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Helvetica World Italics" panose="020B0604020202020204" charset="-128"/>
      <p:regular r:id="rId18"/>
    </p:embeddedFont>
    <p:embeddedFont>
      <p:font typeface="Alyssum" panose="020B0604020202020204" charset="0"/>
      <p:regular r:id="rId19"/>
    </p:embeddedFont>
    <p:embeddedFont>
      <p:font typeface="Canva Sans" panose="020B0604020202020204" charset="0"/>
      <p:regular r:id="rId20"/>
    </p:embeddedFont>
    <p:embeddedFont>
      <p:font typeface="Canva Sans Bold" panose="020B0604020202020204" charset="0"/>
      <p:regular r:id="rId21"/>
    </p:embeddedFont>
    <p:embeddedFont>
      <p:font typeface="Canva Sans Italics" panose="020B0604020202020204" charset="0"/>
      <p:regular r:id="rId22"/>
    </p:embeddedFont>
    <p:embeddedFont>
      <p:font typeface="Lato" panose="020F0502020204030203" pitchFamily="34" charset="0"/>
      <p:regular r:id="rId23"/>
    </p:embeddedFont>
    <p:embeddedFont>
      <p:font typeface="Lato Bold" panose="020F0502020204030203" charset="0"/>
      <p:regular r:id="rId24"/>
    </p:embeddedFont>
    <p:embeddedFont>
      <p:font typeface="Lato Bold Italics" panose="020B0604020202020204" charset="0"/>
      <p:regular r:id="rId25"/>
    </p:embeddedFont>
    <p:embeddedFont>
      <p:font typeface="Montserrat" panose="00000500000000000000" pitchFamily="2" charset="0"/>
      <p:regular r:id="rId26"/>
    </p:embeddedFont>
    <p:embeddedFont>
      <p:font typeface="Montserrat Classic" panose="020B0604020202020204" charset="0"/>
      <p:regular r:id="rId27"/>
    </p:embeddedFont>
    <p:embeddedFont>
      <p:font typeface="Open Sans" panose="020B0606030504020204" pitchFamily="34" charset="0"/>
      <p:regular r:id="rId28"/>
    </p:embeddedFont>
    <p:embeddedFont>
      <p:font typeface="Open Sans Bold" panose="020B0806030504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56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21" Type="http://schemas.openxmlformats.org/officeDocument/2006/relationships/image" Target="../media/image20.jpeg"/><Relationship Id="rId7" Type="http://schemas.openxmlformats.org/officeDocument/2006/relationships/image" Target="../media/image6.sv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yre.global/our-winners-photo/2023/recycling-embrace-no-disgrace-montenegro"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4ni.co.uk/northern-ireland-news/317128/minister-muir-convenes-second-lough-neagh-forum"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0.svg"/><Relationship Id="rId7" Type="http://schemas.openxmlformats.org/officeDocument/2006/relationships/image" Target="../media/image2.svg"/><Relationship Id="rId12" Type="http://schemas.openxmlformats.org/officeDocument/2006/relationships/image" Target="../media/image3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9.png"/><Relationship Id="rId5" Type="http://schemas.openxmlformats.org/officeDocument/2006/relationships/image" Target="../media/image52.svg"/><Relationship Id="rId10" Type="http://schemas.openxmlformats.org/officeDocument/2006/relationships/image" Target="../media/image7.png"/><Relationship Id="rId4" Type="http://schemas.openxmlformats.org/officeDocument/2006/relationships/image" Target="../media/image51.png"/><Relationship Id="rId9"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eco-schoolsni.org/cgi-bin/generic?instanceID=46" TargetMode="External"/><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pn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21.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22.png"/><Relationship Id="rId5" Type="http://schemas.openxmlformats.org/officeDocument/2006/relationships/image" Target="../media/image58.svg"/><Relationship Id="rId10" Type="http://schemas.openxmlformats.org/officeDocument/2006/relationships/image" Target="../media/image20.jpeg"/><Relationship Id="rId4" Type="http://schemas.openxmlformats.org/officeDocument/2006/relationships/image" Target="../media/image57.png"/><Relationship Id="rId9" Type="http://schemas.openxmlformats.org/officeDocument/2006/relationships/image" Target="../media/image19.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svg"/><Relationship Id="rId7" Type="http://schemas.openxmlformats.org/officeDocument/2006/relationships/image" Target="../media/image26.svg"/><Relationship Id="rId12" Type="http://schemas.openxmlformats.org/officeDocument/2006/relationships/image" Target="../media/image3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svg"/><Relationship Id="rId10" Type="http://schemas.openxmlformats.org/officeDocument/2006/relationships/image" Target="../media/image28.svg"/><Relationship Id="rId4" Type="http://schemas.openxmlformats.org/officeDocument/2006/relationships/image" Target="../media/image23.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www.sciencefocus.com/nature/world-nature-photography-awards-polar-bear" TargetMode="Externa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yrecompetition.exposure.co/portugal-90" TargetMode="External"/><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hyperlink" Target="https://yrecompetition.exposure.co/bermuda-12" TargetMode="External"/><Relationship Id="rId1" Type="http://schemas.openxmlformats.org/officeDocument/2006/relationships/slideLayout" Target="../slideLayouts/slideLayout7.xml"/><Relationship Id="rId6" Type="http://schemas.openxmlformats.org/officeDocument/2006/relationships/hyperlink" Target="https://yrecompetition.exposure.co/ireland-14" TargetMode="External"/><Relationship Id="rId5" Type="http://schemas.openxmlformats.org/officeDocument/2006/relationships/image" Target="../media/image38.png"/><Relationship Id="rId4" Type="http://schemas.openxmlformats.org/officeDocument/2006/relationships/hyperlink" Target="https://yrecompetition.exposure.co/canada-50" TargetMode="External"/><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hyperlink" Target="https://yrecompetition.exposure.co/portugal-90" TargetMode="External"/><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hyperlink" Target="https://yrecompetition.exposure.co/bermuda-12" TargetMode="External"/><Relationship Id="rId1" Type="http://schemas.openxmlformats.org/officeDocument/2006/relationships/slideLayout" Target="../slideLayouts/slideLayout7.xml"/><Relationship Id="rId6" Type="http://schemas.openxmlformats.org/officeDocument/2006/relationships/hyperlink" Target="https://yrecompetition.exposure.co/ireland-14" TargetMode="External"/><Relationship Id="rId5" Type="http://schemas.openxmlformats.org/officeDocument/2006/relationships/image" Target="../media/image38.png"/><Relationship Id="rId4" Type="http://schemas.openxmlformats.org/officeDocument/2006/relationships/hyperlink" Target="https://yrecompetition.exposure.co/canada-50" TargetMode="External"/><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52456"/>
        </a:solidFill>
        <a:effectLst/>
      </p:bgPr>
    </p:bg>
    <p:spTree>
      <p:nvGrpSpPr>
        <p:cNvPr id="1" name=""/>
        <p:cNvGrpSpPr/>
        <p:nvPr/>
      </p:nvGrpSpPr>
      <p:grpSpPr>
        <a:xfrm>
          <a:off x="0" y="0"/>
          <a:ext cx="0" cy="0"/>
          <a:chOff x="0" y="0"/>
          <a:chExt cx="0" cy="0"/>
        </a:xfrm>
      </p:grpSpPr>
      <p:sp>
        <p:nvSpPr>
          <p:cNvPr id="2" name="Freeform 2" descr="Abstract Blob Shape"/>
          <p:cNvSpPr/>
          <p:nvPr/>
        </p:nvSpPr>
        <p:spPr>
          <a:xfrm rot="-2151581" flipH="1">
            <a:off x="-3203027" y="6051592"/>
            <a:ext cx="8657266" cy="6294318"/>
          </a:xfrm>
          <a:custGeom>
            <a:avLst/>
            <a:gdLst/>
            <a:ahLst/>
            <a:cxnLst/>
            <a:rect l="l" t="t" r="r" b="b"/>
            <a:pathLst>
              <a:path w="8657266" h="6294318">
                <a:moveTo>
                  <a:pt x="8657266" y="0"/>
                </a:moveTo>
                <a:lnTo>
                  <a:pt x="0" y="0"/>
                </a:lnTo>
                <a:lnTo>
                  <a:pt x="0" y="6294318"/>
                </a:lnTo>
                <a:lnTo>
                  <a:pt x="8657266" y="6294318"/>
                </a:lnTo>
                <a:lnTo>
                  <a:pt x="865726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descr="Organic Abstract Shape"/>
          <p:cNvSpPr/>
          <p:nvPr/>
        </p:nvSpPr>
        <p:spPr>
          <a:xfrm rot="2553791">
            <a:off x="-1093231" y="8229600"/>
            <a:ext cx="2186462" cy="4114800"/>
          </a:xfrm>
          <a:custGeom>
            <a:avLst/>
            <a:gdLst/>
            <a:ahLst/>
            <a:cxnLst/>
            <a:rect l="l" t="t" r="r" b="b"/>
            <a:pathLst>
              <a:path w="2186462" h="4114800">
                <a:moveTo>
                  <a:pt x="0" y="0"/>
                </a:moveTo>
                <a:lnTo>
                  <a:pt x="2186462" y="0"/>
                </a:lnTo>
                <a:lnTo>
                  <a:pt x="218646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0" y="555570"/>
            <a:ext cx="9175861" cy="9175861"/>
          </a:xfrm>
          <a:custGeom>
            <a:avLst/>
            <a:gdLst/>
            <a:ahLst/>
            <a:cxnLst/>
            <a:rect l="l" t="t" r="r" b="b"/>
            <a:pathLst>
              <a:path w="9175861" h="9175861">
                <a:moveTo>
                  <a:pt x="0" y="0"/>
                </a:moveTo>
                <a:lnTo>
                  <a:pt x="9175861" y="0"/>
                </a:lnTo>
                <a:lnTo>
                  <a:pt x="9175861" y="9175860"/>
                </a:lnTo>
                <a:lnTo>
                  <a:pt x="0" y="9175860"/>
                </a:lnTo>
                <a:lnTo>
                  <a:pt x="0" y="0"/>
                </a:lnTo>
                <a:close/>
              </a:path>
            </a:pathLst>
          </a:custGeom>
          <a:blipFill>
            <a:blip r:embed="rId6">
              <a:alphaModFix amt="30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8224962" y="1159957"/>
            <a:ext cx="2544736" cy="2720435"/>
          </a:xfrm>
          <a:custGeom>
            <a:avLst/>
            <a:gdLst/>
            <a:ahLst/>
            <a:cxnLst/>
            <a:rect l="l" t="t" r="r" b="b"/>
            <a:pathLst>
              <a:path w="2544736" h="2720435">
                <a:moveTo>
                  <a:pt x="0" y="0"/>
                </a:moveTo>
                <a:lnTo>
                  <a:pt x="2544736" y="0"/>
                </a:lnTo>
                <a:lnTo>
                  <a:pt x="2544736" y="2720435"/>
                </a:lnTo>
                <a:lnTo>
                  <a:pt x="0" y="2720435"/>
                </a:lnTo>
                <a:lnTo>
                  <a:pt x="0" y="0"/>
                </a:lnTo>
                <a:close/>
              </a:path>
            </a:pathLst>
          </a:custGeom>
          <a:blipFill>
            <a:blip r:embed="rId8"/>
            <a:stretch>
              <a:fillRect/>
            </a:stretch>
          </a:blipFill>
        </p:spPr>
        <p:txBody>
          <a:bodyPr/>
          <a:lstStyle/>
          <a:p>
            <a:endParaRPr lang="en-GB"/>
          </a:p>
        </p:txBody>
      </p:sp>
      <p:sp>
        <p:nvSpPr>
          <p:cNvPr id="6" name="Freeform 6"/>
          <p:cNvSpPr/>
          <p:nvPr/>
        </p:nvSpPr>
        <p:spPr>
          <a:xfrm>
            <a:off x="8224962" y="1159957"/>
            <a:ext cx="2544736" cy="2720435"/>
          </a:xfrm>
          <a:custGeom>
            <a:avLst/>
            <a:gdLst/>
            <a:ahLst/>
            <a:cxnLst/>
            <a:rect l="l" t="t" r="r" b="b"/>
            <a:pathLst>
              <a:path w="2544736" h="2720435">
                <a:moveTo>
                  <a:pt x="0" y="0"/>
                </a:moveTo>
                <a:lnTo>
                  <a:pt x="2544736" y="0"/>
                </a:lnTo>
                <a:lnTo>
                  <a:pt x="2544736" y="2720435"/>
                </a:lnTo>
                <a:lnTo>
                  <a:pt x="0" y="2720435"/>
                </a:lnTo>
                <a:lnTo>
                  <a:pt x="0" y="0"/>
                </a:lnTo>
                <a:close/>
              </a:path>
            </a:pathLst>
          </a:custGeom>
          <a:blipFill>
            <a:blip r:embed="rId8"/>
            <a:stretch>
              <a:fillRect/>
            </a:stretch>
          </a:blipFill>
        </p:spPr>
        <p:txBody>
          <a:bodyPr/>
          <a:lstStyle/>
          <a:p>
            <a:endParaRPr lang="en-GB"/>
          </a:p>
        </p:txBody>
      </p:sp>
      <p:sp>
        <p:nvSpPr>
          <p:cNvPr id="7" name="Freeform 7"/>
          <p:cNvSpPr/>
          <p:nvPr/>
        </p:nvSpPr>
        <p:spPr>
          <a:xfrm>
            <a:off x="9112139" y="555570"/>
            <a:ext cx="9175861" cy="9175861"/>
          </a:xfrm>
          <a:custGeom>
            <a:avLst/>
            <a:gdLst/>
            <a:ahLst/>
            <a:cxnLst/>
            <a:rect l="l" t="t" r="r" b="b"/>
            <a:pathLst>
              <a:path w="9175861" h="9175861">
                <a:moveTo>
                  <a:pt x="0" y="0"/>
                </a:moveTo>
                <a:lnTo>
                  <a:pt x="9175861" y="0"/>
                </a:lnTo>
                <a:lnTo>
                  <a:pt x="9175861" y="9175860"/>
                </a:lnTo>
                <a:lnTo>
                  <a:pt x="0" y="9175860"/>
                </a:lnTo>
                <a:lnTo>
                  <a:pt x="0" y="0"/>
                </a:lnTo>
                <a:close/>
              </a:path>
            </a:pathLst>
          </a:custGeom>
          <a:blipFill>
            <a:blip r:embed="rId6">
              <a:alphaModFix amt="30000"/>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4415820" y="555570"/>
            <a:ext cx="9392640" cy="10251175"/>
          </a:xfrm>
          <a:custGeom>
            <a:avLst/>
            <a:gdLst/>
            <a:ahLst/>
            <a:cxnLst/>
            <a:rect l="l" t="t" r="r" b="b"/>
            <a:pathLst>
              <a:path w="9392640" h="10251175">
                <a:moveTo>
                  <a:pt x="0" y="0"/>
                </a:moveTo>
                <a:lnTo>
                  <a:pt x="9392639" y="0"/>
                </a:lnTo>
                <a:lnTo>
                  <a:pt x="9392639" y="10251175"/>
                </a:lnTo>
                <a:lnTo>
                  <a:pt x="0" y="102511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10446025" y="867739"/>
            <a:ext cx="973638" cy="1081820"/>
          </a:xfrm>
          <a:custGeom>
            <a:avLst/>
            <a:gdLst/>
            <a:ahLst/>
            <a:cxnLst/>
            <a:rect l="l" t="t" r="r" b="b"/>
            <a:pathLst>
              <a:path w="973638" h="1081820">
                <a:moveTo>
                  <a:pt x="0" y="0"/>
                </a:moveTo>
                <a:lnTo>
                  <a:pt x="973638" y="0"/>
                </a:lnTo>
                <a:lnTo>
                  <a:pt x="973638" y="1081819"/>
                </a:lnTo>
                <a:lnTo>
                  <a:pt x="0" y="10818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TextBox 10"/>
          <p:cNvSpPr txBox="1"/>
          <p:nvPr/>
        </p:nvSpPr>
        <p:spPr>
          <a:xfrm rot="-382245">
            <a:off x="5603416" y="2077358"/>
            <a:ext cx="5242037" cy="1866900"/>
          </a:xfrm>
          <a:prstGeom prst="rect">
            <a:avLst/>
          </a:prstGeom>
        </p:spPr>
        <p:txBody>
          <a:bodyPr lIns="0" tIns="0" rIns="0" bIns="0" rtlCol="0" anchor="t">
            <a:spAutoFit/>
          </a:bodyPr>
          <a:lstStyle/>
          <a:p>
            <a:pPr algn="ctr">
              <a:lnSpc>
                <a:spcPts val="4914"/>
              </a:lnSpc>
            </a:pPr>
            <a:r>
              <a:rPr lang="en-US" sz="4095" b="1">
                <a:solidFill>
                  <a:srgbClr val="000000"/>
                </a:solidFill>
                <a:latin typeface="Lato Bold"/>
                <a:ea typeface="Lato Bold"/>
                <a:cs typeface="Lato Bold"/>
                <a:sym typeface="Lato Bold"/>
              </a:rPr>
              <a:t>YOUNG REPORTERS FOR THE ENVIRONMENT</a:t>
            </a:r>
          </a:p>
        </p:txBody>
      </p:sp>
      <p:sp>
        <p:nvSpPr>
          <p:cNvPr id="11" name="Freeform 11"/>
          <p:cNvSpPr/>
          <p:nvPr/>
        </p:nvSpPr>
        <p:spPr>
          <a:xfrm flipH="1" flipV="1">
            <a:off x="5432891" y="4061680"/>
            <a:ext cx="973638" cy="1081820"/>
          </a:xfrm>
          <a:custGeom>
            <a:avLst/>
            <a:gdLst/>
            <a:ahLst/>
            <a:cxnLst/>
            <a:rect l="l" t="t" r="r" b="b"/>
            <a:pathLst>
              <a:path w="973638" h="1081820">
                <a:moveTo>
                  <a:pt x="973638" y="1081820"/>
                </a:moveTo>
                <a:lnTo>
                  <a:pt x="0" y="1081820"/>
                </a:lnTo>
                <a:lnTo>
                  <a:pt x="0" y="0"/>
                </a:lnTo>
                <a:lnTo>
                  <a:pt x="973638" y="0"/>
                </a:lnTo>
                <a:lnTo>
                  <a:pt x="973638" y="108182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 name="Freeform 12"/>
          <p:cNvSpPr/>
          <p:nvPr/>
        </p:nvSpPr>
        <p:spPr>
          <a:xfrm flipH="1" flipV="1">
            <a:off x="10769698" y="6945185"/>
            <a:ext cx="1037417" cy="948372"/>
          </a:xfrm>
          <a:custGeom>
            <a:avLst/>
            <a:gdLst/>
            <a:ahLst/>
            <a:cxnLst/>
            <a:rect l="l" t="t" r="r" b="b"/>
            <a:pathLst>
              <a:path w="1037417" h="948372">
                <a:moveTo>
                  <a:pt x="1037417" y="948372"/>
                </a:moveTo>
                <a:lnTo>
                  <a:pt x="0" y="948372"/>
                </a:lnTo>
                <a:lnTo>
                  <a:pt x="0" y="0"/>
                </a:lnTo>
                <a:lnTo>
                  <a:pt x="1037417" y="0"/>
                </a:lnTo>
                <a:lnTo>
                  <a:pt x="1037417" y="948372"/>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 name="Freeform 13"/>
          <p:cNvSpPr/>
          <p:nvPr/>
        </p:nvSpPr>
        <p:spPr>
          <a:xfrm rot="-345759">
            <a:off x="7192253" y="4513699"/>
            <a:ext cx="2578429" cy="501622"/>
          </a:xfrm>
          <a:custGeom>
            <a:avLst/>
            <a:gdLst/>
            <a:ahLst/>
            <a:cxnLst/>
            <a:rect l="l" t="t" r="r" b="b"/>
            <a:pathLst>
              <a:path w="2578429" h="501622">
                <a:moveTo>
                  <a:pt x="0" y="0"/>
                </a:moveTo>
                <a:lnTo>
                  <a:pt x="2578429" y="0"/>
                </a:lnTo>
                <a:lnTo>
                  <a:pt x="2578429" y="501621"/>
                </a:lnTo>
                <a:lnTo>
                  <a:pt x="0" y="501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 name="Freeform 14"/>
          <p:cNvSpPr/>
          <p:nvPr/>
        </p:nvSpPr>
        <p:spPr>
          <a:xfrm>
            <a:off x="12042655" y="1801756"/>
            <a:ext cx="1186638" cy="2190104"/>
          </a:xfrm>
          <a:custGeom>
            <a:avLst/>
            <a:gdLst/>
            <a:ahLst/>
            <a:cxnLst/>
            <a:rect l="l" t="t" r="r" b="b"/>
            <a:pathLst>
              <a:path w="1186638" h="2190104">
                <a:moveTo>
                  <a:pt x="0" y="0"/>
                </a:moveTo>
                <a:lnTo>
                  <a:pt x="1186639" y="0"/>
                </a:lnTo>
                <a:lnTo>
                  <a:pt x="1186639" y="2190104"/>
                </a:lnTo>
                <a:lnTo>
                  <a:pt x="0" y="21901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5" name="Freeform 15" descr="Abstract Blob Shape"/>
          <p:cNvSpPr/>
          <p:nvPr/>
        </p:nvSpPr>
        <p:spPr>
          <a:xfrm rot="-2151581" flipH="1">
            <a:off x="11507813" y="6324711"/>
            <a:ext cx="8657266" cy="6294318"/>
          </a:xfrm>
          <a:custGeom>
            <a:avLst/>
            <a:gdLst/>
            <a:ahLst/>
            <a:cxnLst/>
            <a:rect l="l" t="t" r="r" b="b"/>
            <a:pathLst>
              <a:path w="8657266" h="6294318">
                <a:moveTo>
                  <a:pt x="8657266" y="0"/>
                </a:moveTo>
                <a:lnTo>
                  <a:pt x="0" y="0"/>
                </a:lnTo>
                <a:lnTo>
                  <a:pt x="0" y="6294317"/>
                </a:lnTo>
                <a:lnTo>
                  <a:pt x="8657266" y="6294317"/>
                </a:lnTo>
                <a:lnTo>
                  <a:pt x="8657266"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6" name="Freeform 16"/>
          <p:cNvSpPr/>
          <p:nvPr/>
        </p:nvSpPr>
        <p:spPr>
          <a:xfrm>
            <a:off x="14799059" y="7419371"/>
            <a:ext cx="3250145" cy="1297288"/>
          </a:xfrm>
          <a:custGeom>
            <a:avLst/>
            <a:gdLst/>
            <a:ahLst/>
            <a:cxnLst/>
            <a:rect l="l" t="t" r="r" b="b"/>
            <a:pathLst>
              <a:path w="3250145" h="1297288">
                <a:moveTo>
                  <a:pt x="0" y="0"/>
                </a:moveTo>
                <a:lnTo>
                  <a:pt x="3250146" y="0"/>
                </a:lnTo>
                <a:lnTo>
                  <a:pt x="3250146" y="1297288"/>
                </a:lnTo>
                <a:lnTo>
                  <a:pt x="0" y="1297288"/>
                </a:lnTo>
                <a:lnTo>
                  <a:pt x="0" y="0"/>
                </a:lnTo>
                <a:close/>
              </a:path>
            </a:pathLst>
          </a:custGeom>
          <a:blipFill>
            <a:blip r:embed="rId21"/>
            <a:stretch>
              <a:fillRect/>
            </a:stretch>
          </a:blipFill>
        </p:spPr>
        <p:txBody>
          <a:bodyPr/>
          <a:lstStyle/>
          <a:p>
            <a:endParaRPr lang="en-GB"/>
          </a:p>
        </p:txBody>
      </p:sp>
      <p:sp>
        <p:nvSpPr>
          <p:cNvPr id="17" name="Freeform 17"/>
          <p:cNvSpPr/>
          <p:nvPr/>
        </p:nvSpPr>
        <p:spPr>
          <a:xfrm>
            <a:off x="13592539" y="8982595"/>
            <a:ext cx="4552109" cy="1304405"/>
          </a:xfrm>
          <a:custGeom>
            <a:avLst/>
            <a:gdLst/>
            <a:ahLst/>
            <a:cxnLst/>
            <a:rect l="l" t="t" r="r" b="b"/>
            <a:pathLst>
              <a:path w="4552109" h="1304405">
                <a:moveTo>
                  <a:pt x="0" y="0"/>
                </a:moveTo>
                <a:lnTo>
                  <a:pt x="4552109" y="0"/>
                </a:lnTo>
                <a:lnTo>
                  <a:pt x="4552109" y="1304405"/>
                </a:lnTo>
                <a:lnTo>
                  <a:pt x="0" y="1304405"/>
                </a:lnTo>
                <a:lnTo>
                  <a:pt x="0" y="0"/>
                </a:lnTo>
                <a:close/>
              </a:path>
            </a:pathLst>
          </a:custGeom>
          <a:blipFill>
            <a:blip r:embed="rId22"/>
            <a:stretch>
              <a:fillRect/>
            </a:stretch>
          </a:blipFill>
        </p:spPr>
        <p:txBody>
          <a:bodyPr/>
          <a:lstStyle/>
          <a:p>
            <a:endParaRPr lang="en-GB"/>
          </a:p>
        </p:txBody>
      </p:sp>
      <p:sp>
        <p:nvSpPr>
          <p:cNvPr id="18" name="TextBox 18"/>
          <p:cNvSpPr txBox="1"/>
          <p:nvPr/>
        </p:nvSpPr>
        <p:spPr>
          <a:xfrm rot="-382245">
            <a:off x="5785662" y="7717331"/>
            <a:ext cx="6442657" cy="869949"/>
          </a:xfrm>
          <a:prstGeom prst="rect">
            <a:avLst/>
          </a:prstGeom>
        </p:spPr>
        <p:txBody>
          <a:bodyPr lIns="0" tIns="0" rIns="0" bIns="0" rtlCol="0" anchor="t">
            <a:spAutoFit/>
          </a:bodyPr>
          <a:lstStyle/>
          <a:p>
            <a:pPr algn="ctr">
              <a:lnSpc>
                <a:spcPts val="3500"/>
              </a:lnSpc>
            </a:pPr>
            <a:r>
              <a:rPr lang="en-US" sz="2500" b="1">
                <a:solidFill>
                  <a:srgbClr val="000000"/>
                </a:solidFill>
                <a:latin typeface="Lato Bold"/>
                <a:ea typeface="Lato Bold"/>
                <a:cs typeface="Lato Bold"/>
                <a:sym typeface="Lato Bold"/>
              </a:rPr>
              <a:t>GETTING STARTED </a:t>
            </a:r>
          </a:p>
          <a:p>
            <a:pPr algn="ctr">
              <a:lnSpc>
                <a:spcPts val="3500"/>
              </a:lnSpc>
              <a:spcBef>
                <a:spcPct val="0"/>
              </a:spcBef>
            </a:pPr>
            <a:r>
              <a:rPr lang="en-US" sz="2500" b="1">
                <a:solidFill>
                  <a:srgbClr val="000000"/>
                </a:solidFill>
                <a:latin typeface="Lato Bold"/>
                <a:ea typeface="Lato Bold"/>
                <a:cs typeface="Lato Bold"/>
                <a:sym typeface="Lato Bold"/>
              </a:rPr>
              <a:t>WITH PHOTOGRAPHY</a:t>
            </a:r>
          </a:p>
        </p:txBody>
      </p:sp>
      <p:sp>
        <p:nvSpPr>
          <p:cNvPr id="19" name="TextBox 19"/>
          <p:cNvSpPr txBox="1"/>
          <p:nvPr/>
        </p:nvSpPr>
        <p:spPr>
          <a:xfrm>
            <a:off x="1761311" y="6888035"/>
            <a:ext cx="2826619" cy="3230297"/>
          </a:xfrm>
          <a:prstGeom prst="rect">
            <a:avLst/>
          </a:prstGeom>
        </p:spPr>
        <p:txBody>
          <a:bodyPr lIns="0" tIns="0" rIns="0" bIns="0" rtlCol="0" anchor="t">
            <a:spAutoFit/>
          </a:bodyPr>
          <a:lstStyle/>
          <a:p>
            <a:pPr algn="ctr">
              <a:lnSpc>
                <a:spcPts val="4695"/>
              </a:lnSpc>
            </a:pPr>
            <a:r>
              <a:rPr lang="en-US" sz="3353" b="1">
                <a:solidFill>
                  <a:srgbClr val="F8EFF2"/>
                </a:solidFill>
                <a:latin typeface="Lato Bold"/>
                <a:ea typeface="Lato Bold"/>
                <a:cs typeface="Lato Bold"/>
                <a:sym typeface="Lato Bold"/>
              </a:rPr>
              <a:t>PHOTOGRAPHY ACTIVITY </a:t>
            </a:r>
          </a:p>
          <a:p>
            <a:pPr algn="ctr">
              <a:lnSpc>
                <a:spcPts val="3282"/>
              </a:lnSpc>
              <a:spcBef>
                <a:spcPct val="0"/>
              </a:spcBef>
            </a:pPr>
            <a:r>
              <a:rPr lang="en-US" sz="2344" b="1">
                <a:solidFill>
                  <a:srgbClr val="F8EFF2"/>
                </a:solidFill>
                <a:latin typeface="Lato Bold"/>
                <a:ea typeface="Lato Bold"/>
                <a:cs typeface="Lato Bold"/>
                <a:sym typeface="Lato Bold"/>
              </a:rPr>
              <a:t>Overview of the photography categories &amp; activities to get started</a:t>
            </a:r>
          </a:p>
        </p:txBody>
      </p:sp>
      <p:sp>
        <p:nvSpPr>
          <p:cNvPr id="20" name="Freeform 20"/>
          <p:cNvSpPr/>
          <p:nvPr/>
        </p:nvSpPr>
        <p:spPr>
          <a:xfrm>
            <a:off x="125452" y="7893557"/>
            <a:ext cx="1757733" cy="1879093"/>
          </a:xfrm>
          <a:custGeom>
            <a:avLst/>
            <a:gdLst/>
            <a:ahLst/>
            <a:cxnLst/>
            <a:rect l="l" t="t" r="r" b="b"/>
            <a:pathLst>
              <a:path w="1757733" h="1879093">
                <a:moveTo>
                  <a:pt x="0" y="0"/>
                </a:moveTo>
                <a:lnTo>
                  <a:pt x="1757732" y="0"/>
                </a:lnTo>
                <a:lnTo>
                  <a:pt x="1757732" y="1879093"/>
                </a:lnTo>
                <a:lnTo>
                  <a:pt x="0" y="1879093"/>
                </a:lnTo>
                <a:lnTo>
                  <a:pt x="0" y="0"/>
                </a:lnTo>
                <a:close/>
              </a:path>
            </a:pathLst>
          </a:custGeom>
          <a:blipFill>
            <a:blip r:embed="rId8"/>
            <a:stretch>
              <a:fillRect/>
            </a:stretch>
          </a:blipFill>
        </p:spPr>
        <p:txBody>
          <a:bodyPr/>
          <a:lstStyle/>
          <a:p>
            <a:endParaRPr lang="en-GB"/>
          </a:p>
        </p:txBody>
      </p:sp>
      <p:sp>
        <p:nvSpPr>
          <p:cNvPr id="21" name="Freeform 21"/>
          <p:cNvSpPr/>
          <p:nvPr/>
        </p:nvSpPr>
        <p:spPr>
          <a:xfrm>
            <a:off x="305712" y="583750"/>
            <a:ext cx="2282290" cy="3296642"/>
          </a:xfrm>
          <a:custGeom>
            <a:avLst/>
            <a:gdLst/>
            <a:ahLst/>
            <a:cxnLst/>
            <a:rect l="l" t="t" r="r" b="b"/>
            <a:pathLst>
              <a:path w="2282290" h="3296642">
                <a:moveTo>
                  <a:pt x="0" y="0"/>
                </a:moveTo>
                <a:lnTo>
                  <a:pt x="2282290" y="0"/>
                </a:lnTo>
                <a:lnTo>
                  <a:pt x="2282290" y="3296642"/>
                </a:lnTo>
                <a:lnTo>
                  <a:pt x="0" y="3296642"/>
                </a:lnTo>
                <a:lnTo>
                  <a:pt x="0" y="0"/>
                </a:lnTo>
                <a:close/>
              </a:path>
            </a:pathLst>
          </a:custGeom>
          <a:blipFill>
            <a:blip r:embed="rId23"/>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Freeform 2"/>
          <p:cNvSpPr/>
          <p:nvPr/>
        </p:nvSpPr>
        <p:spPr>
          <a:xfrm>
            <a:off x="11012894" y="0"/>
            <a:ext cx="7275106" cy="10287000"/>
          </a:xfrm>
          <a:custGeom>
            <a:avLst/>
            <a:gdLst/>
            <a:ahLst/>
            <a:cxnLst/>
            <a:rect l="l" t="t" r="r" b="b"/>
            <a:pathLst>
              <a:path w="7275106" h="10287000">
                <a:moveTo>
                  <a:pt x="0" y="0"/>
                </a:moveTo>
                <a:lnTo>
                  <a:pt x="7275106" y="0"/>
                </a:lnTo>
                <a:lnTo>
                  <a:pt x="7275106" y="10287000"/>
                </a:lnTo>
                <a:lnTo>
                  <a:pt x="0" y="10287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451965" y="45270"/>
            <a:ext cx="9805988" cy="1295389"/>
          </a:xfrm>
          <a:prstGeom prst="rect">
            <a:avLst/>
          </a:prstGeom>
        </p:spPr>
        <p:txBody>
          <a:bodyPr lIns="0" tIns="0" rIns="0" bIns="0" rtlCol="0" anchor="t">
            <a:spAutoFit/>
          </a:bodyPr>
          <a:lstStyle/>
          <a:p>
            <a:pPr algn="ctr">
              <a:lnSpc>
                <a:spcPts val="10500"/>
              </a:lnSpc>
            </a:pPr>
            <a:r>
              <a:rPr lang="en-US" sz="7500" b="1">
                <a:solidFill>
                  <a:srgbClr val="000000"/>
                </a:solidFill>
                <a:latin typeface="Lato Bold"/>
                <a:ea typeface="Lato Bold"/>
                <a:cs typeface="Lato Bold"/>
                <a:sym typeface="Lato Bold"/>
              </a:rPr>
              <a:t>Single Photo Campaign</a:t>
            </a:r>
          </a:p>
        </p:txBody>
      </p:sp>
      <p:sp>
        <p:nvSpPr>
          <p:cNvPr id="4" name="TextBox 4"/>
          <p:cNvSpPr txBox="1"/>
          <p:nvPr/>
        </p:nvSpPr>
        <p:spPr>
          <a:xfrm>
            <a:off x="451965" y="1302559"/>
            <a:ext cx="10160824" cy="2491740"/>
          </a:xfrm>
          <a:prstGeom prst="rect">
            <a:avLst/>
          </a:prstGeom>
        </p:spPr>
        <p:txBody>
          <a:bodyPr lIns="0" tIns="0" rIns="0" bIns="0" rtlCol="0" anchor="t">
            <a:spAutoFit/>
          </a:bodyPr>
          <a:lstStyle/>
          <a:p>
            <a:pPr algn="l">
              <a:lnSpc>
                <a:spcPts val="3359"/>
              </a:lnSpc>
            </a:pPr>
            <a:r>
              <a:rPr lang="en-US" sz="2400" i="1">
                <a:solidFill>
                  <a:srgbClr val="000000"/>
                </a:solidFill>
                <a:latin typeface="Canva Sans Italics"/>
                <a:ea typeface="Canva Sans Italics"/>
                <a:cs typeface="Canva Sans Italics"/>
                <a:sym typeface="Canva Sans Italics"/>
              </a:rPr>
              <a:t>The purpose of the Environmental Campaign Photo is to raise awareness of an issue, promote certain values, and/or inspire positive action through a photograph. The photograph can be staged, and the subject can be posed with the intention of sending a message to the viewers. An environmental lens or perspective is required. </a:t>
            </a:r>
          </a:p>
        </p:txBody>
      </p:sp>
      <p:sp>
        <p:nvSpPr>
          <p:cNvPr id="5" name="TextBox 5"/>
          <p:cNvSpPr txBox="1"/>
          <p:nvPr/>
        </p:nvSpPr>
        <p:spPr>
          <a:xfrm>
            <a:off x="556787" y="4224655"/>
            <a:ext cx="9596343" cy="5033645"/>
          </a:xfrm>
          <a:prstGeom prst="rect">
            <a:avLst/>
          </a:prstGeom>
        </p:spPr>
        <p:txBody>
          <a:bodyPr lIns="0" tIns="0" rIns="0" bIns="0" rtlCol="0" anchor="t">
            <a:spAutoFit/>
          </a:bodyPr>
          <a:lstStyle/>
          <a:p>
            <a:pPr algn="l">
              <a:lnSpc>
                <a:spcPts val="4480"/>
              </a:lnSpc>
            </a:pPr>
            <a:r>
              <a:rPr lang="en-US" sz="3200" b="1" u="sng">
                <a:solidFill>
                  <a:srgbClr val="000000"/>
                </a:solidFill>
                <a:latin typeface="Canva Sans Bold"/>
                <a:ea typeface="Canva Sans Bold"/>
                <a:cs typeface="Canva Sans Bold"/>
                <a:sym typeface="Canva Sans Bold"/>
              </a:rPr>
              <a:t>How does the caption add to the photograph?</a:t>
            </a:r>
          </a:p>
          <a:p>
            <a:pPr marL="690881" lvl="1" indent="-345440" algn="l">
              <a:lnSpc>
                <a:spcPts val="4480"/>
              </a:lnSpc>
              <a:buFont typeface="Arial"/>
              <a:buChar char="•"/>
            </a:pPr>
            <a:r>
              <a:rPr lang="en-US" sz="3200">
                <a:solidFill>
                  <a:srgbClr val="000000"/>
                </a:solidFill>
                <a:latin typeface="Canva Sans"/>
                <a:ea typeface="Canva Sans"/>
                <a:cs typeface="Canva Sans"/>
                <a:sym typeface="Canva Sans"/>
              </a:rPr>
              <a:t>What techniques are being used for this photograph?</a:t>
            </a:r>
          </a:p>
          <a:p>
            <a:pPr marL="690881" lvl="1" indent="-345440" algn="l">
              <a:lnSpc>
                <a:spcPts val="4480"/>
              </a:lnSpc>
              <a:buFont typeface="Arial"/>
              <a:buChar char="•"/>
            </a:pPr>
            <a:r>
              <a:rPr lang="en-US" sz="3200">
                <a:solidFill>
                  <a:srgbClr val="000000"/>
                </a:solidFill>
                <a:latin typeface="Canva Sans"/>
                <a:ea typeface="Canva Sans"/>
                <a:cs typeface="Canva Sans"/>
                <a:sym typeface="Canva Sans"/>
              </a:rPr>
              <a:t>What story is being told in this photograph?</a:t>
            </a:r>
          </a:p>
          <a:p>
            <a:pPr marL="690881" lvl="1" indent="-345440" algn="l">
              <a:lnSpc>
                <a:spcPts val="4480"/>
              </a:lnSpc>
              <a:buFont typeface="Arial"/>
              <a:buChar char="•"/>
            </a:pPr>
            <a:r>
              <a:rPr lang="en-US" sz="3200">
                <a:solidFill>
                  <a:srgbClr val="000000"/>
                </a:solidFill>
                <a:latin typeface="Canva Sans"/>
                <a:ea typeface="Canva Sans"/>
                <a:cs typeface="Canva Sans"/>
                <a:sym typeface="Canva Sans"/>
              </a:rPr>
              <a:t>Who do you think the audience is for this photo?</a:t>
            </a:r>
          </a:p>
          <a:p>
            <a:pPr marL="690881" lvl="1" indent="-345440" algn="l">
              <a:lnSpc>
                <a:spcPts val="4480"/>
              </a:lnSpc>
              <a:buFont typeface="Arial"/>
              <a:buChar char="•"/>
            </a:pPr>
            <a:r>
              <a:rPr lang="en-US" sz="3200">
                <a:solidFill>
                  <a:srgbClr val="000000"/>
                </a:solidFill>
                <a:latin typeface="Canva Sans"/>
                <a:ea typeface="Canva Sans"/>
                <a:cs typeface="Canva Sans"/>
                <a:sym typeface="Canva Sans"/>
              </a:rPr>
              <a:t>What emotions are evoked through this photo? How is this achieved?</a:t>
            </a:r>
          </a:p>
          <a:p>
            <a:pPr marL="690881" lvl="1" indent="-345440" algn="l">
              <a:lnSpc>
                <a:spcPts val="4480"/>
              </a:lnSpc>
              <a:buFont typeface="Arial"/>
              <a:buChar char="•"/>
            </a:pPr>
            <a:r>
              <a:rPr lang="en-US" sz="3200">
                <a:solidFill>
                  <a:srgbClr val="000000"/>
                </a:solidFill>
                <a:latin typeface="Canva Sans"/>
                <a:ea typeface="Canva Sans"/>
                <a:cs typeface="Canva Sans"/>
                <a:sym typeface="Canva Sans"/>
              </a:rPr>
              <a:t>Is there a clear message? If so, what is it?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grpSp>
        <p:nvGrpSpPr>
          <p:cNvPr id="2" name="Group 2"/>
          <p:cNvGrpSpPr/>
          <p:nvPr/>
        </p:nvGrpSpPr>
        <p:grpSpPr>
          <a:xfrm>
            <a:off x="10638405" y="1729408"/>
            <a:ext cx="6059285" cy="2970449"/>
            <a:chOff x="0" y="0"/>
            <a:chExt cx="8079046" cy="3960599"/>
          </a:xfrm>
        </p:grpSpPr>
        <p:sp>
          <p:nvSpPr>
            <p:cNvPr id="3" name="TextBox 3"/>
            <p:cNvSpPr txBox="1"/>
            <p:nvPr/>
          </p:nvSpPr>
          <p:spPr>
            <a:xfrm>
              <a:off x="0" y="-9525"/>
              <a:ext cx="8079046" cy="2016125"/>
            </a:xfrm>
            <a:prstGeom prst="rect">
              <a:avLst/>
            </a:prstGeom>
          </p:spPr>
          <p:txBody>
            <a:bodyPr lIns="0" tIns="0" rIns="0" bIns="0" rtlCol="0" anchor="t">
              <a:spAutoFit/>
            </a:bodyPr>
            <a:lstStyle/>
            <a:p>
              <a:pPr marL="0" lvl="0" indent="0" algn="l">
                <a:lnSpc>
                  <a:spcPts val="5954"/>
                </a:lnSpc>
                <a:spcBef>
                  <a:spcPct val="0"/>
                </a:spcBef>
              </a:pPr>
              <a:r>
                <a:rPr lang="en-US" sz="4962" b="1">
                  <a:solidFill>
                    <a:srgbClr val="000000"/>
                  </a:solidFill>
                  <a:latin typeface="Lato Bold"/>
                  <a:ea typeface="Lato Bold"/>
                  <a:cs typeface="Lato Bold"/>
                  <a:sym typeface="Lato Bold"/>
                </a:rPr>
                <a:t>Using a series of photos to tell a story</a:t>
              </a:r>
            </a:p>
          </p:txBody>
        </p:sp>
        <p:sp>
          <p:nvSpPr>
            <p:cNvPr id="4" name="TextBox 4"/>
            <p:cNvSpPr txBox="1"/>
            <p:nvPr/>
          </p:nvSpPr>
          <p:spPr>
            <a:xfrm>
              <a:off x="0" y="2373659"/>
              <a:ext cx="8079046" cy="1586940"/>
            </a:xfrm>
            <a:prstGeom prst="rect">
              <a:avLst/>
            </a:prstGeom>
          </p:spPr>
          <p:txBody>
            <a:bodyPr lIns="0" tIns="0" rIns="0" bIns="0" rtlCol="0" anchor="t">
              <a:spAutoFit/>
            </a:bodyPr>
            <a:lstStyle/>
            <a:p>
              <a:pPr marL="0" lvl="0" indent="0" algn="l">
                <a:lnSpc>
                  <a:spcPts val="3211"/>
                </a:lnSpc>
                <a:spcBef>
                  <a:spcPct val="0"/>
                </a:spcBef>
              </a:pPr>
              <a:r>
                <a:rPr lang="en-US" sz="2470" b="1">
                  <a:solidFill>
                    <a:srgbClr val="000000"/>
                  </a:solidFill>
                  <a:latin typeface="Lato Bold"/>
                  <a:ea typeface="Lato Bold"/>
                  <a:cs typeface="Lato Bold"/>
                  <a:sym typeface="Lato Bold"/>
                </a:rPr>
                <a:t>“Recycling Embrace, No Disgrace” (Montenegro)</a:t>
              </a:r>
            </a:p>
            <a:p>
              <a:pPr marL="0" lvl="0" indent="0" algn="l">
                <a:lnSpc>
                  <a:spcPts val="3211"/>
                </a:lnSpc>
                <a:spcBef>
                  <a:spcPct val="0"/>
                </a:spcBef>
              </a:pPr>
              <a:r>
                <a:rPr lang="en-US" sz="2470" b="1">
                  <a:solidFill>
                    <a:srgbClr val="000000"/>
                  </a:solidFill>
                  <a:latin typeface="Lato Bold"/>
                  <a:ea typeface="Lato Bold"/>
                  <a:cs typeface="Lato Bold"/>
                  <a:sym typeface="Lato Bold"/>
                </a:rPr>
                <a:t>By  Nikola Kovač</a:t>
              </a:r>
            </a:p>
          </p:txBody>
        </p:sp>
      </p:grpSp>
      <p:grpSp>
        <p:nvGrpSpPr>
          <p:cNvPr id="5" name="Group 5"/>
          <p:cNvGrpSpPr/>
          <p:nvPr/>
        </p:nvGrpSpPr>
        <p:grpSpPr>
          <a:xfrm>
            <a:off x="10638405" y="5069300"/>
            <a:ext cx="6059285" cy="3488292"/>
            <a:chOff x="0" y="0"/>
            <a:chExt cx="8079046" cy="4651056"/>
          </a:xfrm>
        </p:grpSpPr>
        <p:sp>
          <p:nvSpPr>
            <p:cNvPr id="6" name="TextBox 6"/>
            <p:cNvSpPr txBox="1"/>
            <p:nvPr/>
          </p:nvSpPr>
          <p:spPr>
            <a:xfrm>
              <a:off x="0" y="1490604"/>
              <a:ext cx="8079046" cy="3160452"/>
            </a:xfrm>
            <a:prstGeom prst="rect">
              <a:avLst/>
            </a:prstGeom>
          </p:spPr>
          <p:txBody>
            <a:bodyPr lIns="0" tIns="0" rIns="0" bIns="0" rtlCol="0" anchor="t">
              <a:spAutoFit/>
            </a:bodyPr>
            <a:lstStyle/>
            <a:p>
              <a:pPr marL="0" lvl="0" indent="0" algn="l">
                <a:lnSpc>
                  <a:spcPts val="2743"/>
                </a:lnSpc>
                <a:spcBef>
                  <a:spcPct val="0"/>
                </a:spcBef>
              </a:pPr>
              <a:r>
                <a:rPr lang="en-US" sz="1714" u="none">
                  <a:solidFill>
                    <a:srgbClr val="000000"/>
                  </a:solidFill>
                  <a:latin typeface="Lato"/>
                  <a:ea typeface="Lato"/>
                  <a:cs typeface="Lato"/>
                  <a:sym typeface="Lato"/>
                </a:rPr>
                <a:t>The purpose of a Photo Story (3-5 Photographs) is to tell a story through a series of photographs to help the viewer better understand environmental issues, events, or phenomena. Like photo reportage, a photo story aims to tell a truthful and accurate story through a series of candid photographs.</a:t>
              </a:r>
            </a:p>
            <a:p>
              <a:pPr marL="0" lvl="0" indent="0" algn="l">
                <a:lnSpc>
                  <a:spcPts val="2743"/>
                </a:lnSpc>
                <a:spcBef>
                  <a:spcPct val="0"/>
                </a:spcBef>
              </a:pPr>
              <a:endParaRPr lang="en-US" sz="1714" u="none">
                <a:solidFill>
                  <a:srgbClr val="000000"/>
                </a:solidFill>
                <a:latin typeface="Lato"/>
                <a:ea typeface="Lato"/>
                <a:cs typeface="Lato"/>
                <a:sym typeface="Lato"/>
              </a:endParaRPr>
            </a:p>
            <a:p>
              <a:pPr marL="0" lvl="0" indent="0" algn="l">
                <a:lnSpc>
                  <a:spcPts val="2743"/>
                </a:lnSpc>
                <a:spcBef>
                  <a:spcPct val="0"/>
                </a:spcBef>
              </a:pPr>
              <a:r>
                <a:rPr lang="en-US" sz="1714" u="none">
                  <a:solidFill>
                    <a:srgbClr val="000000"/>
                  </a:solidFill>
                  <a:latin typeface="Lato"/>
                  <a:ea typeface="Lato"/>
                  <a:cs typeface="Lato"/>
                  <a:sym typeface="Lato"/>
                </a:rPr>
                <a:t>Click on the link in the photograph to see the whole story. </a:t>
              </a:r>
            </a:p>
          </p:txBody>
        </p:sp>
        <p:sp>
          <p:nvSpPr>
            <p:cNvPr id="7" name="TextBox 7"/>
            <p:cNvSpPr txBox="1"/>
            <p:nvPr/>
          </p:nvSpPr>
          <p:spPr>
            <a:xfrm>
              <a:off x="0" y="-28575"/>
              <a:ext cx="8079046" cy="1029335"/>
            </a:xfrm>
            <a:prstGeom prst="rect">
              <a:avLst/>
            </a:prstGeom>
          </p:spPr>
          <p:txBody>
            <a:bodyPr lIns="0" tIns="0" rIns="0" bIns="0" rtlCol="0" anchor="t">
              <a:spAutoFit/>
            </a:bodyPr>
            <a:lstStyle/>
            <a:p>
              <a:pPr marL="0" lvl="0" indent="0" algn="l">
                <a:lnSpc>
                  <a:spcPts val="3120"/>
                </a:lnSpc>
              </a:pPr>
              <a:r>
                <a:rPr lang="en-US" sz="2400" b="1">
                  <a:solidFill>
                    <a:srgbClr val="000000"/>
                  </a:solidFill>
                  <a:latin typeface="Lato Bold"/>
                  <a:ea typeface="Lato Bold"/>
                  <a:cs typeface="Lato Bold"/>
                  <a:sym typeface="Lato Bold"/>
                </a:rPr>
                <a:t>Photo Story </a:t>
              </a:r>
            </a:p>
            <a:p>
              <a:pPr marL="0" lvl="0" indent="0" algn="l">
                <a:lnSpc>
                  <a:spcPts val="3120"/>
                </a:lnSpc>
              </a:pPr>
              <a:r>
                <a:rPr lang="en-US" sz="2400" b="1">
                  <a:solidFill>
                    <a:srgbClr val="000000"/>
                  </a:solidFill>
                  <a:latin typeface="Lato Bold"/>
                  <a:ea typeface="Lato Bold"/>
                  <a:cs typeface="Lato Bold"/>
                  <a:sym typeface="Lato Bold"/>
                </a:rPr>
                <a:t>(3-5 photos)</a:t>
              </a:r>
            </a:p>
          </p:txBody>
        </p:sp>
      </p:grpSp>
      <p:grpSp>
        <p:nvGrpSpPr>
          <p:cNvPr id="8" name="Group 8"/>
          <p:cNvGrpSpPr/>
          <p:nvPr/>
        </p:nvGrpSpPr>
        <p:grpSpPr>
          <a:xfrm>
            <a:off x="0" y="0"/>
            <a:ext cx="9144000" cy="10287000"/>
            <a:chOff x="0" y="0"/>
            <a:chExt cx="812800" cy="914400"/>
          </a:xfrm>
        </p:grpSpPr>
        <p:sp>
          <p:nvSpPr>
            <p:cNvPr id="9" name="Freeform 9">
              <a:hlinkClick r:id="rId2" tooltip="https://www.yre.global/our-winners-photo/2023/recycling-embrace-no-disgrace-montenegro"/>
            </p:cNvPr>
            <p:cNvSpPr/>
            <p:nvPr/>
          </p:nvSpPr>
          <p:spPr>
            <a:xfrm>
              <a:off x="0" y="0"/>
              <a:ext cx="812800" cy="914400"/>
            </a:xfrm>
            <a:custGeom>
              <a:avLst/>
              <a:gdLst/>
              <a:ahLst/>
              <a:cxnLst/>
              <a:rect l="l" t="t" r="r" b="b"/>
              <a:pathLst>
                <a:path w="812800" h="914400">
                  <a:moveTo>
                    <a:pt x="0" y="0"/>
                  </a:moveTo>
                  <a:lnTo>
                    <a:pt x="812800" y="0"/>
                  </a:lnTo>
                  <a:lnTo>
                    <a:pt x="812800" y="914400"/>
                  </a:lnTo>
                  <a:lnTo>
                    <a:pt x="0" y="914400"/>
                  </a:lnTo>
                  <a:close/>
                </a:path>
              </a:pathLst>
            </a:custGeom>
            <a:blipFill>
              <a:blip r:embed="rId3"/>
              <a:stretch>
                <a:fillRect l="-24999" r="-25000"/>
              </a:stretch>
            </a:blipFill>
          </p:spPr>
          <p:txBody>
            <a:bodyPr/>
            <a:lstStyle/>
            <a:p>
              <a:endParaRPr lang="en-GB"/>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grpSp>
        <p:nvGrpSpPr>
          <p:cNvPr id="2" name="Group 2"/>
          <p:cNvGrpSpPr/>
          <p:nvPr/>
        </p:nvGrpSpPr>
        <p:grpSpPr>
          <a:xfrm>
            <a:off x="9282944" y="571722"/>
            <a:ext cx="7000610" cy="2059753"/>
            <a:chOff x="0" y="0"/>
            <a:chExt cx="5420212" cy="1594761"/>
          </a:xfrm>
        </p:grpSpPr>
        <p:sp>
          <p:nvSpPr>
            <p:cNvPr id="3" name="Freeform 3"/>
            <p:cNvSpPr/>
            <p:nvPr/>
          </p:nvSpPr>
          <p:spPr>
            <a:xfrm>
              <a:off x="0" y="0"/>
              <a:ext cx="5420212" cy="1594761"/>
            </a:xfrm>
            <a:custGeom>
              <a:avLst/>
              <a:gdLst/>
              <a:ahLst/>
              <a:cxnLst/>
              <a:rect l="l" t="t" r="r" b="b"/>
              <a:pathLst>
                <a:path w="5420212" h="1594761">
                  <a:moveTo>
                    <a:pt x="5295752" y="1594761"/>
                  </a:moveTo>
                  <a:lnTo>
                    <a:pt x="124460" y="1594761"/>
                  </a:lnTo>
                  <a:cubicBezTo>
                    <a:pt x="55880" y="1594761"/>
                    <a:pt x="0" y="1538881"/>
                    <a:pt x="0" y="1470301"/>
                  </a:cubicBezTo>
                  <a:lnTo>
                    <a:pt x="0" y="124460"/>
                  </a:lnTo>
                  <a:cubicBezTo>
                    <a:pt x="0" y="55880"/>
                    <a:pt x="55880" y="0"/>
                    <a:pt x="124460" y="0"/>
                  </a:cubicBezTo>
                  <a:lnTo>
                    <a:pt x="5295752" y="0"/>
                  </a:lnTo>
                  <a:cubicBezTo>
                    <a:pt x="5364332" y="0"/>
                    <a:pt x="5420212" y="55880"/>
                    <a:pt x="5420212" y="124460"/>
                  </a:cubicBezTo>
                  <a:lnTo>
                    <a:pt x="5420212" y="1470301"/>
                  </a:lnTo>
                  <a:cubicBezTo>
                    <a:pt x="5420212" y="1538881"/>
                    <a:pt x="5364332" y="1594761"/>
                    <a:pt x="5295752" y="1594761"/>
                  </a:cubicBezTo>
                  <a:close/>
                </a:path>
              </a:pathLst>
            </a:custGeom>
            <a:solidFill>
              <a:srgbClr val="000000"/>
            </a:solidFill>
          </p:spPr>
          <p:txBody>
            <a:bodyPr/>
            <a:lstStyle/>
            <a:p>
              <a:endParaRPr lang="en-GB"/>
            </a:p>
          </p:txBody>
        </p:sp>
      </p:grpSp>
      <p:sp>
        <p:nvSpPr>
          <p:cNvPr id="4" name="TextBox 4"/>
          <p:cNvSpPr txBox="1"/>
          <p:nvPr/>
        </p:nvSpPr>
        <p:spPr>
          <a:xfrm>
            <a:off x="9840070" y="710059"/>
            <a:ext cx="5976140" cy="1754505"/>
          </a:xfrm>
          <a:prstGeom prst="rect">
            <a:avLst/>
          </a:prstGeom>
        </p:spPr>
        <p:txBody>
          <a:bodyPr lIns="0" tIns="0" rIns="0" bIns="0" rtlCol="0" anchor="t">
            <a:spAutoFit/>
          </a:bodyPr>
          <a:lstStyle/>
          <a:p>
            <a:pPr marL="0" lvl="0" indent="0" algn="l">
              <a:lnSpc>
                <a:spcPts val="4680"/>
              </a:lnSpc>
              <a:spcBef>
                <a:spcPct val="0"/>
              </a:spcBef>
            </a:pPr>
            <a:r>
              <a:rPr lang="en-US" sz="3600">
                <a:solidFill>
                  <a:srgbClr val="FFFEF7"/>
                </a:solidFill>
                <a:latin typeface="Open Sans"/>
                <a:ea typeface="Open Sans"/>
                <a:cs typeface="Open Sans"/>
                <a:sym typeface="Open Sans"/>
              </a:rPr>
              <a:t>What environmental issues have you been learning about?</a:t>
            </a:r>
          </a:p>
        </p:txBody>
      </p:sp>
      <p:grpSp>
        <p:nvGrpSpPr>
          <p:cNvPr id="5" name="Group 5"/>
          <p:cNvGrpSpPr/>
          <p:nvPr/>
        </p:nvGrpSpPr>
        <p:grpSpPr>
          <a:xfrm>
            <a:off x="9327835" y="3166801"/>
            <a:ext cx="7000610" cy="2734159"/>
            <a:chOff x="0" y="0"/>
            <a:chExt cx="5420212" cy="2116919"/>
          </a:xfrm>
        </p:grpSpPr>
        <p:sp>
          <p:nvSpPr>
            <p:cNvPr id="6" name="Freeform 6"/>
            <p:cNvSpPr/>
            <p:nvPr/>
          </p:nvSpPr>
          <p:spPr>
            <a:xfrm>
              <a:off x="0" y="0"/>
              <a:ext cx="5420212" cy="2116919"/>
            </a:xfrm>
            <a:custGeom>
              <a:avLst/>
              <a:gdLst/>
              <a:ahLst/>
              <a:cxnLst/>
              <a:rect l="l" t="t" r="r" b="b"/>
              <a:pathLst>
                <a:path w="5420212" h="2116919">
                  <a:moveTo>
                    <a:pt x="5295752" y="2116919"/>
                  </a:moveTo>
                  <a:lnTo>
                    <a:pt x="124460" y="2116919"/>
                  </a:lnTo>
                  <a:cubicBezTo>
                    <a:pt x="55880" y="2116919"/>
                    <a:pt x="0" y="2061039"/>
                    <a:pt x="0" y="1992459"/>
                  </a:cubicBezTo>
                  <a:lnTo>
                    <a:pt x="0" y="124460"/>
                  </a:lnTo>
                  <a:cubicBezTo>
                    <a:pt x="0" y="55880"/>
                    <a:pt x="55880" y="0"/>
                    <a:pt x="124460" y="0"/>
                  </a:cubicBezTo>
                  <a:lnTo>
                    <a:pt x="5295752" y="0"/>
                  </a:lnTo>
                  <a:cubicBezTo>
                    <a:pt x="5364332" y="0"/>
                    <a:pt x="5420212" y="55880"/>
                    <a:pt x="5420212" y="124460"/>
                  </a:cubicBezTo>
                  <a:lnTo>
                    <a:pt x="5420212" y="1992459"/>
                  </a:lnTo>
                  <a:cubicBezTo>
                    <a:pt x="5420212" y="2061039"/>
                    <a:pt x="5364332" y="2116919"/>
                    <a:pt x="5295752" y="2116919"/>
                  </a:cubicBezTo>
                  <a:close/>
                </a:path>
              </a:pathLst>
            </a:custGeom>
            <a:solidFill>
              <a:srgbClr val="000000"/>
            </a:solidFill>
          </p:spPr>
          <p:txBody>
            <a:bodyPr/>
            <a:lstStyle/>
            <a:p>
              <a:endParaRPr lang="en-GB"/>
            </a:p>
          </p:txBody>
        </p:sp>
      </p:grpSp>
      <p:sp>
        <p:nvSpPr>
          <p:cNvPr id="7" name="TextBox 7"/>
          <p:cNvSpPr txBox="1"/>
          <p:nvPr/>
        </p:nvSpPr>
        <p:spPr>
          <a:xfrm>
            <a:off x="9795179" y="3300358"/>
            <a:ext cx="5976140" cy="2345055"/>
          </a:xfrm>
          <a:prstGeom prst="rect">
            <a:avLst/>
          </a:prstGeom>
        </p:spPr>
        <p:txBody>
          <a:bodyPr lIns="0" tIns="0" rIns="0" bIns="0" rtlCol="0" anchor="t">
            <a:spAutoFit/>
          </a:bodyPr>
          <a:lstStyle/>
          <a:p>
            <a:pPr marL="0" lvl="0" indent="0" algn="l">
              <a:lnSpc>
                <a:spcPts val="4680"/>
              </a:lnSpc>
              <a:spcBef>
                <a:spcPct val="0"/>
              </a:spcBef>
            </a:pPr>
            <a:r>
              <a:rPr lang="en-US" sz="3600">
                <a:solidFill>
                  <a:srgbClr val="FFFEF7"/>
                </a:solidFill>
                <a:latin typeface="Open Sans"/>
                <a:ea typeface="Open Sans"/>
                <a:cs typeface="Open Sans"/>
                <a:sym typeface="Open Sans"/>
              </a:rPr>
              <a:t>How could you capture an aspect of that issue in a photograph (or series of photographs).</a:t>
            </a:r>
          </a:p>
        </p:txBody>
      </p:sp>
      <p:grpSp>
        <p:nvGrpSpPr>
          <p:cNvPr id="8" name="Group 8"/>
          <p:cNvGrpSpPr/>
          <p:nvPr/>
        </p:nvGrpSpPr>
        <p:grpSpPr>
          <a:xfrm>
            <a:off x="9282944" y="6596286"/>
            <a:ext cx="7000610" cy="3358655"/>
            <a:chOff x="0" y="0"/>
            <a:chExt cx="5420212" cy="2600434"/>
          </a:xfrm>
        </p:grpSpPr>
        <p:sp>
          <p:nvSpPr>
            <p:cNvPr id="9" name="Freeform 9"/>
            <p:cNvSpPr/>
            <p:nvPr/>
          </p:nvSpPr>
          <p:spPr>
            <a:xfrm>
              <a:off x="0" y="0"/>
              <a:ext cx="5420212" cy="2600434"/>
            </a:xfrm>
            <a:custGeom>
              <a:avLst/>
              <a:gdLst/>
              <a:ahLst/>
              <a:cxnLst/>
              <a:rect l="l" t="t" r="r" b="b"/>
              <a:pathLst>
                <a:path w="5420212" h="2600434">
                  <a:moveTo>
                    <a:pt x="5295752" y="2600434"/>
                  </a:moveTo>
                  <a:lnTo>
                    <a:pt x="124460" y="2600434"/>
                  </a:lnTo>
                  <a:cubicBezTo>
                    <a:pt x="55880" y="2600434"/>
                    <a:pt x="0" y="2544554"/>
                    <a:pt x="0" y="2475974"/>
                  </a:cubicBezTo>
                  <a:lnTo>
                    <a:pt x="0" y="124460"/>
                  </a:lnTo>
                  <a:cubicBezTo>
                    <a:pt x="0" y="55880"/>
                    <a:pt x="55880" y="0"/>
                    <a:pt x="124460" y="0"/>
                  </a:cubicBezTo>
                  <a:lnTo>
                    <a:pt x="5295752" y="0"/>
                  </a:lnTo>
                  <a:cubicBezTo>
                    <a:pt x="5364332" y="0"/>
                    <a:pt x="5420212" y="55880"/>
                    <a:pt x="5420212" y="124460"/>
                  </a:cubicBezTo>
                  <a:lnTo>
                    <a:pt x="5420212" y="2475974"/>
                  </a:lnTo>
                  <a:cubicBezTo>
                    <a:pt x="5420212" y="2544554"/>
                    <a:pt x="5364332" y="2600434"/>
                    <a:pt x="5295752" y="2600434"/>
                  </a:cubicBezTo>
                  <a:close/>
                </a:path>
              </a:pathLst>
            </a:custGeom>
            <a:solidFill>
              <a:srgbClr val="000000"/>
            </a:solidFill>
          </p:spPr>
          <p:txBody>
            <a:bodyPr/>
            <a:lstStyle/>
            <a:p>
              <a:endParaRPr lang="en-GB"/>
            </a:p>
          </p:txBody>
        </p:sp>
      </p:grpSp>
      <p:sp>
        <p:nvSpPr>
          <p:cNvPr id="10" name="TextBox 10"/>
          <p:cNvSpPr txBox="1"/>
          <p:nvPr/>
        </p:nvSpPr>
        <p:spPr>
          <a:xfrm>
            <a:off x="9795179" y="6836930"/>
            <a:ext cx="5976140" cy="2935605"/>
          </a:xfrm>
          <a:prstGeom prst="rect">
            <a:avLst/>
          </a:prstGeom>
        </p:spPr>
        <p:txBody>
          <a:bodyPr lIns="0" tIns="0" rIns="0" bIns="0" rtlCol="0" anchor="t">
            <a:spAutoFit/>
          </a:bodyPr>
          <a:lstStyle/>
          <a:p>
            <a:pPr marL="0" lvl="0" indent="0" algn="l">
              <a:lnSpc>
                <a:spcPts val="4680"/>
              </a:lnSpc>
              <a:spcBef>
                <a:spcPct val="0"/>
              </a:spcBef>
            </a:pPr>
            <a:r>
              <a:rPr lang="en-US" sz="3600">
                <a:solidFill>
                  <a:srgbClr val="FFFEF7"/>
                </a:solidFill>
                <a:latin typeface="Open Sans"/>
                <a:ea typeface="Open Sans"/>
                <a:cs typeface="Open Sans"/>
                <a:sym typeface="Open Sans"/>
              </a:rPr>
              <a:t>Even if you don’t have a topic in mind, find an interesting subject to photograph &amp; try out a few different teachniques.</a:t>
            </a:r>
          </a:p>
        </p:txBody>
      </p:sp>
      <p:sp>
        <p:nvSpPr>
          <p:cNvPr id="11" name="TextBox 11"/>
          <p:cNvSpPr txBox="1"/>
          <p:nvPr/>
        </p:nvSpPr>
        <p:spPr>
          <a:xfrm>
            <a:off x="444194" y="1238250"/>
            <a:ext cx="7921143" cy="8020050"/>
          </a:xfrm>
          <a:prstGeom prst="rect">
            <a:avLst/>
          </a:prstGeom>
        </p:spPr>
        <p:txBody>
          <a:bodyPr lIns="0" tIns="0" rIns="0" bIns="0" rtlCol="0" anchor="t">
            <a:spAutoFit/>
          </a:bodyPr>
          <a:lstStyle/>
          <a:p>
            <a:pPr algn="l">
              <a:lnSpc>
                <a:spcPts val="9600"/>
              </a:lnSpc>
            </a:pPr>
            <a:r>
              <a:rPr lang="en-US" sz="8000" b="1" spc="-160">
                <a:solidFill>
                  <a:srgbClr val="000000"/>
                </a:solidFill>
                <a:latin typeface="Open Sans Bold"/>
                <a:ea typeface="Open Sans Bold"/>
                <a:cs typeface="Open Sans Bold"/>
                <a:sym typeface="Open Sans Bold"/>
              </a:rPr>
              <a:t>ACTION</a:t>
            </a:r>
          </a:p>
          <a:p>
            <a:pPr marL="0" lvl="0" indent="0" algn="l">
              <a:lnSpc>
                <a:spcPts val="7679"/>
              </a:lnSpc>
              <a:spcBef>
                <a:spcPct val="0"/>
              </a:spcBef>
            </a:pPr>
            <a:r>
              <a:rPr lang="en-US" sz="6399" spc="-127">
                <a:solidFill>
                  <a:srgbClr val="000000"/>
                </a:solidFill>
                <a:latin typeface="Open Sans"/>
                <a:ea typeface="Open Sans"/>
                <a:cs typeface="Open Sans"/>
                <a:sym typeface="Open Sans"/>
              </a:rPr>
              <a:t>Go outside, choose a “subject” and take up to 6 photographs. Consider composition and, if possible, the story you want to tell.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598077" cy="10287000"/>
            <a:chOff x="0" y="0"/>
            <a:chExt cx="14130769" cy="13716000"/>
          </a:xfrm>
        </p:grpSpPr>
        <p:pic>
          <p:nvPicPr>
            <p:cNvPr id="3" name="Picture 3"/>
            <p:cNvPicPr>
              <a:picLocks noChangeAspect="1"/>
            </p:cNvPicPr>
            <p:nvPr/>
          </p:nvPicPr>
          <p:blipFill>
            <a:blip r:embed="rId2"/>
            <a:srcRect l="12224" r="12224"/>
            <a:stretch>
              <a:fillRect/>
            </a:stretch>
          </p:blipFill>
          <p:spPr>
            <a:xfrm>
              <a:off x="0" y="0"/>
              <a:ext cx="14130769" cy="13716000"/>
            </a:xfrm>
            <a:prstGeom prst="rect">
              <a:avLst/>
            </a:prstGeom>
          </p:spPr>
        </p:pic>
      </p:grpSp>
      <p:sp>
        <p:nvSpPr>
          <p:cNvPr id="4" name="TextBox 4"/>
          <p:cNvSpPr txBox="1"/>
          <p:nvPr/>
        </p:nvSpPr>
        <p:spPr>
          <a:xfrm>
            <a:off x="11184644" y="5209213"/>
            <a:ext cx="6074656" cy="2588895"/>
          </a:xfrm>
          <a:prstGeom prst="rect">
            <a:avLst/>
          </a:prstGeom>
        </p:spPr>
        <p:txBody>
          <a:bodyPr lIns="0" tIns="0" rIns="0" bIns="0" rtlCol="0" anchor="t">
            <a:spAutoFit/>
          </a:bodyPr>
          <a:lstStyle/>
          <a:p>
            <a:pPr marL="0" lvl="0" indent="0" algn="l">
              <a:lnSpc>
                <a:spcPts val="4199"/>
              </a:lnSpc>
              <a:spcBef>
                <a:spcPct val="0"/>
              </a:spcBef>
            </a:pPr>
            <a:r>
              <a:rPr lang="en-US" sz="2799">
                <a:solidFill>
                  <a:srgbClr val="000000"/>
                </a:solidFill>
                <a:latin typeface="Open Sans"/>
                <a:ea typeface="Open Sans"/>
                <a:cs typeface="Open Sans"/>
                <a:sym typeface="Open Sans"/>
              </a:rPr>
              <a:t>Over the next week, keep an eye out for potential stories that you could capture with photography. Consider subjects that can make a statement about a local environmental issue.</a:t>
            </a:r>
          </a:p>
        </p:txBody>
      </p:sp>
      <p:sp>
        <p:nvSpPr>
          <p:cNvPr id="5" name="TextBox 5"/>
          <p:cNvSpPr txBox="1"/>
          <p:nvPr/>
        </p:nvSpPr>
        <p:spPr>
          <a:xfrm>
            <a:off x="11184644" y="2165606"/>
            <a:ext cx="5532090" cy="2438400"/>
          </a:xfrm>
          <a:prstGeom prst="rect">
            <a:avLst/>
          </a:prstGeom>
        </p:spPr>
        <p:txBody>
          <a:bodyPr lIns="0" tIns="0" rIns="0" bIns="0" rtlCol="0" anchor="t">
            <a:spAutoFit/>
          </a:bodyPr>
          <a:lstStyle/>
          <a:p>
            <a:pPr marL="0" lvl="0" indent="0" algn="l">
              <a:lnSpc>
                <a:spcPts val="9600"/>
              </a:lnSpc>
              <a:spcBef>
                <a:spcPct val="0"/>
              </a:spcBef>
            </a:pPr>
            <a:r>
              <a:rPr lang="en-US" sz="8000" b="1">
                <a:solidFill>
                  <a:srgbClr val="000000"/>
                </a:solidFill>
                <a:latin typeface="Open Sans Bold"/>
                <a:ea typeface="Open Sans Bold"/>
                <a:cs typeface="Open Sans Bold"/>
                <a:sym typeface="Open Sans Bold"/>
              </a:rPr>
              <a:t>Find your story</a:t>
            </a:r>
          </a:p>
        </p:txBody>
      </p:sp>
      <p:sp>
        <p:nvSpPr>
          <p:cNvPr id="6" name="TextBox 6"/>
          <p:cNvSpPr txBox="1"/>
          <p:nvPr/>
        </p:nvSpPr>
        <p:spPr>
          <a:xfrm>
            <a:off x="11184644" y="9793415"/>
            <a:ext cx="3051929" cy="264160"/>
          </a:xfrm>
          <a:prstGeom prst="rect">
            <a:avLst/>
          </a:prstGeom>
        </p:spPr>
        <p:txBody>
          <a:bodyPr lIns="0" tIns="0" rIns="0" bIns="0" rtlCol="0" anchor="t">
            <a:spAutoFit/>
          </a:bodyPr>
          <a:lstStyle/>
          <a:p>
            <a:pPr algn="ctr">
              <a:lnSpc>
                <a:spcPts val="2239"/>
              </a:lnSpc>
            </a:pPr>
            <a:r>
              <a:rPr lang="en-US" sz="1599" u="sng">
                <a:solidFill>
                  <a:srgbClr val="000000"/>
                </a:solidFill>
                <a:latin typeface="Montserrat"/>
                <a:ea typeface="Montserrat"/>
                <a:cs typeface="Montserrat"/>
                <a:sym typeface="Montserrat"/>
                <a:hlinkClick r:id="rId3" tooltip="https://www.4ni.co.uk/northern-ireland-news/317128/minister-muir-convenes-second-lough-neagh-forum"/>
              </a:rPr>
              <a:t>Lough Neagh algae, 4NI.co.uk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52456"/>
        </a:solidFill>
        <a:effectLst/>
      </p:bgPr>
    </p:bg>
    <p:spTree>
      <p:nvGrpSpPr>
        <p:cNvPr id="1" name=""/>
        <p:cNvGrpSpPr/>
        <p:nvPr/>
      </p:nvGrpSpPr>
      <p:grpSpPr>
        <a:xfrm>
          <a:off x="0" y="0"/>
          <a:ext cx="0" cy="0"/>
          <a:chOff x="0" y="0"/>
          <a:chExt cx="0" cy="0"/>
        </a:xfrm>
      </p:grpSpPr>
      <p:sp>
        <p:nvSpPr>
          <p:cNvPr id="2" name="Freeform 2"/>
          <p:cNvSpPr/>
          <p:nvPr/>
        </p:nvSpPr>
        <p:spPr>
          <a:xfrm>
            <a:off x="13699239" y="3438102"/>
            <a:ext cx="4588761" cy="6848898"/>
          </a:xfrm>
          <a:custGeom>
            <a:avLst/>
            <a:gdLst/>
            <a:ahLst/>
            <a:cxnLst/>
            <a:rect l="l" t="t" r="r" b="b"/>
            <a:pathLst>
              <a:path w="4588761" h="6848898">
                <a:moveTo>
                  <a:pt x="0" y="0"/>
                </a:moveTo>
                <a:lnTo>
                  <a:pt x="4588761" y="0"/>
                </a:lnTo>
                <a:lnTo>
                  <a:pt x="4588761" y="6848898"/>
                </a:lnTo>
                <a:lnTo>
                  <a:pt x="0" y="6848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0" y="-35001"/>
            <a:ext cx="4298610" cy="5032239"/>
          </a:xfrm>
          <a:custGeom>
            <a:avLst/>
            <a:gdLst/>
            <a:ahLst/>
            <a:cxnLst/>
            <a:rect l="l" t="t" r="r" b="b"/>
            <a:pathLst>
              <a:path w="4298610" h="5032239">
                <a:moveTo>
                  <a:pt x="0" y="0"/>
                </a:moveTo>
                <a:lnTo>
                  <a:pt x="4298610" y="0"/>
                </a:lnTo>
                <a:lnTo>
                  <a:pt x="4298610" y="5032240"/>
                </a:lnTo>
                <a:lnTo>
                  <a:pt x="0" y="50322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434235">
            <a:off x="-1665635" y="5117503"/>
            <a:ext cx="9567481" cy="6956095"/>
          </a:xfrm>
          <a:custGeom>
            <a:avLst/>
            <a:gdLst/>
            <a:ahLst/>
            <a:cxnLst/>
            <a:rect l="l" t="t" r="r" b="b"/>
            <a:pathLst>
              <a:path w="9567481" h="6956095">
                <a:moveTo>
                  <a:pt x="0" y="0"/>
                </a:moveTo>
                <a:lnTo>
                  <a:pt x="9567482" y="0"/>
                </a:lnTo>
                <a:lnTo>
                  <a:pt x="9567482" y="6956095"/>
                </a:lnTo>
                <a:lnTo>
                  <a:pt x="0" y="69560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rot="2553791">
            <a:off x="4221706" y="230360"/>
            <a:ext cx="2186462" cy="4114800"/>
          </a:xfrm>
          <a:custGeom>
            <a:avLst/>
            <a:gdLst/>
            <a:ahLst/>
            <a:cxnLst/>
            <a:rect l="l" t="t" r="r" b="b"/>
            <a:pathLst>
              <a:path w="2186462" h="4114800">
                <a:moveTo>
                  <a:pt x="0" y="0"/>
                </a:moveTo>
                <a:lnTo>
                  <a:pt x="2186462" y="0"/>
                </a:lnTo>
                <a:lnTo>
                  <a:pt x="218646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a:off x="90060" y="7825834"/>
            <a:ext cx="2059245" cy="2201424"/>
          </a:xfrm>
          <a:custGeom>
            <a:avLst/>
            <a:gdLst/>
            <a:ahLst/>
            <a:cxnLst/>
            <a:rect l="l" t="t" r="r" b="b"/>
            <a:pathLst>
              <a:path w="2059245" h="2201424">
                <a:moveTo>
                  <a:pt x="0" y="0"/>
                </a:moveTo>
                <a:lnTo>
                  <a:pt x="2059245" y="0"/>
                </a:lnTo>
                <a:lnTo>
                  <a:pt x="2059245" y="2201424"/>
                </a:lnTo>
                <a:lnTo>
                  <a:pt x="0" y="2201424"/>
                </a:lnTo>
                <a:lnTo>
                  <a:pt x="0" y="0"/>
                </a:lnTo>
                <a:close/>
              </a:path>
            </a:pathLst>
          </a:custGeom>
          <a:blipFill>
            <a:blip r:embed="rId10"/>
            <a:stretch>
              <a:fillRect/>
            </a:stretch>
          </a:blipFill>
        </p:spPr>
        <p:txBody>
          <a:bodyPr/>
          <a:lstStyle/>
          <a:p>
            <a:endParaRPr lang="en-GB"/>
          </a:p>
        </p:txBody>
      </p:sp>
      <p:sp>
        <p:nvSpPr>
          <p:cNvPr id="7" name="Freeform 7"/>
          <p:cNvSpPr/>
          <p:nvPr/>
        </p:nvSpPr>
        <p:spPr>
          <a:xfrm>
            <a:off x="14008257" y="6172200"/>
            <a:ext cx="2890647" cy="4114800"/>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 name="TextBox 8"/>
          <p:cNvSpPr txBox="1"/>
          <p:nvPr/>
        </p:nvSpPr>
        <p:spPr>
          <a:xfrm>
            <a:off x="6957289" y="5820189"/>
            <a:ext cx="5520210" cy="728275"/>
          </a:xfrm>
          <a:prstGeom prst="rect">
            <a:avLst/>
          </a:prstGeom>
        </p:spPr>
        <p:txBody>
          <a:bodyPr lIns="0" tIns="0" rIns="0" bIns="0" rtlCol="0" anchor="t">
            <a:spAutoFit/>
          </a:bodyPr>
          <a:lstStyle/>
          <a:p>
            <a:pPr algn="ctr">
              <a:lnSpc>
                <a:spcPts val="5278"/>
              </a:lnSpc>
              <a:spcBef>
                <a:spcPct val="0"/>
              </a:spcBef>
            </a:pPr>
            <a:r>
              <a:rPr lang="en-US" sz="5864" b="1">
                <a:solidFill>
                  <a:srgbClr val="F9A0A0"/>
                </a:solidFill>
                <a:latin typeface="Lato Bold"/>
                <a:ea typeface="Lato Bold"/>
                <a:cs typeface="Lato Bold"/>
                <a:sym typeface="Lato Bold"/>
              </a:rPr>
              <a:t>18 APRIL 2025</a:t>
            </a:r>
          </a:p>
        </p:txBody>
      </p:sp>
      <p:sp>
        <p:nvSpPr>
          <p:cNvPr id="9" name="TextBox 9"/>
          <p:cNvSpPr txBox="1"/>
          <p:nvPr/>
        </p:nvSpPr>
        <p:spPr>
          <a:xfrm>
            <a:off x="5314937" y="2906895"/>
            <a:ext cx="9990913" cy="719956"/>
          </a:xfrm>
          <a:prstGeom prst="rect">
            <a:avLst/>
          </a:prstGeom>
        </p:spPr>
        <p:txBody>
          <a:bodyPr lIns="0" tIns="0" rIns="0" bIns="0" rtlCol="0" anchor="t">
            <a:spAutoFit/>
          </a:bodyPr>
          <a:lstStyle/>
          <a:p>
            <a:pPr algn="ctr">
              <a:lnSpc>
                <a:spcPts val="5866"/>
              </a:lnSpc>
            </a:pPr>
            <a:r>
              <a:rPr lang="en-US" sz="4190">
                <a:solidFill>
                  <a:srgbClr val="FFFFFF"/>
                </a:solidFill>
                <a:latin typeface="Lato"/>
                <a:ea typeface="Lato"/>
                <a:cs typeface="Lato"/>
                <a:sym typeface="Lato"/>
              </a:rPr>
              <a:t>Young Reporters for the Environment</a:t>
            </a:r>
          </a:p>
        </p:txBody>
      </p:sp>
      <p:sp>
        <p:nvSpPr>
          <p:cNvPr id="10" name="TextBox 10"/>
          <p:cNvSpPr txBox="1"/>
          <p:nvPr/>
        </p:nvSpPr>
        <p:spPr>
          <a:xfrm>
            <a:off x="2220646" y="7051341"/>
            <a:ext cx="5291121" cy="2781389"/>
          </a:xfrm>
          <a:prstGeom prst="rect">
            <a:avLst/>
          </a:prstGeom>
        </p:spPr>
        <p:txBody>
          <a:bodyPr lIns="0" tIns="0" rIns="0" bIns="0" rtlCol="0" anchor="t">
            <a:spAutoFit/>
          </a:bodyPr>
          <a:lstStyle/>
          <a:p>
            <a:pPr algn="ctr">
              <a:lnSpc>
                <a:spcPts val="4401"/>
              </a:lnSpc>
              <a:spcBef>
                <a:spcPct val="0"/>
              </a:spcBef>
            </a:pPr>
            <a:r>
              <a:rPr lang="en-US" sz="3144">
                <a:solidFill>
                  <a:srgbClr val="FFFFFF"/>
                </a:solidFill>
                <a:latin typeface="Lato"/>
                <a:ea typeface="Lato"/>
                <a:cs typeface="Lato"/>
                <a:sym typeface="Lato"/>
              </a:rPr>
              <a:t>IF YOU ARE AGED 11-25, </a:t>
            </a:r>
          </a:p>
          <a:p>
            <a:pPr algn="ctr">
              <a:lnSpc>
                <a:spcPts val="4401"/>
              </a:lnSpc>
              <a:spcBef>
                <a:spcPct val="0"/>
              </a:spcBef>
            </a:pPr>
            <a:r>
              <a:rPr lang="en-US" sz="3144">
                <a:solidFill>
                  <a:srgbClr val="FFFFFF"/>
                </a:solidFill>
                <a:latin typeface="Lato"/>
                <a:ea typeface="Lato"/>
                <a:cs typeface="Lato"/>
                <a:sym typeface="Lato"/>
              </a:rPr>
              <a:t>PASSIONATE ABOUT THE ENVIRONMENT </a:t>
            </a:r>
          </a:p>
          <a:p>
            <a:pPr algn="ctr">
              <a:lnSpc>
                <a:spcPts val="4401"/>
              </a:lnSpc>
              <a:spcBef>
                <a:spcPct val="0"/>
              </a:spcBef>
            </a:pPr>
            <a:r>
              <a:rPr lang="en-US" sz="3144">
                <a:solidFill>
                  <a:srgbClr val="FFFFFF"/>
                </a:solidFill>
                <a:latin typeface="Lato"/>
                <a:ea typeface="Lato"/>
                <a:cs typeface="Lato"/>
                <a:sym typeface="Lato"/>
              </a:rPr>
              <a:t>AND FULL OF CREATIVITY, </a:t>
            </a:r>
          </a:p>
          <a:p>
            <a:pPr algn="ctr">
              <a:lnSpc>
                <a:spcPts val="5090"/>
              </a:lnSpc>
              <a:spcBef>
                <a:spcPct val="0"/>
              </a:spcBef>
            </a:pPr>
            <a:r>
              <a:rPr lang="en-US" sz="3636" b="1">
                <a:solidFill>
                  <a:srgbClr val="FFFFFF"/>
                </a:solidFill>
                <a:latin typeface="Lato Bold"/>
                <a:ea typeface="Lato Bold"/>
                <a:cs typeface="Lato Bold"/>
                <a:sym typeface="Lato Bold"/>
              </a:rPr>
              <a:t>THIS IS FOR YOU!</a:t>
            </a:r>
          </a:p>
        </p:txBody>
      </p:sp>
      <p:sp>
        <p:nvSpPr>
          <p:cNvPr id="11" name="TextBox 11"/>
          <p:cNvSpPr txBox="1"/>
          <p:nvPr/>
        </p:nvSpPr>
        <p:spPr>
          <a:xfrm>
            <a:off x="5793159" y="4280015"/>
            <a:ext cx="7848470" cy="1216324"/>
          </a:xfrm>
          <a:prstGeom prst="rect">
            <a:avLst/>
          </a:prstGeom>
        </p:spPr>
        <p:txBody>
          <a:bodyPr lIns="0" tIns="0" rIns="0" bIns="0" rtlCol="0" anchor="t">
            <a:spAutoFit/>
          </a:bodyPr>
          <a:lstStyle/>
          <a:p>
            <a:pPr algn="ctr">
              <a:lnSpc>
                <a:spcPts val="10007"/>
              </a:lnSpc>
            </a:pPr>
            <a:r>
              <a:rPr lang="en-US" sz="7148" b="1" spc="700">
                <a:solidFill>
                  <a:srgbClr val="FFFFFF"/>
                </a:solidFill>
                <a:latin typeface="Lato Bold"/>
                <a:ea typeface="Lato Bold"/>
                <a:cs typeface="Lato Bold"/>
                <a:sym typeface="Lato Bold"/>
              </a:rPr>
              <a:t>COMPETITION</a:t>
            </a:r>
          </a:p>
        </p:txBody>
      </p:sp>
      <p:sp>
        <p:nvSpPr>
          <p:cNvPr id="12" name="TextBox 12"/>
          <p:cNvSpPr txBox="1"/>
          <p:nvPr/>
        </p:nvSpPr>
        <p:spPr>
          <a:xfrm>
            <a:off x="5793159" y="3503026"/>
            <a:ext cx="7848470" cy="1039539"/>
          </a:xfrm>
          <a:prstGeom prst="rect">
            <a:avLst/>
          </a:prstGeom>
        </p:spPr>
        <p:txBody>
          <a:bodyPr lIns="0" tIns="0" rIns="0" bIns="0" rtlCol="0" anchor="t">
            <a:spAutoFit/>
          </a:bodyPr>
          <a:lstStyle/>
          <a:p>
            <a:pPr algn="ctr">
              <a:lnSpc>
                <a:spcPts val="8495"/>
              </a:lnSpc>
            </a:pPr>
            <a:r>
              <a:rPr lang="en-US" sz="6068" b="1" spc="594">
                <a:solidFill>
                  <a:srgbClr val="FFFFFF"/>
                </a:solidFill>
                <a:latin typeface="Lato Bold"/>
                <a:ea typeface="Lato Bold"/>
                <a:cs typeface="Lato Bold"/>
                <a:sym typeface="Lato Bold"/>
              </a:rPr>
              <a:t>NATIONAL</a:t>
            </a:r>
          </a:p>
        </p:txBody>
      </p:sp>
      <p:sp>
        <p:nvSpPr>
          <p:cNvPr id="13" name="TextBox 13"/>
          <p:cNvSpPr txBox="1"/>
          <p:nvPr/>
        </p:nvSpPr>
        <p:spPr>
          <a:xfrm>
            <a:off x="7179167" y="801080"/>
            <a:ext cx="5463802" cy="2029615"/>
          </a:xfrm>
          <a:prstGeom prst="rect">
            <a:avLst/>
          </a:prstGeom>
        </p:spPr>
        <p:txBody>
          <a:bodyPr lIns="0" tIns="0" rIns="0" bIns="0" rtlCol="0" anchor="t">
            <a:spAutoFit/>
          </a:bodyPr>
          <a:lstStyle/>
          <a:p>
            <a:pPr algn="ctr">
              <a:lnSpc>
                <a:spcPts val="7690"/>
              </a:lnSpc>
              <a:spcBef>
                <a:spcPct val="0"/>
              </a:spcBef>
            </a:pPr>
            <a:r>
              <a:rPr lang="en-US" sz="8545">
                <a:solidFill>
                  <a:srgbClr val="F8EFF2"/>
                </a:solidFill>
                <a:latin typeface="Alyssum"/>
                <a:ea typeface="Alyssum"/>
                <a:cs typeface="Alyssum"/>
                <a:sym typeface="Alyssum"/>
              </a:rPr>
              <a:t>OPEN NOW!</a:t>
            </a:r>
          </a:p>
        </p:txBody>
      </p:sp>
      <p:sp>
        <p:nvSpPr>
          <p:cNvPr id="14" name="TextBox 14"/>
          <p:cNvSpPr txBox="1"/>
          <p:nvPr/>
        </p:nvSpPr>
        <p:spPr>
          <a:xfrm>
            <a:off x="8566716" y="8081990"/>
            <a:ext cx="5074914" cy="1017488"/>
          </a:xfrm>
          <a:prstGeom prst="rect">
            <a:avLst/>
          </a:prstGeom>
        </p:spPr>
        <p:txBody>
          <a:bodyPr lIns="0" tIns="0" rIns="0" bIns="0" rtlCol="0" anchor="t">
            <a:spAutoFit/>
          </a:bodyPr>
          <a:lstStyle/>
          <a:p>
            <a:pPr algn="r">
              <a:lnSpc>
                <a:spcPts val="4151"/>
              </a:lnSpc>
            </a:pPr>
            <a:r>
              <a:rPr lang="en-US" sz="2965" b="1">
                <a:solidFill>
                  <a:srgbClr val="FFFFFF"/>
                </a:solidFill>
                <a:latin typeface="Lato Bold"/>
                <a:ea typeface="Lato Bold"/>
                <a:cs typeface="Lato Bold"/>
                <a:sym typeface="Lato Bold"/>
              </a:rPr>
              <a:t>Monetary Prize of £50</a:t>
            </a:r>
          </a:p>
          <a:p>
            <a:pPr algn="r">
              <a:lnSpc>
                <a:spcPts val="4151"/>
              </a:lnSpc>
            </a:pPr>
            <a:r>
              <a:rPr lang="en-US" sz="2965">
                <a:solidFill>
                  <a:srgbClr val="FFFFFF"/>
                </a:solidFill>
                <a:latin typeface="Lato"/>
                <a:ea typeface="Lato"/>
                <a:cs typeface="Lato"/>
                <a:sym typeface="Lato"/>
              </a:rPr>
              <a:t>for winners of each category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52456"/>
        </a:solidFill>
        <a:effectLst/>
      </p:bgPr>
    </p:bg>
    <p:spTree>
      <p:nvGrpSpPr>
        <p:cNvPr id="1" name=""/>
        <p:cNvGrpSpPr/>
        <p:nvPr/>
      </p:nvGrpSpPr>
      <p:grpSpPr>
        <a:xfrm>
          <a:off x="0" y="0"/>
          <a:ext cx="0" cy="0"/>
          <a:chOff x="0" y="0"/>
          <a:chExt cx="0" cy="0"/>
        </a:xfrm>
      </p:grpSpPr>
      <p:sp>
        <p:nvSpPr>
          <p:cNvPr id="2" name="Freeform 2">
            <a:hlinkClick r:id="rId2" tooltip="https://www.eco-schoolsni.org/cgi-bin/generic?instanceID=46"/>
          </p:cNvPr>
          <p:cNvSpPr/>
          <p:nvPr/>
        </p:nvSpPr>
        <p:spPr>
          <a:xfrm>
            <a:off x="6992902" y="4569576"/>
            <a:ext cx="11528363" cy="5717424"/>
          </a:xfrm>
          <a:custGeom>
            <a:avLst/>
            <a:gdLst/>
            <a:ahLst/>
            <a:cxnLst/>
            <a:rect l="l" t="t" r="r" b="b"/>
            <a:pathLst>
              <a:path w="11528363" h="5717424">
                <a:moveTo>
                  <a:pt x="0" y="0"/>
                </a:moveTo>
                <a:lnTo>
                  <a:pt x="11528363" y="0"/>
                </a:lnTo>
                <a:lnTo>
                  <a:pt x="11528363" y="5717424"/>
                </a:lnTo>
                <a:lnTo>
                  <a:pt x="0" y="5717424"/>
                </a:lnTo>
                <a:lnTo>
                  <a:pt x="0" y="0"/>
                </a:lnTo>
                <a:close/>
              </a:path>
            </a:pathLst>
          </a:custGeom>
          <a:blipFill>
            <a:blip r:embed="rId3"/>
            <a:stretch>
              <a:fillRect l="-1821" r="-12747"/>
            </a:stretch>
          </a:blipFill>
        </p:spPr>
        <p:txBody>
          <a:bodyPr/>
          <a:lstStyle/>
          <a:p>
            <a:endParaRPr lang="en-GB"/>
          </a:p>
        </p:txBody>
      </p:sp>
      <p:pic>
        <p:nvPicPr>
          <p:cNvPr id="3" name="Picture 3"/>
          <p:cNvPicPr>
            <a:picLocks noChangeAspect="1"/>
          </p:cNvPicPr>
          <p:nvPr/>
        </p:nvPicPr>
        <p:blipFill>
          <a:blip r:embed="rId4"/>
          <a:srcRect/>
          <a:stretch>
            <a:fillRect/>
          </a:stretch>
        </p:blipFill>
        <p:spPr>
          <a:xfrm rot="3711189">
            <a:off x="10614618" y="2297946"/>
            <a:ext cx="3073949" cy="2966361"/>
          </a:xfrm>
          <a:prstGeom prst="rect">
            <a:avLst/>
          </a:prstGeom>
        </p:spPr>
      </p:pic>
      <p:sp>
        <p:nvSpPr>
          <p:cNvPr id="4" name="TextBox 4"/>
          <p:cNvSpPr txBox="1"/>
          <p:nvPr/>
        </p:nvSpPr>
        <p:spPr>
          <a:xfrm>
            <a:off x="4923428" y="150178"/>
            <a:ext cx="9021172" cy="1492012"/>
          </a:xfrm>
          <a:prstGeom prst="rect">
            <a:avLst/>
          </a:prstGeom>
        </p:spPr>
        <p:txBody>
          <a:bodyPr wrap="square" lIns="0" tIns="0" rIns="0" bIns="0" rtlCol="0" anchor="t">
            <a:spAutoFit/>
          </a:bodyPr>
          <a:lstStyle/>
          <a:p>
            <a:pPr algn="ctr">
              <a:lnSpc>
                <a:spcPts val="12880"/>
              </a:lnSpc>
            </a:pPr>
            <a:r>
              <a:rPr lang="en-US" sz="9200" b="1" dirty="0">
                <a:solidFill>
                  <a:srgbClr val="FFFFFF"/>
                </a:solidFill>
                <a:latin typeface="Lato Bold"/>
                <a:ea typeface="Lato Bold"/>
                <a:cs typeface="Lato Bold"/>
                <a:sym typeface="Lato Bold"/>
              </a:rPr>
              <a:t>How to Apply</a:t>
            </a:r>
          </a:p>
        </p:txBody>
      </p:sp>
      <p:sp>
        <p:nvSpPr>
          <p:cNvPr id="5" name="TextBox 5"/>
          <p:cNvSpPr txBox="1"/>
          <p:nvPr/>
        </p:nvSpPr>
        <p:spPr>
          <a:xfrm>
            <a:off x="191665" y="3990003"/>
            <a:ext cx="6661278" cy="6041673"/>
          </a:xfrm>
          <a:prstGeom prst="rect">
            <a:avLst/>
          </a:prstGeom>
        </p:spPr>
        <p:txBody>
          <a:bodyPr lIns="0" tIns="0" rIns="0" bIns="0" rtlCol="0" anchor="t">
            <a:spAutoFit/>
          </a:bodyPr>
          <a:lstStyle/>
          <a:p>
            <a:pPr marL="623703" lvl="1" indent="-311851" algn="l">
              <a:lnSpc>
                <a:spcPts val="4044"/>
              </a:lnSpc>
              <a:buAutoNum type="arabicPeriod"/>
            </a:pPr>
            <a:r>
              <a:rPr lang="en-US" sz="2888">
                <a:solidFill>
                  <a:srgbClr val="FFFFFF"/>
                </a:solidFill>
                <a:latin typeface="Canva Sans"/>
                <a:ea typeface="Canva Sans"/>
                <a:cs typeface="Canva Sans"/>
                <a:sym typeface="Canva Sans"/>
              </a:rPr>
              <a:t>Register using the online form on the Eco-Schools NI website</a:t>
            </a:r>
          </a:p>
          <a:p>
            <a:pPr marL="623703" lvl="1" indent="-311851" algn="l">
              <a:lnSpc>
                <a:spcPts val="4044"/>
              </a:lnSpc>
              <a:buAutoNum type="arabicPeriod"/>
            </a:pPr>
            <a:r>
              <a:rPr lang="en-US" sz="2888">
                <a:solidFill>
                  <a:srgbClr val="FFFFFF"/>
                </a:solidFill>
                <a:latin typeface="Canva Sans"/>
                <a:ea typeface="Canva Sans"/>
                <a:cs typeface="Canva Sans"/>
                <a:sym typeface="Canva Sans"/>
              </a:rPr>
              <a:t>Report on a local issue &amp; disseminate</a:t>
            </a:r>
          </a:p>
          <a:p>
            <a:pPr marL="623703" lvl="1" indent="-311851" algn="l">
              <a:lnSpc>
                <a:spcPts val="4044"/>
              </a:lnSpc>
              <a:buAutoNum type="arabicPeriod"/>
            </a:pPr>
            <a:r>
              <a:rPr lang="en-US" sz="2888">
                <a:solidFill>
                  <a:srgbClr val="FFFFFF"/>
                </a:solidFill>
                <a:latin typeface="Canva Sans"/>
                <a:ea typeface="Canva Sans"/>
                <a:cs typeface="Canva Sans"/>
                <a:sym typeface="Canva Sans"/>
              </a:rPr>
              <a:t>Read through the awarding criteria for your category</a:t>
            </a:r>
          </a:p>
          <a:p>
            <a:pPr marL="623703" lvl="1" indent="-311851" algn="l">
              <a:lnSpc>
                <a:spcPts val="4044"/>
              </a:lnSpc>
              <a:buAutoNum type="arabicPeriod"/>
            </a:pPr>
            <a:r>
              <a:rPr lang="en-US" sz="2888">
                <a:solidFill>
                  <a:srgbClr val="FFFFFF"/>
                </a:solidFill>
                <a:latin typeface="Canva Sans"/>
                <a:ea typeface="Canva Sans"/>
                <a:cs typeface="Canva Sans"/>
                <a:sym typeface="Canva Sans"/>
              </a:rPr>
              <a:t>Complete the relevant form for your category</a:t>
            </a:r>
          </a:p>
          <a:p>
            <a:pPr marL="623703" lvl="1" indent="-311851" algn="l">
              <a:lnSpc>
                <a:spcPts val="4044"/>
              </a:lnSpc>
              <a:buAutoNum type="arabicPeriod"/>
            </a:pPr>
            <a:r>
              <a:rPr lang="en-US" sz="2888">
                <a:solidFill>
                  <a:srgbClr val="FFFFFF"/>
                </a:solidFill>
                <a:latin typeface="Canva Sans"/>
                <a:ea typeface="Canva Sans"/>
                <a:cs typeface="Canva Sans"/>
                <a:sym typeface="Canva Sans"/>
              </a:rPr>
              <a:t>Email your final work + your completed  form to </a:t>
            </a:r>
          </a:p>
          <a:p>
            <a:pPr algn="l">
              <a:lnSpc>
                <a:spcPts val="4044"/>
              </a:lnSpc>
            </a:pPr>
            <a:r>
              <a:rPr lang="en-US" sz="2888">
                <a:solidFill>
                  <a:srgbClr val="FFFFFF"/>
                </a:solidFill>
                <a:latin typeface="Canva Sans"/>
                <a:ea typeface="Canva Sans"/>
                <a:cs typeface="Canva Sans"/>
                <a:sym typeface="Canva Sans"/>
              </a:rPr>
              <a:t>    </a:t>
            </a:r>
            <a:r>
              <a:rPr lang="en-US" sz="2888" b="1">
                <a:solidFill>
                  <a:srgbClr val="FFFFFF"/>
                </a:solidFill>
                <a:latin typeface="Canva Sans Bold"/>
                <a:ea typeface="Canva Sans Bold"/>
                <a:cs typeface="Canva Sans Bold"/>
                <a:sym typeface="Canva Sans Bold"/>
              </a:rPr>
              <a:t>eco-schools@</a:t>
            </a:r>
          </a:p>
          <a:p>
            <a:pPr algn="l">
              <a:lnSpc>
                <a:spcPts val="4044"/>
              </a:lnSpc>
            </a:pPr>
            <a:r>
              <a:rPr lang="en-US" sz="2888" b="1">
                <a:solidFill>
                  <a:srgbClr val="FFFFFF"/>
                </a:solidFill>
                <a:latin typeface="Canva Sans Bold"/>
                <a:ea typeface="Canva Sans Bold"/>
                <a:cs typeface="Canva Sans Bold"/>
                <a:sym typeface="Canva Sans Bold"/>
              </a:rPr>
              <a:t>    keepnorthernirelandbeautiful.org</a:t>
            </a:r>
          </a:p>
        </p:txBody>
      </p:sp>
      <p:sp>
        <p:nvSpPr>
          <p:cNvPr id="6" name="TextBox 6"/>
          <p:cNvSpPr txBox="1"/>
          <p:nvPr/>
        </p:nvSpPr>
        <p:spPr>
          <a:xfrm>
            <a:off x="2472976" y="2661945"/>
            <a:ext cx="7365268" cy="867159"/>
          </a:xfrm>
          <a:prstGeom prst="rect">
            <a:avLst/>
          </a:prstGeom>
        </p:spPr>
        <p:txBody>
          <a:bodyPr lIns="0" tIns="0" rIns="0" bIns="0" rtlCol="0" anchor="t">
            <a:spAutoFit/>
          </a:bodyPr>
          <a:lstStyle/>
          <a:p>
            <a:pPr algn="ctr">
              <a:lnSpc>
                <a:spcPts val="7009"/>
              </a:lnSpc>
            </a:pPr>
            <a:r>
              <a:rPr lang="en-US" sz="5006" b="1">
                <a:solidFill>
                  <a:srgbClr val="FFFEF7"/>
                </a:solidFill>
                <a:latin typeface="Canva Sans Bold"/>
                <a:ea typeface="Canva Sans Bold"/>
                <a:cs typeface="Canva Sans Bold"/>
                <a:sym typeface="Canva Sans Bold"/>
              </a:rPr>
              <a:t>Go to eco-schoolsni.org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52456"/>
        </a:solidFill>
        <a:effectLst/>
      </p:bgPr>
    </p:bg>
    <p:spTree>
      <p:nvGrpSpPr>
        <p:cNvPr id="1" name=""/>
        <p:cNvGrpSpPr/>
        <p:nvPr/>
      </p:nvGrpSpPr>
      <p:grpSpPr>
        <a:xfrm>
          <a:off x="0" y="0"/>
          <a:ext cx="0" cy="0"/>
          <a:chOff x="0" y="0"/>
          <a:chExt cx="0" cy="0"/>
        </a:xfrm>
      </p:grpSpPr>
      <p:sp>
        <p:nvSpPr>
          <p:cNvPr id="2" name="Freeform 2"/>
          <p:cNvSpPr/>
          <p:nvPr/>
        </p:nvSpPr>
        <p:spPr>
          <a:xfrm>
            <a:off x="1864716" y="2057400"/>
            <a:ext cx="7715250" cy="8229600"/>
          </a:xfrm>
          <a:custGeom>
            <a:avLst/>
            <a:gdLst/>
            <a:ahLst/>
            <a:cxnLst/>
            <a:rect l="l" t="t" r="r" b="b"/>
            <a:pathLst>
              <a:path w="7715250" h="8229600">
                <a:moveTo>
                  <a:pt x="0" y="0"/>
                </a:moveTo>
                <a:lnTo>
                  <a:pt x="7715250" y="0"/>
                </a:lnTo>
                <a:lnTo>
                  <a:pt x="7715250"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GB"/>
          </a:p>
        </p:txBody>
      </p:sp>
      <p:sp>
        <p:nvSpPr>
          <p:cNvPr id="3" name="Freeform 3"/>
          <p:cNvSpPr/>
          <p:nvPr/>
        </p:nvSpPr>
        <p:spPr>
          <a:xfrm>
            <a:off x="4282221" y="8442972"/>
            <a:ext cx="2659268" cy="593903"/>
          </a:xfrm>
          <a:custGeom>
            <a:avLst/>
            <a:gdLst/>
            <a:ahLst/>
            <a:cxnLst/>
            <a:rect l="l" t="t" r="r" b="b"/>
            <a:pathLst>
              <a:path w="2659268" h="593903">
                <a:moveTo>
                  <a:pt x="0" y="0"/>
                </a:moveTo>
                <a:lnTo>
                  <a:pt x="2659268" y="0"/>
                </a:lnTo>
                <a:lnTo>
                  <a:pt x="2659268" y="593903"/>
                </a:lnTo>
                <a:lnTo>
                  <a:pt x="0" y="593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flipV="1">
            <a:off x="0" y="-322233"/>
            <a:ext cx="1679660" cy="2701866"/>
          </a:xfrm>
          <a:custGeom>
            <a:avLst/>
            <a:gdLst/>
            <a:ahLst/>
            <a:cxnLst/>
            <a:rect l="l" t="t" r="r" b="b"/>
            <a:pathLst>
              <a:path w="1679660" h="2701866">
                <a:moveTo>
                  <a:pt x="1679660" y="2701866"/>
                </a:moveTo>
                <a:lnTo>
                  <a:pt x="0" y="2701866"/>
                </a:lnTo>
                <a:lnTo>
                  <a:pt x="0" y="0"/>
                </a:lnTo>
                <a:lnTo>
                  <a:pt x="1679660" y="0"/>
                </a:lnTo>
                <a:lnTo>
                  <a:pt x="1679660" y="270186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0" y="7941836"/>
            <a:ext cx="1679660" cy="2701866"/>
          </a:xfrm>
          <a:custGeom>
            <a:avLst/>
            <a:gdLst/>
            <a:ahLst/>
            <a:cxnLst/>
            <a:rect l="l" t="t" r="r" b="b"/>
            <a:pathLst>
              <a:path w="1679660" h="2701866">
                <a:moveTo>
                  <a:pt x="0" y="0"/>
                </a:moveTo>
                <a:lnTo>
                  <a:pt x="1679660" y="0"/>
                </a:lnTo>
                <a:lnTo>
                  <a:pt x="1679660" y="2701866"/>
                </a:lnTo>
                <a:lnTo>
                  <a:pt x="0" y="2701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TextBox 6"/>
          <p:cNvSpPr txBox="1"/>
          <p:nvPr/>
        </p:nvSpPr>
        <p:spPr>
          <a:xfrm>
            <a:off x="2085688" y="3976201"/>
            <a:ext cx="7273306" cy="3854108"/>
          </a:xfrm>
          <a:prstGeom prst="rect">
            <a:avLst/>
          </a:prstGeom>
        </p:spPr>
        <p:txBody>
          <a:bodyPr lIns="0" tIns="0" rIns="0" bIns="0" rtlCol="0" anchor="t">
            <a:spAutoFit/>
          </a:bodyPr>
          <a:lstStyle/>
          <a:p>
            <a:pPr algn="ctr">
              <a:lnSpc>
                <a:spcPts val="7193"/>
              </a:lnSpc>
            </a:pPr>
            <a:r>
              <a:rPr lang="en-US" sz="5138" b="1" dirty="0">
                <a:solidFill>
                  <a:srgbClr val="B2416E"/>
                </a:solidFill>
                <a:latin typeface="Lato Bold"/>
                <a:ea typeface="Lato Bold"/>
                <a:cs typeface="Lato Bold"/>
                <a:sym typeface="Lato Bold"/>
              </a:rPr>
              <a:t>CONTACT US</a:t>
            </a:r>
          </a:p>
          <a:p>
            <a:pPr algn="ctr">
              <a:lnSpc>
                <a:spcPts val="4813"/>
              </a:lnSpc>
            </a:pPr>
            <a:endParaRPr lang="en-US" sz="5138" b="1" dirty="0">
              <a:solidFill>
                <a:srgbClr val="B2416E"/>
              </a:solidFill>
              <a:latin typeface="Lato Bold"/>
              <a:ea typeface="Lato Bold"/>
              <a:cs typeface="Lato Bold"/>
              <a:sym typeface="Lato Bold"/>
            </a:endParaRPr>
          </a:p>
          <a:p>
            <a:pPr algn="ctr">
              <a:lnSpc>
                <a:spcPts val="3693"/>
              </a:lnSpc>
            </a:pPr>
            <a:r>
              <a:rPr lang="en-US" sz="2638" dirty="0">
                <a:solidFill>
                  <a:srgbClr val="B2416E"/>
                </a:solidFill>
                <a:latin typeface="Lato"/>
                <a:ea typeface="Lato"/>
                <a:cs typeface="Lato"/>
                <a:sym typeface="Lato"/>
              </a:rPr>
              <a:t>eco-schools@keepnorthernirelandbeautiful.org</a:t>
            </a:r>
          </a:p>
          <a:p>
            <a:pPr algn="ctr">
              <a:lnSpc>
                <a:spcPts val="3693"/>
              </a:lnSpc>
            </a:pPr>
            <a:endParaRPr lang="en-US" sz="2638" dirty="0">
              <a:solidFill>
                <a:srgbClr val="B2416E"/>
              </a:solidFill>
              <a:latin typeface="Lato"/>
              <a:ea typeface="Lato"/>
              <a:cs typeface="Lato"/>
              <a:sym typeface="Lato"/>
            </a:endParaRPr>
          </a:p>
          <a:p>
            <a:pPr algn="ctr">
              <a:lnSpc>
                <a:spcPts val="3693"/>
              </a:lnSpc>
            </a:pPr>
            <a:r>
              <a:rPr lang="en-US" sz="2638" dirty="0">
                <a:solidFill>
                  <a:srgbClr val="B2416E"/>
                </a:solidFill>
                <a:latin typeface="Lato"/>
                <a:ea typeface="Lato"/>
                <a:cs typeface="Lato"/>
                <a:sym typeface="Lato"/>
              </a:rPr>
              <a:t>MICHELLE GALLAGHER, EE COORDINATOR</a:t>
            </a:r>
          </a:p>
          <a:p>
            <a:pPr algn="ctr">
              <a:lnSpc>
                <a:spcPts val="3693"/>
              </a:lnSpc>
            </a:pPr>
            <a:r>
              <a:rPr lang="en-US" sz="2638" dirty="0" err="1">
                <a:solidFill>
                  <a:srgbClr val="B2416E"/>
                </a:solidFill>
                <a:latin typeface="Lato"/>
                <a:ea typeface="Lato"/>
                <a:cs typeface="Lato"/>
                <a:sym typeface="Lato"/>
              </a:rPr>
              <a:t>michelle.gallagher</a:t>
            </a:r>
            <a:r>
              <a:rPr lang="en-US" sz="2638" dirty="0">
                <a:solidFill>
                  <a:srgbClr val="B2416E"/>
                </a:solidFill>
                <a:latin typeface="Lato"/>
                <a:ea typeface="Lato"/>
                <a:cs typeface="Lato"/>
                <a:sym typeface="Lato"/>
              </a:rPr>
              <a:t>@</a:t>
            </a:r>
          </a:p>
          <a:p>
            <a:pPr algn="ctr">
              <a:lnSpc>
                <a:spcPts val="3693"/>
              </a:lnSpc>
              <a:spcBef>
                <a:spcPct val="0"/>
              </a:spcBef>
            </a:pPr>
            <a:r>
              <a:rPr lang="en-US" sz="2638" dirty="0">
                <a:solidFill>
                  <a:srgbClr val="B2416E"/>
                </a:solidFill>
                <a:latin typeface="Lato"/>
                <a:ea typeface="Lato"/>
                <a:cs typeface="Lato"/>
                <a:sym typeface="Lato"/>
              </a:rPr>
              <a:t>keepnorthernirelandbeautiful.org</a:t>
            </a:r>
          </a:p>
        </p:txBody>
      </p:sp>
      <p:sp>
        <p:nvSpPr>
          <p:cNvPr id="7" name="TextBox 7"/>
          <p:cNvSpPr txBox="1"/>
          <p:nvPr/>
        </p:nvSpPr>
        <p:spPr>
          <a:xfrm>
            <a:off x="2538372" y="186144"/>
            <a:ext cx="6367939" cy="1566544"/>
          </a:xfrm>
          <a:prstGeom prst="rect">
            <a:avLst/>
          </a:prstGeom>
        </p:spPr>
        <p:txBody>
          <a:bodyPr lIns="0" tIns="0" rIns="0" bIns="0" rtlCol="0" anchor="t">
            <a:spAutoFit/>
          </a:bodyPr>
          <a:lstStyle/>
          <a:p>
            <a:pPr algn="ctr">
              <a:lnSpc>
                <a:spcPts val="12880"/>
              </a:lnSpc>
            </a:pPr>
            <a:r>
              <a:rPr lang="en-US" sz="9200" b="1">
                <a:solidFill>
                  <a:srgbClr val="FFFFFF"/>
                </a:solidFill>
                <a:latin typeface="Canva Sans Bold"/>
                <a:ea typeface="Canva Sans Bold"/>
                <a:cs typeface="Canva Sans Bold"/>
                <a:sym typeface="Canva Sans Bold"/>
              </a:rPr>
              <a:t>Questions?</a:t>
            </a:r>
          </a:p>
        </p:txBody>
      </p:sp>
      <p:sp>
        <p:nvSpPr>
          <p:cNvPr id="8" name="Freeform 8" descr="Abstract Blob Shape"/>
          <p:cNvSpPr/>
          <p:nvPr/>
        </p:nvSpPr>
        <p:spPr>
          <a:xfrm rot="-2151581" flipH="1">
            <a:off x="11656168" y="5592765"/>
            <a:ext cx="8657266" cy="6294318"/>
          </a:xfrm>
          <a:custGeom>
            <a:avLst/>
            <a:gdLst/>
            <a:ahLst/>
            <a:cxnLst/>
            <a:rect l="l" t="t" r="r" b="b"/>
            <a:pathLst>
              <a:path w="8657266" h="6294318">
                <a:moveTo>
                  <a:pt x="8657266" y="0"/>
                </a:moveTo>
                <a:lnTo>
                  <a:pt x="0" y="0"/>
                </a:lnTo>
                <a:lnTo>
                  <a:pt x="0" y="6294317"/>
                </a:lnTo>
                <a:lnTo>
                  <a:pt x="8657266" y="6294317"/>
                </a:lnTo>
                <a:lnTo>
                  <a:pt x="865726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a:off x="14987734" y="7220123"/>
            <a:ext cx="3063649" cy="1222848"/>
          </a:xfrm>
          <a:custGeom>
            <a:avLst/>
            <a:gdLst/>
            <a:ahLst/>
            <a:cxnLst/>
            <a:rect l="l" t="t" r="r" b="b"/>
            <a:pathLst>
              <a:path w="3063649" h="1222848">
                <a:moveTo>
                  <a:pt x="0" y="0"/>
                </a:moveTo>
                <a:lnTo>
                  <a:pt x="3063649" y="0"/>
                </a:lnTo>
                <a:lnTo>
                  <a:pt x="3063649" y="1222849"/>
                </a:lnTo>
                <a:lnTo>
                  <a:pt x="0" y="1222849"/>
                </a:lnTo>
                <a:lnTo>
                  <a:pt x="0" y="0"/>
                </a:lnTo>
                <a:close/>
              </a:path>
            </a:pathLst>
          </a:custGeom>
          <a:blipFill>
            <a:blip r:embed="rId10"/>
            <a:stretch>
              <a:fillRect/>
            </a:stretch>
          </a:blipFill>
        </p:spPr>
        <p:txBody>
          <a:bodyPr/>
          <a:lstStyle/>
          <a:p>
            <a:endParaRPr lang="en-GB"/>
          </a:p>
        </p:txBody>
      </p:sp>
      <p:sp>
        <p:nvSpPr>
          <p:cNvPr id="10" name="Freeform 10"/>
          <p:cNvSpPr/>
          <p:nvPr/>
        </p:nvSpPr>
        <p:spPr>
          <a:xfrm>
            <a:off x="15984801" y="357594"/>
            <a:ext cx="2066582" cy="2985063"/>
          </a:xfrm>
          <a:custGeom>
            <a:avLst/>
            <a:gdLst/>
            <a:ahLst/>
            <a:cxnLst/>
            <a:rect l="l" t="t" r="r" b="b"/>
            <a:pathLst>
              <a:path w="2066582" h="2985063">
                <a:moveTo>
                  <a:pt x="0" y="0"/>
                </a:moveTo>
                <a:lnTo>
                  <a:pt x="2066582" y="0"/>
                </a:lnTo>
                <a:lnTo>
                  <a:pt x="2066582" y="2985063"/>
                </a:lnTo>
                <a:lnTo>
                  <a:pt x="0" y="2985063"/>
                </a:lnTo>
                <a:lnTo>
                  <a:pt x="0" y="0"/>
                </a:lnTo>
                <a:close/>
              </a:path>
            </a:pathLst>
          </a:custGeom>
          <a:blipFill>
            <a:blip r:embed="rId11"/>
            <a:stretch>
              <a:fillRect/>
            </a:stretch>
          </a:blipFill>
        </p:spPr>
        <p:txBody>
          <a:bodyPr/>
          <a:lstStyle/>
          <a:p>
            <a:endParaRPr lang="en-GB"/>
          </a:p>
        </p:txBody>
      </p:sp>
      <p:sp>
        <p:nvSpPr>
          <p:cNvPr id="11" name="Freeform 11"/>
          <p:cNvSpPr/>
          <p:nvPr/>
        </p:nvSpPr>
        <p:spPr>
          <a:xfrm>
            <a:off x="13344393" y="8891147"/>
            <a:ext cx="4871242" cy="1395853"/>
          </a:xfrm>
          <a:custGeom>
            <a:avLst/>
            <a:gdLst/>
            <a:ahLst/>
            <a:cxnLst/>
            <a:rect l="l" t="t" r="r" b="b"/>
            <a:pathLst>
              <a:path w="4871242" h="1395853">
                <a:moveTo>
                  <a:pt x="0" y="0"/>
                </a:moveTo>
                <a:lnTo>
                  <a:pt x="4871242" y="0"/>
                </a:lnTo>
                <a:lnTo>
                  <a:pt x="4871242" y="1395853"/>
                </a:lnTo>
                <a:lnTo>
                  <a:pt x="0" y="1395853"/>
                </a:lnTo>
                <a:lnTo>
                  <a:pt x="0" y="0"/>
                </a:lnTo>
                <a:close/>
              </a:path>
            </a:pathLst>
          </a:custGeom>
          <a:blipFill>
            <a:blip r:embed="rId12"/>
            <a:stretch>
              <a:fillRect/>
            </a:stretch>
          </a:blipFill>
        </p:spPr>
        <p:txBody>
          <a:bodyPr/>
          <a:lstStyle/>
          <a:p>
            <a:endParaRPr lang="en-GB"/>
          </a:p>
        </p:txBody>
      </p:sp>
      <p:sp>
        <p:nvSpPr>
          <p:cNvPr id="12" name="Freeform 12"/>
          <p:cNvSpPr/>
          <p:nvPr/>
        </p:nvSpPr>
        <p:spPr>
          <a:xfrm>
            <a:off x="12723411" y="430223"/>
            <a:ext cx="2724335" cy="2912434"/>
          </a:xfrm>
          <a:custGeom>
            <a:avLst/>
            <a:gdLst/>
            <a:ahLst/>
            <a:cxnLst/>
            <a:rect l="l" t="t" r="r" b="b"/>
            <a:pathLst>
              <a:path w="2724335" h="2912434">
                <a:moveTo>
                  <a:pt x="0" y="0"/>
                </a:moveTo>
                <a:lnTo>
                  <a:pt x="2724335" y="0"/>
                </a:lnTo>
                <a:lnTo>
                  <a:pt x="2724335" y="2912434"/>
                </a:lnTo>
                <a:lnTo>
                  <a:pt x="0" y="2912434"/>
                </a:lnTo>
                <a:lnTo>
                  <a:pt x="0" y="0"/>
                </a:lnTo>
                <a:close/>
              </a:path>
            </a:pathLst>
          </a:custGeom>
          <a:blipFill>
            <a:blip r:embed="rId13"/>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52456"/>
        </a:solidFill>
        <a:effectLst/>
      </p:bgPr>
    </p:bg>
    <p:spTree>
      <p:nvGrpSpPr>
        <p:cNvPr id="1" name=""/>
        <p:cNvGrpSpPr/>
        <p:nvPr/>
      </p:nvGrpSpPr>
      <p:grpSpPr>
        <a:xfrm>
          <a:off x="0" y="0"/>
          <a:ext cx="0" cy="0"/>
          <a:chOff x="0" y="0"/>
          <a:chExt cx="0" cy="0"/>
        </a:xfrm>
      </p:grpSpPr>
      <p:sp>
        <p:nvSpPr>
          <p:cNvPr id="2" name="Freeform 2" descr="Abstract Blob Shape"/>
          <p:cNvSpPr/>
          <p:nvPr/>
        </p:nvSpPr>
        <p:spPr>
          <a:xfrm rot="-2151581" flipH="1">
            <a:off x="11577745" y="5446121"/>
            <a:ext cx="8657266" cy="6294318"/>
          </a:xfrm>
          <a:custGeom>
            <a:avLst/>
            <a:gdLst/>
            <a:ahLst/>
            <a:cxnLst/>
            <a:rect l="l" t="t" r="r" b="b"/>
            <a:pathLst>
              <a:path w="8657266" h="6294318">
                <a:moveTo>
                  <a:pt x="8657267" y="0"/>
                </a:moveTo>
                <a:lnTo>
                  <a:pt x="0" y="0"/>
                </a:lnTo>
                <a:lnTo>
                  <a:pt x="0" y="6294318"/>
                </a:lnTo>
                <a:lnTo>
                  <a:pt x="8657267" y="6294318"/>
                </a:lnTo>
                <a:lnTo>
                  <a:pt x="865726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descr="Organic Abstract Shape"/>
          <p:cNvSpPr/>
          <p:nvPr/>
        </p:nvSpPr>
        <p:spPr>
          <a:xfrm rot="2553791">
            <a:off x="-1093231" y="8229600"/>
            <a:ext cx="2186462" cy="4114800"/>
          </a:xfrm>
          <a:custGeom>
            <a:avLst/>
            <a:gdLst/>
            <a:ahLst/>
            <a:cxnLst/>
            <a:rect l="l" t="t" r="r" b="b"/>
            <a:pathLst>
              <a:path w="2186462" h="4114800">
                <a:moveTo>
                  <a:pt x="0" y="0"/>
                </a:moveTo>
                <a:lnTo>
                  <a:pt x="2186462" y="0"/>
                </a:lnTo>
                <a:lnTo>
                  <a:pt x="218646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428491" y="616182"/>
            <a:ext cx="8453371" cy="9251296"/>
          </a:xfrm>
          <a:custGeom>
            <a:avLst/>
            <a:gdLst/>
            <a:ahLst/>
            <a:cxnLst/>
            <a:rect l="l" t="t" r="r" b="b"/>
            <a:pathLst>
              <a:path w="8453371" h="9251296">
                <a:moveTo>
                  <a:pt x="0" y="0"/>
                </a:moveTo>
                <a:lnTo>
                  <a:pt x="8453371" y="0"/>
                </a:lnTo>
                <a:lnTo>
                  <a:pt x="8453371" y="9251296"/>
                </a:lnTo>
                <a:lnTo>
                  <a:pt x="0" y="92512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15734252" y="168765"/>
            <a:ext cx="2406187" cy="2572320"/>
          </a:xfrm>
          <a:custGeom>
            <a:avLst/>
            <a:gdLst/>
            <a:ahLst/>
            <a:cxnLst/>
            <a:rect l="l" t="t" r="r" b="b"/>
            <a:pathLst>
              <a:path w="2406187" h="2572320">
                <a:moveTo>
                  <a:pt x="0" y="0"/>
                </a:moveTo>
                <a:lnTo>
                  <a:pt x="2406187" y="0"/>
                </a:lnTo>
                <a:lnTo>
                  <a:pt x="2406187" y="2572320"/>
                </a:lnTo>
                <a:lnTo>
                  <a:pt x="0" y="2572320"/>
                </a:lnTo>
                <a:lnTo>
                  <a:pt x="0" y="0"/>
                </a:lnTo>
                <a:close/>
              </a:path>
            </a:pathLst>
          </a:custGeom>
          <a:blipFill>
            <a:blip r:embed="rId8"/>
            <a:stretch>
              <a:fillRect/>
            </a:stretch>
          </a:blipFill>
        </p:spPr>
        <p:txBody>
          <a:bodyPr/>
          <a:lstStyle/>
          <a:p>
            <a:endParaRPr lang="en-GB"/>
          </a:p>
        </p:txBody>
      </p:sp>
      <p:sp>
        <p:nvSpPr>
          <p:cNvPr id="6" name="Freeform 6"/>
          <p:cNvSpPr/>
          <p:nvPr/>
        </p:nvSpPr>
        <p:spPr>
          <a:xfrm flipH="1">
            <a:off x="13765624" y="1213450"/>
            <a:ext cx="3937257" cy="3622277"/>
          </a:xfrm>
          <a:custGeom>
            <a:avLst/>
            <a:gdLst/>
            <a:ahLst/>
            <a:cxnLst/>
            <a:rect l="l" t="t" r="r" b="b"/>
            <a:pathLst>
              <a:path w="3937257" h="3622277">
                <a:moveTo>
                  <a:pt x="3937257" y="0"/>
                </a:moveTo>
                <a:lnTo>
                  <a:pt x="0" y="0"/>
                </a:lnTo>
                <a:lnTo>
                  <a:pt x="0" y="3622276"/>
                </a:lnTo>
                <a:lnTo>
                  <a:pt x="3937257" y="3622276"/>
                </a:lnTo>
                <a:lnTo>
                  <a:pt x="393725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TextBox 7"/>
          <p:cNvSpPr txBox="1"/>
          <p:nvPr/>
        </p:nvSpPr>
        <p:spPr>
          <a:xfrm>
            <a:off x="8601943" y="1213450"/>
            <a:ext cx="6219933" cy="2076450"/>
          </a:xfrm>
          <a:prstGeom prst="rect">
            <a:avLst/>
          </a:prstGeom>
        </p:spPr>
        <p:txBody>
          <a:bodyPr lIns="0" tIns="0" rIns="0" bIns="0" rtlCol="0" anchor="t">
            <a:spAutoFit/>
          </a:bodyPr>
          <a:lstStyle/>
          <a:p>
            <a:pPr algn="l">
              <a:lnSpc>
                <a:spcPts val="8192"/>
              </a:lnSpc>
            </a:pPr>
            <a:r>
              <a:rPr lang="en-US" sz="6826" b="1" spc="669">
                <a:solidFill>
                  <a:srgbClr val="FFFFFF"/>
                </a:solidFill>
                <a:latin typeface="Lato Bold"/>
                <a:ea typeface="Lato Bold"/>
                <a:cs typeface="Lato Bold"/>
                <a:sym typeface="Lato Bold"/>
              </a:rPr>
              <a:t>TODAY’S</a:t>
            </a:r>
          </a:p>
          <a:p>
            <a:pPr algn="l">
              <a:lnSpc>
                <a:spcPts val="8192"/>
              </a:lnSpc>
            </a:pPr>
            <a:r>
              <a:rPr lang="en-US" sz="6826" b="1" spc="669">
                <a:solidFill>
                  <a:srgbClr val="FFFFFF"/>
                </a:solidFill>
                <a:latin typeface="Lato Bold"/>
                <a:ea typeface="Lato Bold"/>
                <a:cs typeface="Lato Bold"/>
                <a:sym typeface="Lato Bold"/>
              </a:rPr>
              <a:t>OBJECTIVES</a:t>
            </a:r>
          </a:p>
        </p:txBody>
      </p:sp>
      <p:sp>
        <p:nvSpPr>
          <p:cNvPr id="8" name="TextBox 8"/>
          <p:cNvSpPr txBox="1"/>
          <p:nvPr/>
        </p:nvSpPr>
        <p:spPr>
          <a:xfrm>
            <a:off x="1235889" y="1841263"/>
            <a:ext cx="6451654" cy="6752017"/>
          </a:xfrm>
          <a:prstGeom prst="rect">
            <a:avLst/>
          </a:prstGeom>
        </p:spPr>
        <p:txBody>
          <a:bodyPr lIns="0" tIns="0" rIns="0" bIns="0" rtlCol="0" anchor="t">
            <a:spAutoFit/>
          </a:bodyPr>
          <a:lstStyle/>
          <a:p>
            <a:pPr algn="ctr">
              <a:lnSpc>
                <a:spcPts val="5348"/>
              </a:lnSpc>
            </a:pPr>
            <a:r>
              <a:rPr lang="en-US" sz="3820" b="1">
                <a:solidFill>
                  <a:srgbClr val="630033"/>
                </a:solidFill>
                <a:latin typeface="Lato Bold"/>
                <a:ea typeface="Lato Bold"/>
                <a:cs typeface="Lato Bold"/>
                <a:sym typeface="Lato Bold"/>
              </a:rPr>
              <a:t>WHAT MAKES A GOOD PHOTOGRAPH?</a:t>
            </a:r>
          </a:p>
          <a:p>
            <a:pPr algn="ctr">
              <a:lnSpc>
                <a:spcPts val="5348"/>
              </a:lnSpc>
              <a:spcBef>
                <a:spcPct val="0"/>
              </a:spcBef>
            </a:pPr>
            <a:endParaRPr lang="en-US" sz="3820" b="1">
              <a:solidFill>
                <a:srgbClr val="630033"/>
              </a:solidFill>
              <a:latin typeface="Lato Bold"/>
              <a:ea typeface="Lato Bold"/>
              <a:cs typeface="Lato Bold"/>
              <a:sym typeface="Lato Bold"/>
            </a:endParaRPr>
          </a:p>
          <a:p>
            <a:pPr algn="ctr">
              <a:lnSpc>
                <a:spcPts val="5348"/>
              </a:lnSpc>
              <a:spcBef>
                <a:spcPct val="0"/>
              </a:spcBef>
            </a:pPr>
            <a:r>
              <a:rPr lang="en-US" sz="3820" b="1">
                <a:solidFill>
                  <a:srgbClr val="630033"/>
                </a:solidFill>
                <a:latin typeface="Lato Bold"/>
                <a:ea typeface="Lato Bold"/>
                <a:cs typeface="Lato Bold"/>
                <a:sym typeface="Lato Bold"/>
              </a:rPr>
              <a:t>PHOTOGRAPHY TECHNIQUES</a:t>
            </a:r>
          </a:p>
          <a:p>
            <a:pPr algn="ctr">
              <a:lnSpc>
                <a:spcPts val="5348"/>
              </a:lnSpc>
              <a:spcBef>
                <a:spcPct val="0"/>
              </a:spcBef>
            </a:pPr>
            <a:endParaRPr lang="en-US" sz="3820" b="1">
              <a:solidFill>
                <a:srgbClr val="630033"/>
              </a:solidFill>
              <a:latin typeface="Lato Bold"/>
              <a:ea typeface="Lato Bold"/>
              <a:cs typeface="Lato Bold"/>
              <a:sym typeface="Lato Bold"/>
            </a:endParaRPr>
          </a:p>
          <a:p>
            <a:pPr algn="ctr">
              <a:lnSpc>
                <a:spcPts val="5348"/>
              </a:lnSpc>
              <a:spcBef>
                <a:spcPct val="0"/>
              </a:spcBef>
            </a:pPr>
            <a:r>
              <a:rPr lang="en-US" sz="3820" b="1">
                <a:solidFill>
                  <a:srgbClr val="630033"/>
                </a:solidFill>
                <a:latin typeface="Lato Bold"/>
                <a:ea typeface="Lato Bold"/>
                <a:cs typeface="Lato Bold"/>
                <a:sym typeface="Lato Bold"/>
              </a:rPr>
              <a:t>TELLING A STORY WITH PHOTOGRAPHS</a:t>
            </a:r>
          </a:p>
          <a:p>
            <a:pPr algn="ctr">
              <a:lnSpc>
                <a:spcPts val="5348"/>
              </a:lnSpc>
              <a:spcBef>
                <a:spcPct val="0"/>
              </a:spcBef>
            </a:pPr>
            <a:endParaRPr lang="en-US" sz="3820" b="1">
              <a:solidFill>
                <a:srgbClr val="630033"/>
              </a:solidFill>
              <a:latin typeface="Lato Bold"/>
              <a:ea typeface="Lato Bold"/>
              <a:cs typeface="Lato Bold"/>
              <a:sym typeface="Lato Bold"/>
            </a:endParaRPr>
          </a:p>
          <a:p>
            <a:pPr algn="ctr">
              <a:lnSpc>
                <a:spcPts val="5348"/>
              </a:lnSpc>
              <a:spcBef>
                <a:spcPct val="0"/>
              </a:spcBef>
            </a:pPr>
            <a:r>
              <a:rPr lang="en-US" sz="3820" b="1">
                <a:solidFill>
                  <a:srgbClr val="630033"/>
                </a:solidFill>
                <a:latin typeface="Lato Bold"/>
                <a:ea typeface="Lato Bold"/>
                <a:cs typeface="Lato Bold"/>
                <a:sym typeface="Lato Bold"/>
              </a:rPr>
              <a:t>HOW TO APPLY</a:t>
            </a:r>
          </a:p>
        </p:txBody>
      </p:sp>
      <p:sp>
        <p:nvSpPr>
          <p:cNvPr id="9" name="Freeform 9"/>
          <p:cNvSpPr/>
          <p:nvPr/>
        </p:nvSpPr>
        <p:spPr>
          <a:xfrm>
            <a:off x="14008257" y="6172200"/>
            <a:ext cx="2890647" cy="4114800"/>
          </a:xfrm>
          <a:custGeom>
            <a:avLst/>
            <a:gdLst/>
            <a:ahLst/>
            <a:cxnLst/>
            <a:rect l="l" t="t" r="r" b="b"/>
            <a:pathLst>
              <a:path w="2890647" h="4114800">
                <a:moveTo>
                  <a:pt x="0" y="0"/>
                </a:moveTo>
                <a:lnTo>
                  <a:pt x="2890647" y="0"/>
                </a:lnTo>
                <a:lnTo>
                  <a:pt x="289064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64617" y="5989801"/>
            <a:ext cx="5166258" cy="3584078"/>
          </a:xfrm>
          <a:custGeom>
            <a:avLst/>
            <a:gdLst/>
            <a:ahLst/>
            <a:cxnLst/>
            <a:rect l="l" t="t" r="r" b="b"/>
            <a:pathLst>
              <a:path w="5166258" h="3584078">
                <a:moveTo>
                  <a:pt x="0" y="0"/>
                </a:moveTo>
                <a:lnTo>
                  <a:pt x="5166258" y="0"/>
                </a:lnTo>
                <a:lnTo>
                  <a:pt x="5166258" y="3584078"/>
                </a:lnTo>
                <a:lnTo>
                  <a:pt x="0" y="3584078"/>
                </a:lnTo>
                <a:lnTo>
                  <a:pt x="0" y="0"/>
                </a:lnTo>
                <a:close/>
              </a:path>
            </a:pathLst>
          </a:custGeom>
          <a:blipFill>
            <a:blip r:embed="rId2"/>
            <a:stretch>
              <a:fillRect r="-11667" b="-4625"/>
            </a:stretch>
          </a:blipFill>
        </p:spPr>
        <p:txBody>
          <a:bodyPr/>
          <a:lstStyle/>
          <a:p>
            <a:endParaRPr lang="en-GB"/>
          </a:p>
        </p:txBody>
      </p:sp>
      <p:sp>
        <p:nvSpPr>
          <p:cNvPr id="3" name="Freeform 3"/>
          <p:cNvSpPr/>
          <p:nvPr/>
        </p:nvSpPr>
        <p:spPr>
          <a:xfrm>
            <a:off x="12440751" y="1602853"/>
            <a:ext cx="5697696" cy="3796090"/>
          </a:xfrm>
          <a:custGeom>
            <a:avLst/>
            <a:gdLst/>
            <a:ahLst/>
            <a:cxnLst/>
            <a:rect l="l" t="t" r="r" b="b"/>
            <a:pathLst>
              <a:path w="5697696" h="3796090">
                <a:moveTo>
                  <a:pt x="0" y="0"/>
                </a:moveTo>
                <a:lnTo>
                  <a:pt x="5697696" y="0"/>
                </a:lnTo>
                <a:lnTo>
                  <a:pt x="5697696" y="3796089"/>
                </a:lnTo>
                <a:lnTo>
                  <a:pt x="0" y="3796089"/>
                </a:lnTo>
                <a:lnTo>
                  <a:pt x="0" y="0"/>
                </a:lnTo>
                <a:close/>
              </a:path>
            </a:pathLst>
          </a:custGeom>
          <a:blipFill>
            <a:blip r:embed="rId3"/>
            <a:stretch>
              <a:fillRect/>
            </a:stretch>
          </a:blipFill>
        </p:spPr>
        <p:txBody>
          <a:bodyPr/>
          <a:lstStyle/>
          <a:p>
            <a:endParaRPr lang="en-GB"/>
          </a:p>
        </p:txBody>
      </p:sp>
      <p:sp>
        <p:nvSpPr>
          <p:cNvPr id="4" name="Freeform 4"/>
          <p:cNvSpPr/>
          <p:nvPr/>
        </p:nvSpPr>
        <p:spPr>
          <a:xfrm>
            <a:off x="247405" y="5853245"/>
            <a:ext cx="6696147" cy="4185092"/>
          </a:xfrm>
          <a:custGeom>
            <a:avLst/>
            <a:gdLst/>
            <a:ahLst/>
            <a:cxnLst/>
            <a:rect l="l" t="t" r="r" b="b"/>
            <a:pathLst>
              <a:path w="6696147" h="4185092">
                <a:moveTo>
                  <a:pt x="0" y="0"/>
                </a:moveTo>
                <a:lnTo>
                  <a:pt x="6696147" y="0"/>
                </a:lnTo>
                <a:lnTo>
                  <a:pt x="6696147" y="4185092"/>
                </a:lnTo>
                <a:lnTo>
                  <a:pt x="0" y="4185092"/>
                </a:lnTo>
                <a:lnTo>
                  <a:pt x="0" y="0"/>
                </a:lnTo>
                <a:close/>
              </a:path>
            </a:pathLst>
          </a:custGeom>
          <a:blipFill>
            <a:blip r:embed="rId4"/>
            <a:stretch>
              <a:fillRect/>
            </a:stretch>
          </a:blipFill>
        </p:spPr>
        <p:txBody>
          <a:bodyPr/>
          <a:lstStyle/>
          <a:p>
            <a:endParaRPr lang="en-GB"/>
          </a:p>
        </p:txBody>
      </p:sp>
      <p:sp>
        <p:nvSpPr>
          <p:cNvPr id="5" name="Freeform 5"/>
          <p:cNvSpPr/>
          <p:nvPr/>
        </p:nvSpPr>
        <p:spPr>
          <a:xfrm>
            <a:off x="7086259" y="5989801"/>
            <a:ext cx="6035483" cy="4021141"/>
          </a:xfrm>
          <a:custGeom>
            <a:avLst/>
            <a:gdLst/>
            <a:ahLst/>
            <a:cxnLst/>
            <a:rect l="l" t="t" r="r" b="b"/>
            <a:pathLst>
              <a:path w="6035483" h="4021141">
                <a:moveTo>
                  <a:pt x="0" y="0"/>
                </a:moveTo>
                <a:lnTo>
                  <a:pt x="6035483" y="0"/>
                </a:lnTo>
                <a:lnTo>
                  <a:pt x="6035483" y="4021141"/>
                </a:lnTo>
                <a:lnTo>
                  <a:pt x="0" y="4021141"/>
                </a:lnTo>
                <a:lnTo>
                  <a:pt x="0" y="0"/>
                </a:lnTo>
                <a:close/>
              </a:path>
            </a:pathLst>
          </a:custGeom>
          <a:blipFill>
            <a:blip r:embed="rId5"/>
            <a:stretch>
              <a:fillRect/>
            </a:stretch>
          </a:blipFill>
        </p:spPr>
        <p:txBody>
          <a:bodyPr/>
          <a:lstStyle/>
          <a:p>
            <a:endParaRPr lang="en-GB"/>
          </a:p>
        </p:txBody>
      </p:sp>
      <p:sp>
        <p:nvSpPr>
          <p:cNvPr id="6" name="Freeform 6"/>
          <p:cNvSpPr/>
          <p:nvPr/>
        </p:nvSpPr>
        <p:spPr>
          <a:xfrm>
            <a:off x="6498286" y="1407529"/>
            <a:ext cx="5778083" cy="4333563"/>
          </a:xfrm>
          <a:custGeom>
            <a:avLst/>
            <a:gdLst/>
            <a:ahLst/>
            <a:cxnLst/>
            <a:rect l="l" t="t" r="r" b="b"/>
            <a:pathLst>
              <a:path w="5778083" h="4333563">
                <a:moveTo>
                  <a:pt x="0" y="0"/>
                </a:moveTo>
                <a:lnTo>
                  <a:pt x="5778083" y="0"/>
                </a:lnTo>
                <a:lnTo>
                  <a:pt x="5778083" y="4333562"/>
                </a:lnTo>
                <a:lnTo>
                  <a:pt x="0" y="4333562"/>
                </a:lnTo>
                <a:lnTo>
                  <a:pt x="0" y="0"/>
                </a:lnTo>
                <a:close/>
              </a:path>
            </a:pathLst>
          </a:custGeom>
          <a:blipFill>
            <a:blip r:embed="rId6"/>
            <a:stretch>
              <a:fillRect/>
            </a:stretch>
          </a:blipFill>
        </p:spPr>
        <p:txBody>
          <a:bodyPr/>
          <a:lstStyle/>
          <a:p>
            <a:endParaRPr lang="en-GB"/>
          </a:p>
        </p:txBody>
      </p:sp>
      <p:grpSp>
        <p:nvGrpSpPr>
          <p:cNvPr id="7" name="Group 7"/>
          <p:cNvGrpSpPr/>
          <p:nvPr/>
        </p:nvGrpSpPr>
        <p:grpSpPr>
          <a:xfrm>
            <a:off x="412350" y="1602853"/>
            <a:ext cx="5733822" cy="4019313"/>
            <a:chOff x="0" y="0"/>
            <a:chExt cx="1510142" cy="1058585"/>
          </a:xfrm>
        </p:grpSpPr>
        <p:sp>
          <p:nvSpPr>
            <p:cNvPr id="8" name="Freeform 8"/>
            <p:cNvSpPr/>
            <p:nvPr/>
          </p:nvSpPr>
          <p:spPr>
            <a:xfrm>
              <a:off x="0" y="0"/>
              <a:ext cx="1510142" cy="1058585"/>
            </a:xfrm>
            <a:custGeom>
              <a:avLst/>
              <a:gdLst/>
              <a:ahLst/>
              <a:cxnLst/>
              <a:rect l="l" t="t" r="r" b="b"/>
              <a:pathLst>
                <a:path w="1510142" h="1058585">
                  <a:moveTo>
                    <a:pt x="68861" y="0"/>
                  </a:moveTo>
                  <a:lnTo>
                    <a:pt x="1441281" y="0"/>
                  </a:lnTo>
                  <a:cubicBezTo>
                    <a:pt x="1479312" y="0"/>
                    <a:pt x="1510142" y="30830"/>
                    <a:pt x="1510142" y="68861"/>
                  </a:cubicBezTo>
                  <a:lnTo>
                    <a:pt x="1510142" y="989723"/>
                  </a:lnTo>
                  <a:cubicBezTo>
                    <a:pt x="1510142" y="1007987"/>
                    <a:pt x="1502887" y="1025502"/>
                    <a:pt x="1489973" y="1038416"/>
                  </a:cubicBezTo>
                  <a:cubicBezTo>
                    <a:pt x="1477059" y="1051330"/>
                    <a:pt x="1459544" y="1058585"/>
                    <a:pt x="1441281" y="1058585"/>
                  </a:cubicBezTo>
                  <a:lnTo>
                    <a:pt x="68861" y="1058585"/>
                  </a:lnTo>
                  <a:cubicBezTo>
                    <a:pt x="50598" y="1058585"/>
                    <a:pt x="33083" y="1051330"/>
                    <a:pt x="20169" y="1038416"/>
                  </a:cubicBezTo>
                  <a:cubicBezTo>
                    <a:pt x="7255" y="1025502"/>
                    <a:pt x="0" y="1007987"/>
                    <a:pt x="0" y="989723"/>
                  </a:cubicBezTo>
                  <a:lnTo>
                    <a:pt x="0" y="68861"/>
                  </a:lnTo>
                  <a:cubicBezTo>
                    <a:pt x="0" y="50598"/>
                    <a:pt x="7255" y="33083"/>
                    <a:pt x="20169" y="20169"/>
                  </a:cubicBezTo>
                  <a:cubicBezTo>
                    <a:pt x="33083" y="7255"/>
                    <a:pt x="50598" y="0"/>
                    <a:pt x="68861" y="0"/>
                  </a:cubicBezTo>
                  <a:close/>
                </a:path>
              </a:pathLst>
            </a:custGeom>
            <a:solidFill>
              <a:srgbClr val="FFFEF7"/>
            </a:solidFill>
            <a:ln w="38100" cap="rnd">
              <a:solidFill>
                <a:srgbClr val="000000"/>
              </a:solidFill>
              <a:prstDash val="solid"/>
              <a:round/>
            </a:ln>
          </p:spPr>
          <p:txBody>
            <a:bodyPr/>
            <a:lstStyle/>
            <a:p>
              <a:endParaRPr lang="en-GB"/>
            </a:p>
          </p:txBody>
        </p:sp>
        <p:sp>
          <p:nvSpPr>
            <p:cNvPr id="9" name="TextBox 9"/>
            <p:cNvSpPr txBox="1"/>
            <p:nvPr/>
          </p:nvSpPr>
          <p:spPr>
            <a:xfrm>
              <a:off x="0" y="-66675"/>
              <a:ext cx="1510142" cy="1125260"/>
            </a:xfrm>
            <a:prstGeom prst="rect">
              <a:avLst/>
            </a:prstGeom>
          </p:spPr>
          <p:txBody>
            <a:bodyPr lIns="50800" tIns="50800" rIns="50800" bIns="50800" rtlCol="0" anchor="ctr"/>
            <a:lstStyle/>
            <a:p>
              <a:pPr algn="ctr">
                <a:lnSpc>
                  <a:spcPts val="3628"/>
                </a:lnSpc>
              </a:pPr>
              <a:endParaRPr/>
            </a:p>
          </p:txBody>
        </p:sp>
      </p:grpSp>
      <p:sp>
        <p:nvSpPr>
          <p:cNvPr id="10" name="TextBox 10"/>
          <p:cNvSpPr txBox="1"/>
          <p:nvPr/>
        </p:nvSpPr>
        <p:spPr>
          <a:xfrm>
            <a:off x="247405" y="302629"/>
            <a:ext cx="18040595" cy="1104900"/>
          </a:xfrm>
          <a:prstGeom prst="rect">
            <a:avLst/>
          </a:prstGeom>
        </p:spPr>
        <p:txBody>
          <a:bodyPr lIns="0" tIns="0" rIns="0" bIns="0" rtlCol="0" anchor="t">
            <a:spAutoFit/>
          </a:bodyPr>
          <a:lstStyle/>
          <a:p>
            <a:pPr marL="0" lvl="0" indent="0" algn="ctr">
              <a:lnSpc>
                <a:spcPts val="8760"/>
              </a:lnSpc>
              <a:spcBef>
                <a:spcPct val="0"/>
              </a:spcBef>
            </a:pPr>
            <a:r>
              <a:rPr lang="en-US" sz="7300" b="1">
                <a:solidFill>
                  <a:srgbClr val="952456"/>
                </a:solidFill>
                <a:latin typeface="Lato Bold"/>
                <a:ea typeface="Lato Bold"/>
                <a:cs typeface="Lato Bold"/>
                <a:sym typeface="Lato Bold"/>
              </a:rPr>
              <a:t>WHAT MAKES A GOOD PHOTOGRAPH?</a:t>
            </a:r>
          </a:p>
        </p:txBody>
      </p:sp>
      <p:sp>
        <p:nvSpPr>
          <p:cNvPr id="11" name="TextBox 11"/>
          <p:cNvSpPr txBox="1"/>
          <p:nvPr/>
        </p:nvSpPr>
        <p:spPr>
          <a:xfrm>
            <a:off x="602647" y="1629202"/>
            <a:ext cx="5353228" cy="3814016"/>
          </a:xfrm>
          <a:prstGeom prst="rect">
            <a:avLst/>
          </a:prstGeom>
        </p:spPr>
        <p:txBody>
          <a:bodyPr lIns="0" tIns="0" rIns="0" bIns="0" rtlCol="0" anchor="t">
            <a:spAutoFit/>
          </a:bodyPr>
          <a:lstStyle/>
          <a:p>
            <a:pPr algn="ctr">
              <a:lnSpc>
                <a:spcPts val="5028"/>
              </a:lnSpc>
              <a:spcBef>
                <a:spcPct val="0"/>
              </a:spcBef>
            </a:pPr>
            <a:r>
              <a:rPr lang="en-US" sz="3591">
                <a:solidFill>
                  <a:srgbClr val="000000"/>
                </a:solidFill>
                <a:latin typeface="Lato"/>
                <a:ea typeface="Lato"/>
                <a:cs typeface="Lato"/>
                <a:sym typeface="Lato"/>
              </a:rPr>
              <a:t>Using your own knowledge and looking at these professional nature photographs, what do you think makes a good photograph? </a:t>
            </a:r>
          </a:p>
        </p:txBody>
      </p:sp>
      <p:sp>
        <p:nvSpPr>
          <p:cNvPr id="12" name="TextBox 12"/>
          <p:cNvSpPr txBox="1"/>
          <p:nvPr/>
        </p:nvSpPr>
        <p:spPr>
          <a:xfrm>
            <a:off x="13264449" y="9746781"/>
            <a:ext cx="3663271" cy="262251"/>
          </a:xfrm>
          <a:prstGeom prst="rect">
            <a:avLst/>
          </a:prstGeom>
        </p:spPr>
        <p:txBody>
          <a:bodyPr wrap="square" lIns="0" tIns="0" rIns="0" bIns="0" rtlCol="0" anchor="t">
            <a:spAutoFit/>
          </a:bodyPr>
          <a:lstStyle/>
          <a:p>
            <a:pPr algn="ctr">
              <a:lnSpc>
                <a:spcPts val="2239"/>
              </a:lnSpc>
            </a:pPr>
            <a:r>
              <a:rPr lang="en-US" sz="1599" u="sng" dirty="0">
                <a:solidFill>
                  <a:srgbClr val="000000"/>
                </a:solidFill>
                <a:latin typeface="Montserrat"/>
                <a:ea typeface="Montserrat"/>
                <a:cs typeface="Montserrat"/>
                <a:sym typeface="Montserrat"/>
                <a:hlinkClick r:id="rId7" tooltip="https://www.sciencefocus.com/nature/world-nature-photography-awards-polar-bear"/>
              </a:rPr>
              <a:t>Photos from BBC Science Focus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9111" y="593895"/>
            <a:ext cx="7904098" cy="7638539"/>
            <a:chOff x="0" y="0"/>
            <a:chExt cx="2081738" cy="2011796"/>
          </a:xfrm>
        </p:grpSpPr>
        <p:sp>
          <p:nvSpPr>
            <p:cNvPr id="3" name="Freeform 3"/>
            <p:cNvSpPr/>
            <p:nvPr/>
          </p:nvSpPr>
          <p:spPr>
            <a:xfrm>
              <a:off x="0" y="0"/>
              <a:ext cx="2081738" cy="2011796"/>
            </a:xfrm>
            <a:custGeom>
              <a:avLst/>
              <a:gdLst/>
              <a:ahLst/>
              <a:cxnLst/>
              <a:rect l="l" t="t" r="r" b="b"/>
              <a:pathLst>
                <a:path w="2081738" h="2011796">
                  <a:moveTo>
                    <a:pt x="49954" y="0"/>
                  </a:moveTo>
                  <a:lnTo>
                    <a:pt x="2031784" y="0"/>
                  </a:lnTo>
                  <a:cubicBezTo>
                    <a:pt x="2059373" y="0"/>
                    <a:pt x="2081738" y="22365"/>
                    <a:pt x="2081738" y="49954"/>
                  </a:cubicBezTo>
                  <a:lnTo>
                    <a:pt x="2081738" y="1961843"/>
                  </a:lnTo>
                  <a:cubicBezTo>
                    <a:pt x="2081738" y="1989431"/>
                    <a:pt x="2059373" y="2011796"/>
                    <a:pt x="2031784" y="2011796"/>
                  </a:cubicBezTo>
                  <a:lnTo>
                    <a:pt x="49954" y="2011796"/>
                  </a:lnTo>
                  <a:cubicBezTo>
                    <a:pt x="22365" y="2011796"/>
                    <a:pt x="0" y="1989431"/>
                    <a:pt x="0" y="1961843"/>
                  </a:cubicBezTo>
                  <a:lnTo>
                    <a:pt x="0" y="49954"/>
                  </a:lnTo>
                  <a:cubicBezTo>
                    <a:pt x="0" y="22365"/>
                    <a:pt x="22365" y="0"/>
                    <a:pt x="49954" y="0"/>
                  </a:cubicBezTo>
                  <a:close/>
                </a:path>
              </a:pathLst>
            </a:custGeom>
            <a:solidFill>
              <a:srgbClr val="DFD2DB"/>
            </a:solidFill>
          </p:spPr>
          <p:txBody>
            <a:bodyPr/>
            <a:lstStyle/>
            <a:p>
              <a:endParaRPr lang="en-GB"/>
            </a:p>
          </p:txBody>
        </p:sp>
        <p:sp>
          <p:nvSpPr>
            <p:cNvPr id="4" name="TextBox 4"/>
            <p:cNvSpPr txBox="1"/>
            <p:nvPr/>
          </p:nvSpPr>
          <p:spPr>
            <a:xfrm>
              <a:off x="0" y="-38100"/>
              <a:ext cx="2081738" cy="2049896"/>
            </a:xfrm>
            <a:prstGeom prst="rect">
              <a:avLst/>
            </a:prstGeom>
          </p:spPr>
          <p:txBody>
            <a:bodyPr lIns="50800" tIns="50800" rIns="50800" bIns="50800" rtlCol="0" anchor="ctr"/>
            <a:lstStyle/>
            <a:p>
              <a:pPr algn="ctr">
                <a:lnSpc>
                  <a:spcPts val="2124"/>
                </a:lnSpc>
              </a:pPr>
              <a:endParaRPr/>
            </a:p>
          </p:txBody>
        </p:sp>
      </p:grpSp>
      <p:sp>
        <p:nvSpPr>
          <p:cNvPr id="5" name="TextBox 5"/>
          <p:cNvSpPr txBox="1"/>
          <p:nvPr/>
        </p:nvSpPr>
        <p:spPr>
          <a:xfrm>
            <a:off x="760384" y="821517"/>
            <a:ext cx="7167688" cy="6905625"/>
          </a:xfrm>
          <a:prstGeom prst="rect">
            <a:avLst/>
          </a:prstGeom>
        </p:spPr>
        <p:txBody>
          <a:bodyPr lIns="0" tIns="0" rIns="0" bIns="0" rtlCol="0" anchor="t">
            <a:spAutoFit/>
          </a:bodyPr>
          <a:lstStyle/>
          <a:p>
            <a:pPr algn="l">
              <a:lnSpc>
                <a:spcPts val="8640"/>
              </a:lnSpc>
            </a:pPr>
            <a:r>
              <a:rPr lang="en-US" sz="7200" b="1">
                <a:solidFill>
                  <a:srgbClr val="952456"/>
                </a:solidFill>
                <a:latin typeface="Lato Bold"/>
                <a:ea typeface="Lato Bold"/>
                <a:cs typeface="Lato Bold"/>
                <a:sym typeface="Lato Bold"/>
              </a:rPr>
              <a:t>PHOTOGRAPHY TECHNIQUES</a:t>
            </a:r>
          </a:p>
          <a:p>
            <a:pPr algn="l">
              <a:lnSpc>
                <a:spcPts val="8640"/>
              </a:lnSpc>
            </a:pPr>
            <a:endParaRPr lang="en-US" sz="7200" b="1">
              <a:solidFill>
                <a:srgbClr val="952456"/>
              </a:solidFill>
              <a:latin typeface="Lato Bold"/>
              <a:ea typeface="Lato Bold"/>
              <a:cs typeface="Lato Bold"/>
              <a:sym typeface="Lato Bold"/>
            </a:endParaRPr>
          </a:p>
          <a:p>
            <a:pPr marL="0" lvl="0" indent="0" algn="l">
              <a:lnSpc>
                <a:spcPts val="5759"/>
              </a:lnSpc>
              <a:spcBef>
                <a:spcPct val="0"/>
              </a:spcBef>
            </a:pPr>
            <a:r>
              <a:rPr lang="en-US" sz="4800" b="1">
                <a:solidFill>
                  <a:srgbClr val="952456"/>
                </a:solidFill>
                <a:latin typeface="Lato Bold"/>
                <a:ea typeface="Lato Bold"/>
                <a:cs typeface="Lato Bold"/>
                <a:sym typeface="Lato Bold"/>
              </a:rPr>
              <a:t>What are some simple ways to make your photographs more effective and visually appealing?</a:t>
            </a:r>
          </a:p>
        </p:txBody>
      </p:sp>
      <p:sp>
        <p:nvSpPr>
          <p:cNvPr id="6" name="TextBox 6"/>
          <p:cNvSpPr txBox="1"/>
          <p:nvPr/>
        </p:nvSpPr>
        <p:spPr>
          <a:xfrm>
            <a:off x="8459422" y="783417"/>
            <a:ext cx="7354741" cy="459740"/>
          </a:xfrm>
          <a:prstGeom prst="rect">
            <a:avLst/>
          </a:prstGeom>
        </p:spPr>
        <p:txBody>
          <a:bodyPr lIns="0" tIns="0" rIns="0" bIns="0" rtlCol="0" anchor="t">
            <a:spAutoFit/>
          </a:bodyPr>
          <a:lstStyle/>
          <a:p>
            <a:pPr marL="0" lvl="0" indent="0" algn="l">
              <a:lnSpc>
                <a:spcPts val="3639"/>
              </a:lnSpc>
              <a:spcBef>
                <a:spcPct val="0"/>
              </a:spcBef>
            </a:pPr>
            <a:r>
              <a:rPr lang="en-US" sz="2799">
                <a:solidFill>
                  <a:srgbClr val="000000"/>
                </a:solidFill>
                <a:latin typeface="Lato"/>
                <a:ea typeface="Lato"/>
                <a:cs typeface="Lato"/>
                <a:sym typeface="Lato"/>
              </a:rPr>
              <a:t>Composition</a:t>
            </a:r>
          </a:p>
        </p:txBody>
      </p:sp>
      <p:sp>
        <p:nvSpPr>
          <p:cNvPr id="7" name="TextBox 7"/>
          <p:cNvSpPr txBox="1"/>
          <p:nvPr/>
        </p:nvSpPr>
        <p:spPr>
          <a:xfrm>
            <a:off x="8459422" y="1486695"/>
            <a:ext cx="8352502" cy="953286"/>
          </a:xfrm>
          <a:prstGeom prst="rect">
            <a:avLst/>
          </a:prstGeom>
        </p:spPr>
        <p:txBody>
          <a:bodyPr lIns="0" tIns="0" rIns="0" bIns="0" rtlCol="0" anchor="t">
            <a:spAutoFit/>
          </a:bodyPr>
          <a:lstStyle/>
          <a:p>
            <a:pPr marL="0" lvl="0" indent="0" algn="l">
              <a:lnSpc>
                <a:spcPts val="2594"/>
              </a:lnSpc>
              <a:spcBef>
                <a:spcPct val="0"/>
              </a:spcBef>
            </a:pPr>
            <a:r>
              <a:rPr lang="en-US" sz="1729">
                <a:solidFill>
                  <a:srgbClr val="000000"/>
                </a:solidFill>
                <a:latin typeface="Lato"/>
                <a:ea typeface="Lato"/>
                <a:cs typeface="Lato"/>
                <a:sym typeface="Lato"/>
              </a:rPr>
              <a:t>CONSIDER YOUR MAIN SUBJECT, ITS CONTEXT, AND HOW YOU WANT TO FRAME IT. USE “RULE OF THIRDS, NATURAL LINES IN THE SHOT TO LEAD TO THE MAIN SUBJECT, AND CREATIVE FRAMING.</a:t>
            </a:r>
          </a:p>
        </p:txBody>
      </p:sp>
      <p:sp>
        <p:nvSpPr>
          <p:cNvPr id="8" name="TextBox 8"/>
          <p:cNvSpPr txBox="1"/>
          <p:nvPr/>
        </p:nvSpPr>
        <p:spPr>
          <a:xfrm>
            <a:off x="8459422" y="2697156"/>
            <a:ext cx="7354741" cy="459740"/>
          </a:xfrm>
          <a:prstGeom prst="rect">
            <a:avLst/>
          </a:prstGeom>
        </p:spPr>
        <p:txBody>
          <a:bodyPr lIns="0" tIns="0" rIns="0" bIns="0" rtlCol="0" anchor="t">
            <a:spAutoFit/>
          </a:bodyPr>
          <a:lstStyle/>
          <a:p>
            <a:pPr marL="0" lvl="0" indent="0" algn="l">
              <a:lnSpc>
                <a:spcPts val="3639"/>
              </a:lnSpc>
              <a:spcBef>
                <a:spcPct val="0"/>
              </a:spcBef>
            </a:pPr>
            <a:r>
              <a:rPr lang="en-US" sz="2799">
                <a:solidFill>
                  <a:srgbClr val="000000"/>
                </a:solidFill>
                <a:latin typeface="Lato"/>
                <a:ea typeface="Lato"/>
                <a:cs typeface="Lato"/>
                <a:sym typeface="Lato"/>
              </a:rPr>
              <a:t>Lighting &amp; Contrast</a:t>
            </a:r>
          </a:p>
        </p:txBody>
      </p:sp>
      <p:sp>
        <p:nvSpPr>
          <p:cNvPr id="9" name="TextBox 9"/>
          <p:cNvSpPr txBox="1"/>
          <p:nvPr/>
        </p:nvSpPr>
        <p:spPr>
          <a:xfrm>
            <a:off x="8459422" y="3316916"/>
            <a:ext cx="8352502" cy="953286"/>
          </a:xfrm>
          <a:prstGeom prst="rect">
            <a:avLst/>
          </a:prstGeom>
        </p:spPr>
        <p:txBody>
          <a:bodyPr lIns="0" tIns="0" rIns="0" bIns="0" rtlCol="0" anchor="t">
            <a:spAutoFit/>
          </a:bodyPr>
          <a:lstStyle/>
          <a:p>
            <a:pPr marL="0" lvl="0" indent="0" algn="l">
              <a:lnSpc>
                <a:spcPts val="2594"/>
              </a:lnSpc>
              <a:spcBef>
                <a:spcPct val="0"/>
              </a:spcBef>
            </a:pPr>
            <a:r>
              <a:rPr lang="en-US" sz="1729">
                <a:solidFill>
                  <a:srgbClr val="000000"/>
                </a:solidFill>
                <a:latin typeface="Lato"/>
                <a:ea typeface="Lato"/>
                <a:cs typeface="Lato"/>
                <a:sym typeface="Lato"/>
              </a:rPr>
              <a:t>MAKE SURE TO USE EFFECTIVE LIGHTING AROUND YOUR SUBJECT. TAKE ADVANTAGE OF NATURAL LIGHT AND “GOLDEN HOUR” OPPORTUNITIES. CONTRAST WITH SHADOWS TO CREATE A DRAMATIC EFFECT.</a:t>
            </a:r>
          </a:p>
        </p:txBody>
      </p:sp>
      <p:sp>
        <p:nvSpPr>
          <p:cNvPr id="10" name="TextBox 10"/>
          <p:cNvSpPr txBox="1"/>
          <p:nvPr/>
        </p:nvSpPr>
        <p:spPr>
          <a:xfrm>
            <a:off x="8459422" y="4441652"/>
            <a:ext cx="7354741" cy="459740"/>
          </a:xfrm>
          <a:prstGeom prst="rect">
            <a:avLst/>
          </a:prstGeom>
        </p:spPr>
        <p:txBody>
          <a:bodyPr lIns="0" tIns="0" rIns="0" bIns="0" rtlCol="0" anchor="t">
            <a:spAutoFit/>
          </a:bodyPr>
          <a:lstStyle/>
          <a:p>
            <a:pPr marL="0" lvl="0" indent="0" algn="l">
              <a:lnSpc>
                <a:spcPts val="3639"/>
              </a:lnSpc>
              <a:spcBef>
                <a:spcPct val="0"/>
              </a:spcBef>
            </a:pPr>
            <a:r>
              <a:rPr lang="en-US" sz="2799">
                <a:solidFill>
                  <a:srgbClr val="000000"/>
                </a:solidFill>
                <a:latin typeface="Lato"/>
                <a:ea typeface="Lato"/>
                <a:cs typeface="Lato"/>
                <a:sym typeface="Lato"/>
              </a:rPr>
              <a:t>Depth of Focus</a:t>
            </a:r>
          </a:p>
        </p:txBody>
      </p:sp>
      <p:sp>
        <p:nvSpPr>
          <p:cNvPr id="11" name="TextBox 11"/>
          <p:cNvSpPr txBox="1"/>
          <p:nvPr/>
        </p:nvSpPr>
        <p:spPr>
          <a:xfrm>
            <a:off x="8459422" y="5149042"/>
            <a:ext cx="8352502" cy="953286"/>
          </a:xfrm>
          <a:prstGeom prst="rect">
            <a:avLst/>
          </a:prstGeom>
        </p:spPr>
        <p:txBody>
          <a:bodyPr lIns="0" tIns="0" rIns="0" bIns="0" rtlCol="0" anchor="t">
            <a:spAutoFit/>
          </a:bodyPr>
          <a:lstStyle/>
          <a:p>
            <a:pPr marL="0" lvl="0" indent="0" algn="l">
              <a:lnSpc>
                <a:spcPts val="2594"/>
              </a:lnSpc>
              <a:spcBef>
                <a:spcPct val="0"/>
              </a:spcBef>
            </a:pPr>
            <a:r>
              <a:rPr lang="en-US" sz="1729">
                <a:solidFill>
                  <a:srgbClr val="000000"/>
                </a:solidFill>
                <a:latin typeface="Lato"/>
                <a:ea typeface="Lato"/>
                <a:cs typeface="Lato"/>
                <a:sym typeface="Lato"/>
              </a:rPr>
              <a:t>CONSIDER WHAT ELEMENTS OF THE PHOTO YOU WANT TO BE IN FOCUS. DO YOU WANT THE ENTIRE SHOT IN FOCUS, OR WOULD A BLURRED BACKGROUND GIVE A BETTER IMPACT TO FOCUSING ON YOUR SUBJECT?</a:t>
            </a:r>
          </a:p>
        </p:txBody>
      </p:sp>
      <p:sp>
        <p:nvSpPr>
          <p:cNvPr id="12" name="TextBox 12"/>
          <p:cNvSpPr txBox="1"/>
          <p:nvPr/>
        </p:nvSpPr>
        <p:spPr>
          <a:xfrm>
            <a:off x="8459422" y="6273777"/>
            <a:ext cx="7354741" cy="459740"/>
          </a:xfrm>
          <a:prstGeom prst="rect">
            <a:avLst/>
          </a:prstGeom>
        </p:spPr>
        <p:txBody>
          <a:bodyPr lIns="0" tIns="0" rIns="0" bIns="0" rtlCol="0" anchor="t">
            <a:spAutoFit/>
          </a:bodyPr>
          <a:lstStyle/>
          <a:p>
            <a:pPr marL="0" lvl="0" indent="0" algn="l">
              <a:lnSpc>
                <a:spcPts val="3639"/>
              </a:lnSpc>
              <a:spcBef>
                <a:spcPct val="0"/>
              </a:spcBef>
            </a:pPr>
            <a:r>
              <a:rPr lang="en-US" sz="2799">
                <a:solidFill>
                  <a:srgbClr val="000000"/>
                </a:solidFill>
                <a:latin typeface="Lato"/>
                <a:ea typeface="Lato"/>
                <a:cs typeface="Lato"/>
                <a:sym typeface="Lato"/>
              </a:rPr>
              <a:t>Perspective &amp; Angles</a:t>
            </a:r>
          </a:p>
        </p:txBody>
      </p:sp>
      <p:sp>
        <p:nvSpPr>
          <p:cNvPr id="13" name="TextBox 13"/>
          <p:cNvSpPr txBox="1"/>
          <p:nvPr/>
        </p:nvSpPr>
        <p:spPr>
          <a:xfrm>
            <a:off x="8459422" y="6981167"/>
            <a:ext cx="8352502" cy="953286"/>
          </a:xfrm>
          <a:prstGeom prst="rect">
            <a:avLst/>
          </a:prstGeom>
        </p:spPr>
        <p:txBody>
          <a:bodyPr lIns="0" tIns="0" rIns="0" bIns="0" rtlCol="0" anchor="t">
            <a:spAutoFit/>
          </a:bodyPr>
          <a:lstStyle/>
          <a:p>
            <a:pPr marL="0" lvl="0" indent="0" algn="l">
              <a:lnSpc>
                <a:spcPts val="2594"/>
              </a:lnSpc>
              <a:spcBef>
                <a:spcPct val="0"/>
              </a:spcBef>
            </a:pPr>
            <a:r>
              <a:rPr lang="en-US" sz="1729">
                <a:solidFill>
                  <a:srgbClr val="000000"/>
                </a:solidFill>
                <a:latin typeface="Lato"/>
                <a:ea typeface="Lato"/>
                <a:cs typeface="Lato"/>
                <a:sym typeface="Lato"/>
              </a:rPr>
              <a:t>EXPERIMENT WITH DIFFERENT ANGLES--SHOOTING FROM ABOVE OR FROM A LOWER ANGLE CAN CREATE DIFFERENT IMPRESSIONS OF THE SUBJECT. CONSIDER HOW CLOSE YOU WANT TO TAKE THE SHOT.</a:t>
            </a:r>
          </a:p>
        </p:txBody>
      </p:sp>
      <p:sp>
        <p:nvSpPr>
          <p:cNvPr id="14" name="TextBox 14"/>
          <p:cNvSpPr txBox="1"/>
          <p:nvPr/>
        </p:nvSpPr>
        <p:spPr>
          <a:xfrm>
            <a:off x="8459422" y="8341360"/>
            <a:ext cx="7354741" cy="916940"/>
          </a:xfrm>
          <a:prstGeom prst="rect">
            <a:avLst/>
          </a:prstGeom>
        </p:spPr>
        <p:txBody>
          <a:bodyPr lIns="0" tIns="0" rIns="0" bIns="0" rtlCol="0" anchor="t">
            <a:spAutoFit/>
          </a:bodyPr>
          <a:lstStyle/>
          <a:p>
            <a:pPr marL="0" lvl="0" indent="0" algn="l">
              <a:lnSpc>
                <a:spcPts val="3639"/>
              </a:lnSpc>
              <a:spcBef>
                <a:spcPct val="0"/>
              </a:spcBef>
            </a:pPr>
            <a:r>
              <a:rPr lang="en-US" sz="2799" b="1">
                <a:solidFill>
                  <a:srgbClr val="000000"/>
                </a:solidFill>
                <a:latin typeface="Lato Bold"/>
                <a:ea typeface="Lato Bold"/>
                <a:cs typeface="Lato Bold"/>
                <a:sym typeface="Lato Bold"/>
              </a:rPr>
              <a:t>What other techniques can you use when taking a photograph?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80759" y="0"/>
            <a:ext cx="7177319" cy="10287000"/>
          </a:xfrm>
          <a:custGeom>
            <a:avLst/>
            <a:gdLst/>
            <a:ahLst/>
            <a:cxnLst/>
            <a:rect l="l" t="t" r="r" b="b"/>
            <a:pathLst>
              <a:path w="7177319" h="10287000">
                <a:moveTo>
                  <a:pt x="0" y="0"/>
                </a:moveTo>
                <a:lnTo>
                  <a:pt x="7177319" y="0"/>
                </a:lnTo>
                <a:lnTo>
                  <a:pt x="7177319"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279111" y="593895"/>
            <a:ext cx="7904098" cy="7638539"/>
            <a:chOff x="0" y="0"/>
            <a:chExt cx="2081738" cy="2011796"/>
          </a:xfrm>
        </p:grpSpPr>
        <p:sp>
          <p:nvSpPr>
            <p:cNvPr id="4" name="Freeform 4"/>
            <p:cNvSpPr/>
            <p:nvPr/>
          </p:nvSpPr>
          <p:spPr>
            <a:xfrm>
              <a:off x="0" y="0"/>
              <a:ext cx="2081738" cy="2011796"/>
            </a:xfrm>
            <a:custGeom>
              <a:avLst/>
              <a:gdLst/>
              <a:ahLst/>
              <a:cxnLst/>
              <a:rect l="l" t="t" r="r" b="b"/>
              <a:pathLst>
                <a:path w="2081738" h="2011796">
                  <a:moveTo>
                    <a:pt x="49954" y="0"/>
                  </a:moveTo>
                  <a:lnTo>
                    <a:pt x="2031784" y="0"/>
                  </a:lnTo>
                  <a:cubicBezTo>
                    <a:pt x="2059373" y="0"/>
                    <a:pt x="2081738" y="22365"/>
                    <a:pt x="2081738" y="49954"/>
                  </a:cubicBezTo>
                  <a:lnTo>
                    <a:pt x="2081738" y="1961843"/>
                  </a:lnTo>
                  <a:cubicBezTo>
                    <a:pt x="2081738" y="1989431"/>
                    <a:pt x="2059373" y="2011796"/>
                    <a:pt x="2031784" y="2011796"/>
                  </a:cubicBezTo>
                  <a:lnTo>
                    <a:pt x="49954" y="2011796"/>
                  </a:lnTo>
                  <a:cubicBezTo>
                    <a:pt x="22365" y="2011796"/>
                    <a:pt x="0" y="1989431"/>
                    <a:pt x="0" y="1961843"/>
                  </a:cubicBezTo>
                  <a:lnTo>
                    <a:pt x="0" y="49954"/>
                  </a:lnTo>
                  <a:cubicBezTo>
                    <a:pt x="0" y="22365"/>
                    <a:pt x="22365" y="0"/>
                    <a:pt x="49954" y="0"/>
                  </a:cubicBezTo>
                  <a:close/>
                </a:path>
              </a:pathLst>
            </a:custGeom>
            <a:solidFill>
              <a:srgbClr val="DFD2DB"/>
            </a:solidFill>
          </p:spPr>
          <p:txBody>
            <a:bodyPr/>
            <a:lstStyle/>
            <a:p>
              <a:endParaRPr lang="en-GB"/>
            </a:p>
          </p:txBody>
        </p:sp>
        <p:sp>
          <p:nvSpPr>
            <p:cNvPr id="5" name="TextBox 5"/>
            <p:cNvSpPr txBox="1"/>
            <p:nvPr/>
          </p:nvSpPr>
          <p:spPr>
            <a:xfrm>
              <a:off x="0" y="-38100"/>
              <a:ext cx="2081738" cy="2049896"/>
            </a:xfrm>
            <a:prstGeom prst="rect">
              <a:avLst/>
            </a:prstGeom>
          </p:spPr>
          <p:txBody>
            <a:bodyPr lIns="50800" tIns="50800" rIns="50800" bIns="50800" rtlCol="0" anchor="ctr"/>
            <a:lstStyle/>
            <a:p>
              <a:pPr algn="ctr">
                <a:lnSpc>
                  <a:spcPts val="2124"/>
                </a:lnSpc>
              </a:pPr>
              <a:endParaRPr/>
            </a:p>
          </p:txBody>
        </p:sp>
      </p:grpSp>
      <p:sp>
        <p:nvSpPr>
          <p:cNvPr id="6" name="TextBox 6"/>
          <p:cNvSpPr txBox="1"/>
          <p:nvPr/>
        </p:nvSpPr>
        <p:spPr>
          <a:xfrm>
            <a:off x="760384" y="821517"/>
            <a:ext cx="7167688" cy="6905625"/>
          </a:xfrm>
          <a:prstGeom prst="rect">
            <a:avLst/>
          </a:prstGeom>
        </p:spPr>
        <p:txBody>
          <a:bodyPr lIns="0" tIns="0" rIns="0" bIns="0" rtlCol="0" anchor="t">
            <a:spAutoFit/>
          </a:bodyPr>
          <a:lstStyle/>
          <a:p>
            <a:pPr algn="l">
              <a:lnSpc>
                <a:spcPts val="8640"/>
              </a:lnSpc>
            </a:pPr>
            <a:r>
              <a:rPr lang="en-US" sz="7200" b="1">
                <a:solidFill>
                  <a:srgbClr val="952456"/>
                </a:solidFill>
                <a:latin typeface="Lato Bold"/>
                <a:ea typeface="Lato Bold"/>
                <a:cs typeface="Lato Bold"/>
                <a:sym typeface="Lato Bold"/>
              </a:rPr>
              <a:t>PHOTOGRAPHY TECHNIQUES</a:t>
            </a:r>
          </a:p>
          <a:p>
            <a:pPr algn="l">
              <a:lnSpc>
                <a:spcPts val="8640"/>
              </a:lnSpc>
            </a:pPr>
            <a:endParaRPr lang="en-US" sz="7200" b="1">
              <a:solidFill>
                <a:srgbClr val="952456"/>
              </a:solidFill>
              <a:latin typeface="Lato Bold"/>
              <a:ea typeface="Lato Bold"/>
              <a:cs typeface="Lato Bold"/>
              <a:sym typeface="Lato Bold"/>
            </a:endParaRPr>
          </a:p>
          <a:p>
            <a:pPr marL="0" lvl="0" indent="0" algn="l">
              <a:lnSpc>
                <a:spcPts val="5759"/>
              </a:lnSpc>
              <a:spcBef>
                <a:spcPct val="0"/>
              </a:spcBef>
            </a:pPr>
            <a:r>
              <a:rPr lang="en-US" sz="4800" b="1">
                <a:solidFill>
                  <a:srgbClr val="952456"/>
                </a:solidFill>
                <a:latin typeface="Lato Bold"/>
                <a:ea typeface="Lato Bold"/>
                <a:cs typeface="Lato Bold"/>
                <a:sym typeface="Lato Bold"/>
              </a:rPr>
              <a:t>What are some simple ways to make your photographs more effective and visually appealing?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yrecompetition.exposure.co/bermuda-12"/>
          </p:cNvPr>
          <p:cNvSpPr/>
          <p:nvPr/>
        </p:nvSpPr>
        <p:spPr>
          <a:xfrm>
            <a:off x="12085232" y="716773"/>
            <a:ext cx="6202768" cy="8145678"/>
          </a:xfrm>
          <a:custGeom>
            <a:avLst/>
            <a:gdLst/>
            <a:ahLst/>
            <a:cxnLst/>
            <a:rect l="l" t="t" r="r" b="b"/>
            <a:pathLst>
              <a:path w="6202768" h="8145678">
                <a:moveTo>
                  <a:pt x="0" y="0"/>
                </a:moveTo>
                <a:lnTo>
                  <a:pt x="6202768" y="0"/>
                </a:lnTo>
                <a:lnTo>
                  <a:pt x="6202768" y="8145678"/>
                </a:lnTo>
                <a:lnTo>
                  <a:pt x="0" y="8145678"/>
                </a:lnTo>
                <a:lnTo>
                  <a:pt x="0" y="0"/>
                </a:lnTo>
                <a:close/>
              </a:path>
            </a:pathLst>
          </a:custGeom>
          <a:blipFill>
            <a:blip r:embed="rId3"/>
            <a:stretch>
              <a:fillRect/>
            </a:stretch>
          </a:blipFill>
        </p:spPr>
        <p:txBody>
          <a:bodyPr/>
          <a:lstStyle/>
          <a:p>
            <a:endParaRPr lang="en-GB"/>
          </a:p>
        </p:txBody>
      </p:sp>
      <p:sp>
        <p:nvSpPr>
          <p:cNvPr id="3" name="Freeform 3">
            <a:hlinkClick r:id="rId4" tooltip="https://yrecompetition.exposure.co/canada-50"/>
          </p:cNvPr>
          <p:cNvSpPr/>
          <p:nvPr/>
        </p:nvSpPr>
        <p:spPr>
          <a:xfrm>
            <a:off x="6243889" y="5836436"/>
            <a:ext cx="5714478" cy="4293001"/>
          </a:xfrm>
          <a:custGeom>
            <a:avLst/>
            <a:gdLst/>
            <a:ahLst/>
            <a:cxnLst/>
            <a:rect l="l" t="t" r="r" b="b"/>
            <a:pathLst>
              <a:path w="5714478" h="4293001">
                <a:moveTo>
                  <a:pt x="0" y="0"/>
                </a:moveTo>
                <a:lnTo>
                  <a:pt x="5714477" y="0"/>
                </a:lnTo>
                <a:lnTo>
                  <a:pt x="5714477" y="4293002"/>
                </a:lnTo>
                <a:lnTo>
                  <a:pt x="0" y="4293002"/>
                </a:lnTo>
                <a:lnTo>
                  <a:pt x="0" y="0"/>
                </a:lnTo>
                <a:close/>
              </a:path>
            </a:pathLst>
          </a:custGeom>
          <a:blipFill>
            <a:blip r:embed="rId5"/>
            <a:stretch>
              <a:fillRect/>
            </a:stretch>
          </a:blipFill>
        </p:spPr>
        <p:txBody>
          <a:bodyPr/>
          <a:lstStyle/>
          <a:p>
            <a:endParaRPr lang="en-GB"/>
          </a:p>
        </p:txBody>
      </p:sp>
      <p:sp>
        <p:nvSpPr>
          <p:cNvPr id="4" name="Freeform 4">
            <a:hlinkClick r:id="rId6" tooltip="https://yrecompetition.exposure.co/ireland-14"/>
          </p:cNvPr>
          <p:cNvSpPr/>
          <p:nvPr/>
        </p:nvSpPr>
        <p:spPr>
          <a:xfrm>
            <a:off x="5161755" y="0"/>
            <a:ext cx="6330637" cy="4573885"/>
          </a:xfrm>
          <a:custGeom>
            <a:avLst/>
            <a:gdLst/>
            <a:ahLst/>
            <a:cxnLst/>
            <a:rect l="l" t="t" r="r" b="b"/>
            <a:pathLst>
              <a:path w="6330637" h="4573885">
                <a:moveTo>
                  <a:pt x="0" y="0"/>
                </a:moveTo>
                <a:lnTo>
                  <a:pt x="6330637" y="0"/>
                </a:lnTo>
                <a:lnTo>
                  <a:pt x="6330637" y="4573885"/>
                </a:lnTo>
                <a:lnTo>
                  <a:pt x="0" y="4573885"/>
                </a:lnTo>
                <a:lnTo>
                  <a:pt x="0" y="0"/>
                </a:lnTo>
                <a:close/>
              </a:path>
            </a:pathLst>
          </a:custGeom>
          <a:blipFill>
            <a:blip r:embed="rId7"/>
            <a:stretch>
              <a:fillRect/>
            </a:stretch>
          </a:blipFill>
        </p:spPr>
        <p:txBody>
          <a:bodyPr/>
          <a:lstStyle/>
          <a:p>
            <a:endParaRPr lang="en-GB"/>
          </a:p>
        </p:txBody>
      </p:sp>
      <p:sp>
        <p:nvSpPr>
          <p:cNvPr id="5" name="Freeform 5">
            <a:hlinkClick r:id="rId8" tooltip="https://yrecompetition.exposure.co/portugal-90"/>
          </p:cNvPr>
          <p:cNvSpPr/>
          <p:nvPr/>
        </p:nvSpPr>
        <p:spPr>
          <a:xfrm>
            <a:off x="0" y="4599522"/>
            <a:ext cx="6243889" cy="4658778"/>
          </a:xfrm>
          <a:custGeom>
            <a:avLst/>
            <a:gdLst/>
            <a:ahLst/>
            <a:cxnLst/>
            <a:rect l="l" t="t" r="r" b="b"/>
            <a:pathLst>
              <a:path w="6243889" h="4658778">
                <a:moveTo>
                  <a:pt x="0" y="0"/>
                </a:moveTo>
                <a:lnTo>
                  <a:pt x="6243889" y="0"/>
                </a:lnTo>
                <a:lnTo>
                  <a:pt x="6243889" y="4658778"/>
                </a:lnTo>
                <a:lnTo>
                  <a:pt x="0" y="4658778"/>
                </a:lnTo>
                <a:lnTo>
                  <a:pt x="0" y="0"/>
                </a:lnTo>
                <a:close/>
              </a:path>
            </a:pathLst>
          </a:custGeom>
          <a:blipFill>
            <a:blip r:embed="rId9"/>
            <a:stretch>
              <a:fillRect/>
            </a:stretch>
          </a:blipFill>
        </p:spPr>
        <p:txBody>
          <a:bodyPr/>
          <a:lstStyle/>
          <a:p>
            <a:endParaRPr lang="en-GB"/>
          </a:p>
        </p:txBody>
      </p:sp>
      <p:grpSp>
        <p:nvGrpSpPr>
          <p:cNvPr id="6" name="Group 6"/>
          <p:cNvGrpSpPr/>
          <p:nvPr/>
        </p:nvGrpSpPr>
        <p:grpSpPr>
          <a:xfrm>
            <a:off x="222053" y="552351"/>
            <a:ext cx="4939702" cy="3689419"/>
            <a:chOff x="0" y="0"/>
            <a:chExt cx="1300992" cy="971699"/>
          </a:xfrm>
        </p:grpSpPr>
        <p:sp>
          <p:nvSpPr>
            <p:cNvPr id="7" name="Freeform 7"/>
            <p:cNvSpPr/>
            <p:nvPr/>
          </p:nvSpPr>
          <p:spPr>
            <a:xfrm>
              <a:off x="0" y="0"/>
              <a:ext cx="1300992" cy="971699"/>
            </a:xfrm>
            <a:custGeom>
              <a:avLst/>
              <a:gdLst/>
              <a:ahLst/>
              <a:cxnLst/>
              <a:rect l="l" t="t" r="r" b="b"/>
              <a:pathLst>
                <a:path w="1300992" h="971699">
                  <a:moveTo>
                    <a:pt x="79932" y="0"/>
                  </a:moveTo>
                  <a:lnTo>
                    <a:pt x="1221060" y="0"/>
                  </a:lnTo>
                  <a:cubicBezTo>
                    <a:pt x="1242259" y="0"/>
                    <a:pt x="1262590" y="8421"/>
                    <a:pt x="1277580" y="23411"/>
                  </a:cubicBezTo>
                  <a:cubicBezTo>
                    <a:pt x="1292570" y="38401"/>
                    <a:pt x="1300992" y="58732"/>
                    <a:pt x="1300992" y="79932"/>
                  </a:cubicBezTo>
                  <a:lnTo>
                    <a:pt x="1300992" y="891767"/>
                  </a:lnTo>
                  <a:cubicBezTo>
                    <a:pt x="1300992" y="912966"/>
                    <a:pt x="1292570" y="933297"/>
                    <a:pt x="1277580" y="948287"/>
                  </a:cubicBezTo>
                  <a:cubicBezTo>
                    <a:pt x="1262590" y="963277"/>
                    <a:pt x="1242259" y="971699"/>
                    <a:pt x="1221060" y="971699"/>
                  </a:cubicBezTo>
                  <a:lnTo>
                    <a:pt x="79932" y="971699"/>
                  </a:lnTo>
                  <a:cubicBezTo>
                    <a:pt x="58732" y="971699"/>
                    <a:pt x="38401" y="963277"/>
                    <a:pt x="23411" y="948287"/>
                  </a:cubicBezTo>
                  <a:cubicBezTo>
                    <a:pt x="8421" y="933297"/>
                    <a:pt x="0" y="912966"/>
                    <a:pt x="0" y="891767"/>
                  </a:cubicBezTo>
                  <a:lnTo>
                    <a:pt x="0" y="79932"/>
                  </a:lnTo>
                  <a:cubicBezTo>
                    <a:pt x="0" y="58732"/>
                    <a:pt x="8421" y="38401"/>
                    <a:pt x="23411" y="23411"/>
                  </a:cubicBezTo>
                  <a:cubicBezTo>
                    <a:pt x="38401" y="8421"/>
                    <a:pt x="58732" y="0"/>
                    <a:pt x="79932" y="0"/>
                  </a:cubicBezTo>
                  <a:close/>
                </a:path>
              </a:pathLst>
            </a:custGeom>
            <a:solidFill>
              <a:srgbClr val="D9D9D9"/>
            </a:solidFill>
            <a:ln w="38100" cap="rnd">
              <a:solidFill>
                <a:srgbClr val="000000"/>
              </a:solidFill>
              <a:prstDash val="solid"/>
              <a:round/>
            </a:ln>
          </p:spPr>
          <p:txBody>
            <a:bodyPr/>
            <a:lstStyle/>
            <a:p>
              <a:endParaRPr lang="en-GB"/>
            </a:p>
          </p:txBody>
        </p:sp>
        <p:sp>
          <p:nvSpPr>
            <p:cNvPr id="8" name="TextBox 8"/>
            <p:cNvSpPr txBox="1"/>
            <p:nvPr/>
          </p:nvSpPr>
          <p:spPr>
            <a:xfrm>
              <a:off x="0" y="-66675"/>
              <a:ext cx="1300992" cy="1038374"/>
            </a:xfrm>
            <a:prstGeom prst="rect">
              <a:avLst/>
            </a:prstGeom>
          </p:spPr>
          <p:txBody>
            <a:bodyPr lIns="50800" tIns="50800" rIns="50800" bIns="50800" rtlCol="0" anchor="ctr"/>
            <a:lstStyle/>
            <a:p>
              <a:pPr algn="ctr">
                <a:lnSpc>
                  <a:spcPts val="3628"/>
                </a:lnSpc>
              </a:pPr>
              <a:endParaRPr/>
            </a:p>
          </p:txBody>
        </p:sp>
      </p:grpSp>
      <p:sp>
        <p:nvSpPr>
          <p:cNvPr id="9" name="TextBox 9"/>
          <p:cNvSpPr txBox="1"/>
          <p:nvPr/>
        </p:nvSpPr>
        <p:spPr>
          <a:xfrm>
            <a:off x="482037" y="466626"/>
            <a:ext cx="4414708" cy="3554907"/>
          </a:xfrm>
          <a:prstGeom prst="rect">
            <a:avLst/>
          </a:prstGeom>
        </p:spPr>
        <p:txBody>
          <a:bodyPr lIns="0" tIns="0" rIns="0" bIns="0" rtlCol="0" anchor="t">
            <a:spAutoFit/>
          </a:bodyPr>
          <a:lstStyle/>
          <a:p>
            <a:pPr algn="ctr">
              <a:lnSpc>
                <a:spcPts val="5660"/>
              </a:lnSpc>
              <a:spcBef>
                <a:spcPct val="0"/>
              </a:spcBef>
            </a:pPr>
            <a:r>
              <a:rPr lang="en-US" sz="4043">
                <a:solidFill>
                  <a:srgbClr val="000000"/>
                </a:solidFill>
                <a:latin typeface="Lato"/>
                <a:ea typeface="Lato"/>
                <a:cs typeface="Lato"/>
                <a:sym typeface="Lato"/>
              </a:rPr>
              <a:t>These are all photos taken by students. Which do you think is the best photo &amp; why?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yrecompetition.exposure.co/bermuda-12"/>
          </p:cNvPr>
          <p:cNvSpPr/>
          <p:nvPr/>
        </p:nvSpPr>
        <p:spPr>
          <a:xfrm>
            <a:off x="12298078" y="2496708"/>
            <a:ext cx="5816301" cy="7638157"/>
          </a:xfrm>
          <a:custGeom>
            <a:avLst/>
            <a:gdLst/>
            <a:ahLst/>
            <a:cxnLst/>
            <a:rect l="l" t="t" r="r" b="b"/>
            <a:pathLst>
              <a:path w="5816301" h="7638157">
                <a:moveTo>
                  <a:pt x="0" y="0"/>
                </a:moveTo>
                <a:lnTo>
                  <a:pt x="5816301" y="0"/>
                </a:lnTo>
                <a:lnTo>
                  <a:pt x="5816301" y="7638157"/>
                </a:lnTo>
                <a:lnTo>
                  <a:pt x="0" y="7638157"/>
                </a:lnTo>
                <a:lnTo>
                  <a:pt x="0" y="0"/>
                </a:lnTo>
                <a:close/>
              </a:path>
            </a:pathLst>
          </a:custGeom>
          <a:blipFill>
            <a:blip r:embed="rId3"/>
            <a:stretch>
              <a:fillRect/>
            </a:stretch>
          </a:blipFill>
        </p:spPr>
        <p:txBody>
          <a:bodyPr/>
          <a:lstStyle/>
          <a:p>
            <a:endParaRPr lang="en-GB"/>
          </a:p>
        </p:txBody>
      </p:sp>
      <p:sp>
        <p:nvSpPr>
          <p:cNvPr id="3" name="Freeform 3">
            <a:hlinkClick r:id="rId4" tooltip="https://yrecompetition.exposure.co/canada-50"/>
          </p:cNvPr>
          <p:cNvSpPr/>
          <p:nvPr/>
        </p:nvSpPr>
        <p:spPr>
          <a:xfrm>
            <a:off x="6717062" y="6011949"/>
            <a:ext cx="5101280" cy="3832337"/>
          </a:xfrm>
          <a:custGeom>
            <a:avLst/>
            <a:gdLst/>
            <a:ahLst/>
            <a:cxnLst/>
            <a:rect l="l" t="t" r="r" b="b"/>
            <a:pathLst>
              <a:path w="5101280" h="3832337">
                <a:moveTo>
                  <a:pt x="0" y="0"/>
                </a:moveTo>
                <a:lnTo>
                  <a:pt x="5101281" y="0"/>
                </a:lnTo>
                <a:lnTo>
                  <a:pt x="5101281" y="3832337"/>
                </a:lnTo>
                <a:lnTo>
                  <a:pt x="0" y="3832337"/>
                </a:lnTo>
                <a:lnTo>
                  <a:pt x="0" y="0"/>
                </a:lnTo>
                <a:close/>
              </a:path>
            </a:pathLst>
          </a:custGeom>
          <a:blipFill>
            <a:blip r:embed="rId5"/>
            <a:stretch>
              <a:fillRect/>
            </a:stretch>
          </a:blipFill>
        </p:spPr>
        <p:txBody>
          <a:bodyPr/>
          <a:lstStyle/>
          <a:p>
            <a:endParaRPr lang="en-GB"/>
          </a:p>
        </p:txBody>
      </p:sp>
      <p:sp>
        <p:nvSpPr>
          <p:cNvPr id="4" name="Freeform 4">
            <a:hlinkClick r:id="rId6" tooltip="https://yrecompetition.exposure.co/ireland-14"/>
          </p:cNvPr>
          <p:cNvSpPr/>
          <p:nvPr/>
        </p:nvSpPr>
        <p:spPr>
          <a:xfrm>
            <a:off x="6745689" y="2126314"/>
            <a:ext cx="5044026" cy="3644309"/>
          </a:xfrm>
          <a:custGeom>
            <a:avLst/>
            <a:gdLst/>
            <a:ahLst/>
            <a:cxnLst/>
            <a:rect l="l" t="t" r="r" b="b"/>
            <a:pathLst>
              <a:path w="5044026" h="3644309">
                <a:moveTo>
                  <a:pt x="0" y="0"/>
                </a:moveTo>
                <a:lnTo>
                  <a:pt x="5044027" y="0"/>
                </a:lnTo>
                <a:lnTo>
                  <a:pt x="5044027" y="3644309"/>
                </a:lnTo>
                <a:lnTo>
                  <a:pt x="0" y="3644309"/>
                </a:lnTo>
                <a:lnTo>
                  <a:pt x="0" y="0"/>
                </a:lnTo>
                <a:close/>
              </a:path>
            </a:pathLst>
          </a:custGeom>
          <a:blipFill>
            <a:blip r:embed="rId7"/>
            <a:stretch>
              <a:fillRect/>
            </a:stretch>
          </a:blipFill>
        </p:spPr>
        <p:txBody>
          <a:bodyPr/>
          <a:lstStyle/>
          <a:p>
            <a:endParaRPr lang="en-GB"/>
          </a:p>
        </p:txBody>
      </p:sp>
      <p:sp>
        <p:nvSpPr>
          <p:cNvPr id="5" name="Freeform 5">
            <a:hlinkClick r:id="rId8" tooltip="https://yrecompetition.exposure.co/portugal-90"/>
          </p:cNvPr>
          <p:cNvSpPr/>
          <p:nvPr/>
        </p:nvSpPr>
        <p:spPr>
          <a:xfrm>
            <a:off x="247405" y="5332178"/>
            <a:ext cx="6243889" cy="4658778"/>
          </a:xfrm>
          <a:custGeom>
            <a:avLst/>
            <a:gdLst/>
            <a:ahLst/>
            <a:cxnLst/>
            <a:rect l="l" t="t" r="r" b="b"/>
            <a:pathLst>
              <a:path w="6243889" h="4658778">
                <a:moveTo>
                  <a:pt x="0" y="0"/>
                </a:moveTo>
                <a:lnTo>
                  <a:pt x="6243889" y="0"/>
                </a:lnTo>
                <a:lnTo>
                  <a:pt x="6243889" y="4658777"/>
                </a:lnTo>
                <a:lnTo>
                  <a:pt x="0" y="4658777"/>
                </a:lnTo>
                <a:lnTo>
                  <a:pt x="0" y="0"/>
                </a:lnTo>
                <a:close/>
              </a:path>
            </a:pathLst>
          </a:custGeom>
          <a:blipFill>
            <a:blip r:embed="rId9"/>
            <a:stretch>
              <a:fillRect/>
            </a:stretch>
          </a:blipFill>
        </p:spPr>
        <p:txBody>
          <a:bodyPr/>
          <a:lstStyle/>
          <a:p>
            <a:endParaRPr lang="en-GB"/>
          </a:p>
        </p:txBody>
      </p:sp>
      <p:sp>
        <p:nvSpPr>
          <p:cNvPr id="6" name="TextBox 6"/>
          <p:cNvSpPr txBox="1"/>
          <p:nvPr/>
        </p:nvSpPr>
        <p:spPr>
          <a:xfrm>
            <a:off x="247405" y="374817"/>
            <a:ext cx="18040595" cy="1104900"/>
          </a:xfrm>
          <a:prstGeom prst="rect">
            <a:avLst/>
          </a:prstGeom>
        </p:spPr>
        <p:txBody>
          <a:bodyPr lIns="0" tIns="0" rIns="0" bIns="0" rtlCol="0" anchor="t">
            <a:spAutoFit/>
          </a:bodyPr>
          <a:lstStyle/>
          <a:p>
            <a:pPr marL="0" lvl="0" indent="0" algn="ctr">
              <a:lnSpc>
                <a:spcPts val="8760"/>
              </a:lnSpc>
              <a:spcBef>
                <a:spcPct val="0"/>
              </a:spcBef>
            </a:pPr>
            <a:r>
              <a:rPr lang="en-US" sz="7300" b="1">
                <a:solidFill>
                  <a:srgbClr val="952456"/>
                </a:solidFill>
                <a:latin typeface="Lato Bold"/>
                <a:ea typeface="Lato Bold"/>
                <a:cs typeface="Lato Bold"/>
                <a:sym typeface="Lato Bold"/>
              </a:rPr>
              <a:t>HOW CAN A PHOTO TELL A STORY?</a:t>
            </a:r>
          </a:p>
        </p:txBody>
      </p:sp>
      <p:sp>
        <p:nvSpPr>
          <p:cNvPr id="7" name="TextBox 7"/>
          <p:cNvSpPr txBox="1"/>
          <p:nvPr/>
        </p:nvSpPr>
        <p:spPr>
          <a:xfrm>
            <a:off x="522817" y="1651167"/>
            <a:ext cx="5718047" cy="3186175"/>
          </a:xfrm>
          <a:prstGeom prst="rect">
            <a:avLst/>
          </a:prstGeom>
        </p:spPr>
        <p:txBody>
          <a:bodyPr lIns="0" tIns="0" rIns="0" bIns="0" rtlCol="0" anchor="t">
            <a:spAutoFit/>
          </a:bodyPr>
          <a:lstStyle/>
          <a:p>
            <a:pPr algn="ctr">
              <a:lnSpc>
                <a:spcPts val="3600"/>
              </a:lnSpc>
            </a:pPr>
            <a:r>
              <a:rPr lang="en-US" sz="2572">
                <a:solidFill>
                  <a:srgbClr val="000000"/>
                </a:solidFill>
                <a:latin typeface="Montserrat Classic"/>
                <a:ea typeface="Montserrat Classic"/>
                <a:cs typeface="Montserrat Classic"/>
                <a:sym typeface="Montserrat Classic"/>
              </a:rPr>
              <a:t>What is happening in each of these photos? What story does it tell? Discuss and then click on each photo for more information.</a:t>
            </a:r>
          </a:p>
          <a:p>
            <a:pPr algn="ctr">
              <a:lnSpc>
                <a:spcPts val="3600"/>
              </a:lnSpc>
            </a:pPr>
            <a:endParaRPr lang="en-US" sz="2572">
              <a:solidFill>
                <a:srgbClr val="000000"/>
              </a:solidFill>
              <a:latin typeface="Montserrat Classic"/>
              <a:ea typeface="Montserrat Classic"/>
              <a:cs typeface="Montserrat Classic"/>
              <a:sym typeface="Montserrat Classic"/>
            </a:endParaRPr>
          </a:p>
          <a:p>
            <a:pPr algn="ctr">
              <a:lnSpc>
                <a:spcPts val="3600"/>
              </a:lnSpc>
            </a:pPr>
            <a:r>
              <a:rPr lang="en-US" sz="2572">
                <a:solidFill>
                  <a:srgbClr val="000000"/>
                </a:solidFill>
                <a:latin typeface="Montserrat Classic"/>
                <a:ea typeface="Montserrat Classic"/>
                <a:cs typeface="Montserrat Classic"/>
                <a:sym typeface="Montserrat Classic"/>
              </a:rPr>
              <a:t>How does a caption add to a photograph’s effect?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Freeform 2"/>
          <p:cNvSpPr/>
          <p:nvPr/>
        </p:nvSpPr>
        <p:spPr>
          <a:xfrm>
            <a:off x="14174341" y="0"/>
            <a:ext cx="4113659" cy="5772834"/>
          </a:xfrm>
          <a:custGeom>
            <a:avLst/>
            <a:gdLst/>
            <a:ahLst/>
            <a:cxnLst/>
            <a:rect l="l" t="t" r="r" b="b"/>
            <a:pathLst>
              <a:path w="4113659" h="5772834">
                <a:moveTo>
                  <a:pt x="0" y="0"/>
                </a:moveTo>
                <a:lnTo>
                  <a:pt x="4113659" y="0"/>
                </a:lnTo>
                <a:lnTo>
                  <a:pt x="4113659" y="5772834"/>
                </a:lnTo>
                <a:lnTo>
                  <a:pt x="0" y="5772834"/>
                </a:lnTo>
                <a:lnTo>
                  <a:pt x="0" y="0"/>
                </a:lnTo>
                <a:close/>
              </a:path>
            </a:pathLst>
          </a:custGeom>
          <a:blipFill>
            <a:blip r:embed="rId2"/>
            <a:stretch>
              <a:fillRect/>
            </a:stretch>
          </a:blipFill>
        </p:spPr>
        <p:txBody>
          <a:bodyPr/>
          <a:lstStyle/>
          <a:p>
            <a:endParaRPr lang="en-GB"/>
          </a:p>
        </p:txBody>
      </p:sp>
      <p:sp>
        <p:nvSpPr>
          <p:cNvPr id="3" name="Freeform 3"/>
          <p:cNvSpPr/>
          <p:nvPr/>
        </p:nvSpPr>
        <p:spPr>
          <a:xfrm>
            <a:off x="7321330" y="1547330"/>
            <a:ext cx="6786143" cy="4225505"/>
          </a:xfrm>
          <a:custGeom>
            <a:avLst/>
            <a:gdLst/>
            <a:ahLst/>
            <a:cxnLst/>
            <a:rect l="l" t="t" r="r" b="b"/>
            <a:pathLst>
              <a:path w="6786143" h="4225505">
                <a:moveTo>
                  <a:pt x="0" y="0"/>
                </a:moveTo>
                <a:lnTo>
                  <a:pt x="6786143" y="0"/>
                </a:lnTo>
                <a:lnTo>
                  <a:pt x="6786143" y="4225504"/>
                </a:lnTo>
                <a:lnTo>
                  <a:pt x="0" y="4225504"/>
                </a:lnTo>
                <a:lnTo>
                  <a:pt x="0" y="0"/>
                </a:lnTo>
                <a:close/>
              </a:path>
            </a:pathLst>
          </a:custGeom>
          <a:blipFill>
            <a:blip r:embed="rId3"/>
            <a:stretch>
              <a:fillRect/>
            </a:stretch>
          </a:blipFill>
        </p:spPr>
        <p:txBody>
          <a:bodyPr/>
          <a:lstStyle/>
          <a:p>
            <a:endParaRPr lang="en-GB"/>
          </a:p>
        </p:txBody>
      </p:sp>
      <p:sp>
        <p:nvSpPr>
          <p:cNvPr id="4" name="Freeform 4"/>
          <p:cNvSpPr/>
          <p:nvPr/>
        </p:nvSpPr>
        <p:spPr>
          <a:xfrm>
            <a:off x="0" y="1547330"/>
            <a:ext cx="7254655" cy="4221459"/>
          </a:xfrm>
          <a:custGeom>
            <a:avLst/>
            <a:gdLst/>
            <a:ahLst/>
            <a:cxnLst/>
            <a:rect l="l" t="t" r="r" b="b"/>
            <a:pathLst>
              <a:path w="7254655" h="4221459">
                <a:moveTo>
                  <a:pt x="0" y="0"/>
                </a:moveTo>
                <a:lnTo>
                  <a:pt x="7254655" y="0"/>
                </a:lnTo>
                <a:lnTo>
                  <a:pt x="7254655" y="4221459"/>
                </a:lnTo>
                <a:lnTo>
                  <a:pt x="0" y="4221459"/>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853569" y="65718"/>
            <a:ext cx="10402372" cy="1344920"/>
          </a:xfrm>
          <a:prstGeom prst="rect">
            <a:avLst/>
          </a:prstGeom>
        </p:spPr>
        <p:txBody>
          <a:bodyPr lIns="0" tIns="0" rIns="0" bIns="0" rtlCol="0" anchor="t">
            <a:spAutoFit/>
          </a:bodyPr>
          <a:lstStyle/>
          <a:p>
            <a:pPr algn="ctr">
              <a:lnSpc>
                <a:spcPts val="10920"/>
              </a:lnSpc>
            </a:pPr>
            <a:r>
              <a:rPr lang="en-US" sz="7800" b="1">
                <a:solidFill>
                  <a:srgbClr val="000000"/>
                </a:solidFill>
                <a:latin typeface="Lato Bold"/>
                <a:ea typeface="Lato Bold"/>
                <a:cs typeface="Lato Bold"/>
                <a:sym typeface="Lato Bold"/>
              </a:rPr>
              <a:t>Single Photo Reportage</a:t>
            </a:r>
          </a:p>
        </p:txBody>
      </p:sp>
      <p:sp>
        <p:nvSpPr>
          <p:cNvPr id="6" name="TextBox 6"/>
          <p:cNvSpPr txBox="1"/>
          <p:nvPr/>
        </p:nvSpPr>
        <p:spPr>
          <a:xfrm>
            <a:off x="0" y="5817442"/>
            <a:ext cx="5874079" cy="292289"/>
          </a:xfrm>
          <a:prstGeom prst="rect">
            <a:avLst/>
          </a:prstGeom>
        </p:spPr>
        <p:txBody>
          <a:bodyPr lIns="0" tIns="0" rIns="0" bIns="0" rtlCol="0" anchor="t">
            <a:spAutoFit/>
          </a:bodyPr>
          <a:lstStyle/>
          <a:p>
            <a:pPr algn="ctr">
              <a:lnSpc>
                <a:spcPts val="2264"/>
              </a:lnSpc>
            </a:pPr>
            <a:r>
              <a:rPr lang="en-US" sz="1617" i="1">
                <a:solidFill>
                  <a:srgbClr val="000000"/>
                </a:solidFill>
                <a:latin typeface="Helvetica World Italics"/>
                <a:ea typeface="Helvetica World Italics"/>
                <a:cs typeface="Helvetica World Italics"/>
                <a:sym typeface="Helvetica World Italics"/>
              </a:rPr>
              <a:t>“Terrifying Light”  by Arijana Adrović, Montenegro 2022</a:t>
            </a:r>
          </a:p>
        </p:txBody>
      </p:sp>
      <p:sp>
        <p:nvSpPr>
          <p:cNvPr id="7" name="TextBox 7"/>
          <p:cNvSpPr txBox="1"/>
          <p:nvPr/>
        </p:nvSpPr>
        <p:spPr>
          <a:xfrm>
            <a:off x="7407335" y="5824427"/>
            <a:ext cx="6767007" cy="571054"/>
          </a:xfrm>
          <a:prstGeom prst="rect">
            <a:avLst/>
          </a:prstGeom>
        </p:spPr>
        <p:txBody>
          <a:bodyPr lIns="0" tIns="0" rIns="0" bIns="0" rtlCol="0" anchor="t">
            <a:spAutoFit/>
          </a:bodyPr>
          <a:lstStyle/>
          <a:p>
            <a:pPr algn="ctr">
              <a:lnSpc>
                <a:spcPts val="2124"/>
              </a:lnSpc>
            </a:pPr>
            <a:r>
              <a:rPr lang="en-US" sz="1517" i="1">
                <a:solidFill>
                  <a:srgbClr val="000000"/>
                </a:solidFill>
                <a:latin typeface="Helvetica World Italics"/>
                <a:ea typeface="Helvetica World Italics"/>
                <a:cs typeface="Helvetica World Italics"/>
                <a:sym typeface="Helvetica World Italics"/>
              </a:rPr>
              <a:t>“Nature Finds a Way, But at What Cost?” </a:t>
            </a:r>
          </a:p>
          <a:p>
            <a:pPr algn="ctr">
              <a:lnSpc>
                <a:spcPts val="2124"/>
              </a:lnSpc>
            </a:pPr>
            <a:r>
              <a:rPr lang="en-US" sz="1517" i="1">
                <a:solidFill>
                  <a:srgbClr val="000000"/>
                </a:solidFill>
                <a:latin typeface="Helvetica World Italics"/>
                <a:ea typeface="Helvetica World Italics"/>
                <a:cs typeface="Helvetica World Italics"/>
                <a:sym typeface="Helvetica World Italics"/>
              </a:rPr>
              <a:t>by Elizabeth Jade Pace and Zoe Zammit, Malta 2023</a:t>
            </a:r>
          </a:p>
        </p:txBody>
      </p:sp>
      <p:sp>
        <p:nvSpPr>
          <p:cNvPr id="8" name="TextBox 8"/>
          <p:cNvSpPr txBox="1"/>
          <p:nvPr/>
        </p:nvSpPr>
        <p:spPr>
          <a:xfrm>
            <a:off x="14500079" y="5824427"/>
            <a:ext cx="3677761" cy="837754"/>
          </a:xfrm>
          <a:prstGeom prst="rect">
            <a:avLst/>
          </a:prstGeom>
        </p:spPr>
        <p:txBody>
          <a:bodyPr lIns="0" tIns="0" rIns="0" bIns="0" rtlCol="0" anchor="t">
            <a:spAutoFit/>
          </a:bodyPr>
          <a:lstStyle/>
          <a:p>
            <a:pPr algn="ctr">
              <a:lnSpc>
                <a:spcPts val="2124"/>
              </a:lnSpc>
            </a:pPr>
            <a:r>
              <a:rPr lang="en-US" sz="1517" i="1">
                <a:solidFill>
                  <a:srgbClr val="000000"/>
                </a:solidFill>
                <a:latin typeface="Helvetica World Italics"/>
                <a:ea typeface="Helvetica World Italics"/>
                <a:cs typeface="Helvetica World Italics"/>
                <a:sym typeface="Helvetica World Italics"/>
              </a:rPr>
              <a:t>“The Northern Drought” by Victoria Margarita Andrade Morell, Mexico 2023</a:t>
            </a:r>
          </a:p>
          <a:p>
            <a:pPr algn="ctr">
              <a:lnSpc>
                <a:spcPts val="2124"/>
              </a:lnSpc>
            </a:pPr>
            <a:endParaRPr lang="en-US" sz="1517" i="1">
              <a:solidFill>
                <a:srgbClr val="000000"/>
              </a:solidFill>
              <a:latin typeface="Helvetica World Italics"/>
              <a:ea typeface="Helvetica World Italics"/>
              <a:cs typeface="Helvetica World Italics"/>
              <a:sym typeface="Helvetica World Italics"/>
            </a:endParaRPr>
          </a:p>
        </p:txBody>
      </p:sp>
      <p:sp>
        <p:nvSpPr>
          <p:cNvPr id="9" name="TextBox 9"/>
          <p:cNvSpPr txBox="1"/>
          <p:nvPr/>
        </p:nvSpPr>
        <p:spPr>
          <a:xfrm>
            <a:off x="0" y="6319281"/>
            <a:ext cx="8969949" cy="622934"/>
          </a:xfrm>
          <a:prstGeom prst="rect">
            <a:avLst/>
          </a:prstGeom>
        </p:spPr>
        <p:txBody>
          <a:bodyPr lIns="0" tIns="0" rIns="0" bIns="0" rtlCol="0" anchor="t">
            <a:spAutoFit/>
          </a:bodyPr>
          <a:lstStyle/>
          <a:p>
            <a:pPr algn="ctr">
              <a:lnSpc>
                <a:spcPts val="5040"/>
              </a:lnSpc>
            </a:pPr>
            <a:r>
              <a:rPr lang="en-US" sz="3600" b="1" u="sng">
                <a:solidFill>
                  <a:srgbClr val="000000"/>
                </a:solidFill>
                <a:latin typeface="Lato Bold"/>
                <a:ea typeface="Lato Bold"/>
                <a:cs typeface="Lato Bold"/>
                <a:sym typeface="Lato Bold"/>
              </a:rPr>
              <a:t>More examples of student photography</a:t>
            </a:r>
          </a:p>
        </p:txBody>
      </p:sp>
      <p:sp>
        <p:nvSpPr>
          <p:cNvPr id="10" name="TextBox 10"/>
          <p:cNvSpPr txBox="1"/>
          <p:nvPr/>
        </p:nvSpPr>
        <p:spPr>
          <a:xfrm>
            <a:off x="333482" y="6961265"/>
            <a:ext cx="10233708" cy="3191510"/>
          </a:xfrm>
          <a:prstGeom prst="rect">
            <a:avLst/>
          </a:prstGeom>
        </p:spPr>
        <p:txBody>
          <a:bodyPr lIns="0" tIns="0" rIns="0" bIns="0" rtlCol="0" anchor="t">
            <a:spAutoFit/>
          </a:bodyPr>
          <a:lstStyle/>
          <a:p>
            <a:pPr algn="l">
              <a:lnSpc>
                <a:spcPts val="3640"/>
              </a:lnSpc>
            </a:pPr>
            <a:r>
              <a:rPr lang="en-US" sz="2600">
                <a:solidFill>
                  <a:srgbClr val="000000"/>
                </a:solidFill>
                <a:latin typeface="Lato"/>
                <a:ea typeface="Lato"/>
                <a:cs typeface="Lato"/>
                <a:sym typeface="Lato"/>
              </a:rPr>
              <a:t>Discuss each photo with a partner.</a:t>
            </a:r>
          </a:p>
          <a:p>
            <a:pPr marL="561344" lvl="1" indent="-280672" algn="l">
              <a:lnSpc>
                <a:spcPts val="3640"/>
              </a:lnSpc>
              <a:buFont typeface="Arial"/>
              <a:buChar char="•"/>
            </a:pPr>
            <a:r>
              <a:rPr lang="en-US" sz="2600">
                <a:solidFill>
                  <a:srgbClr val="000000"/>
                </a:solidFill>
                <a:latin typeface="Lato"/>
                <a:ea typeface="Lato"/>
                <a:cs typeface="Lato"/>
                <a:sym typeface="Lato"/>
              </a:rPr>
              <a:t>What story does each photograph tell? Who is the audience? What is the purpose?</a:t>
            </a:r>
          </a:p>
          <a:p>
            <a:pPr marL="561344" lvl="1" indent="-280672" algn="l">
              <a:lnSpc>
                <a:spcPts val="3640"/>
              </a:lnSpc>
              <a:buFont typeface="Arial"/>
              <a:buChar char="•"/>
            </a:pPr>
            <a:r>
              <a:rPr lang="en-US" sz="2600">
                <a:solidFill>
                  <a:srgbClr val="000000"/>
                </a:solidFill>
                <a:latin typeface="Lato"/>
                <a:ea typeface="Lato"/>
                <a:cs typeface="Lato"/>
                <a:sym typeface="Lato"/>
              </a:rPr>
              <a:t>Is the photo effective? Does it primarily inform, evoke an emotion, or have another effect?              </a:t>
            </a:r>
          </a:p>
          <a:p>
            <a:pPr marL="561344" lvl="1" indent="-280672" algn="l">
              <a:lnSpc>
                <a:spcPts val="3640"/>
              </a:lnSpc>
              <a:buFont typeface="Arial"/>
              <a:buChar char="•"/>
            </a:pPr>
            <a:r>
              <a:rPr lang="en-US" sz="2600">
                <a:solidFill>
                  <a:srgbClr val="000000"/>
                </a:solidFill>
                <a:latin typeface="Lato"/>
                <a:ea typeface="Lato"/>
                <a:cs typeface="Lato"/>
                <a:sym typeface="Lato"/>
              </a:rPr>
              <a:t>Which is your favourite, and why? What techniques might you use to have a similar effect?</a:t>
            </a:r>
          </a:p>
        </p:txBody>
      </p:sp>
      <p:sp>
        <p:nvSpPr>
          <p:cNvPr id="11" name="Freeform 11"/>
          <p:cNvSpPr/>
          <p:nvPr/>
        </p:nvSpPr>
        <p:spPr>
          <a:xfrm>
            <a:off x="11910431" y="7601714"/>
            <a:ext cx="1656586" cy="1656586"/>
          </a:xfrm>
          <a:custGeom>
            <a:avLst/>
            <a:gdLst/>
            <a:ahLst/>
            <a:cxnLst/>
            <a:rect l="l" t="t" r="r" b="b"/>
            <a:pathLst>
              <a:path w="1656586" h="1656586">
                <a:moveTo>
                  <a:pt x="0" y="0"/>
                </a:moveTo>
                <a:lnTo>
                  <a:pt x="1656586" y="0"/>
                </a:lnTo>
                <a:lnTo>
                  <a:pt x="1656586" y="1656586"/>
                </a:lnTo>
                <a:lnTo>
                  <a:pt x="0" y="1656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12"/>
          <p:cNvSpPr txBox="1"/>
          <p:nvPr/>
        </p:nvSpPr>
        <p:spPr>
          <a:xfrm>
            <a:off x="13567017" y="7798842"/>
            <a:ext cx="4003498" cy="1205180"/>
          </a:xfrm>
          <a:prstGeom prst="rect">
            <a:avLst/>
          </a:prstGeom>
        </p:spPr>
        <p:txBody>
          <a:bodyPr lIns="0" tIns="0" rIns="0" bIns="0" rtlCol="0" anchor="t">
            <a:spAutoFit/>
          </a:bodyPr>
          <a:lstStyle/>
          <a:p>
            <a:pPr algn="ctr">
              <a:lnSpc>
                <a:spcPts val="3214"/>
              </a:lnSpc>
              <a:spcBef>
                <a:spcPct val="0"/>
              </a:spcBef>
            </a:pPr>
            <a:r>
              <a:rPr lang="en-US" sz="2295" b="1" i="1">
                <a:solidFill>
                  <a:srgbClr val="000000"/>
                </a:solidFill>
                <a:latin typeface="Lato Bold Italics"/>
                <a:ea typeface="Lato Bold Italics"/>
                <a:cs typeface="Lato Bold Italics"/>
                <a:sym typeface="Lato Bold Italics"/>
              </a:rPr>
              <a:t>Report on a Live Here Love Here campaign, beach clean up, or local environmental event!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Freeform 2"/>
          <p:cNvSpPr/>
          <p:nvPr/>
        </p:nvSpPr>
        <p:spPr>
          <a:xfrm>
            <a:off x="11012894" y="0"/>
            <a:ext cx="7275106" cy="10287000"/>
          </a:xfrm>
          <a:custGeom>
            <a:avLst/>
            <a:gdLst/>
            <a:ahLst/>
            <a:cxnLst/>
            <a:rect l="l" t="t" r="r" b="b"/>
            <a:pathLst>
              <a:path w="7275106" h="10287000">
                <a:moveTo>
                  <a:pt x="0" y="0"/>
                </a:moveTo>
                <a:lnTo>
                  <a:pt x="7275106" y="0"/>
                </a:lnTo>
                <a:lnTo>
                  <a:pt x="7275106" y="10287000"/>
                </a:lnTo>
                <a:lnTo>
                  <a:pt x="0" y="102870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14476826" y="8139985"/>
            <a:ext cx="3811174" cy="2147015"/>
            <a:chOff x="0" y="0"/>
            <a:chExt cx="1003766" cy="565469"/>
          </a:xfrm>
        </p:grpSpPr>
        <p:sp>
          <p:nvSpPr>
            <p:cNvPr id="4" name="Freeform 4"/>
            <p:cNvSpPr/>
            <p:nvPr/>
          </p:nvSpPr>
          <p:spPr>
            <a:xfrm>
              <a:off x="0" y="0"/>
              <a:ext cx="1003766" cy="565469"/>
            </a:xfrm>
            <a:custGeom>
              <a:avLst/>
              <a:gdLst/>
              <a:ahLst/>
              <a:cxnLst/>
              <a:rect l="l" t="t" r="r" b="b"/>
              <a:pathLst>
                <a:path w="1003766" h="565469">
                  <a:moveTo>
                    <a:pt x="0" y="0"/>
                  </a:moveTo>
                  <a:lnTo>
                    <a:pt x="1003766" y="0"/>
                  </a:lnTo>
                  <a:lnTo>
                    <a:pt x="1003766" y="565469"/>
                  </a:lnTo>
                  <a:lnTo>
                    <a:pt x="0" y="565469"/>
                  </a:lnTo>
                  <a:close/>
                </a:path>
              </a:pathLst>
            </a:custGeom>
            <a:solidFill>
              <a:srgbClr val="332A25"/>
            </a:solidFill>
          </p:spPr>
          <p:txBody>
            <a:bodyPr/>
            <a:lstStyle/>
            <a:p>
              <a:endParaRPr lang="en-GB"/>
            </a:p>
          </p:txBody>
        </p:sp>
        <p:sp>
          <p:nvSpPr>
            <p:cNvPr id="5" name="TextBox 5"/>
            <p:cNvSpPr txBox="1"/>
            <p:nvPr/>
          </p:nvSpPr>
          <p:spPr>
            <a:xfrm>
              <a:off x="0" y="-114300"/>
              <a:ext cx="1003766" cy="679769"/>
            </a:xfrm>
            <a:prstGeom prst="rect">
              <a:avLst/>
            </a:prstGeom>
          </p:spPr>
          <p:txBody>
            <a:bodyPr lIns="50800" tIns="50800" rIns="50800" bIns="50800" rtlCol="0" anchor="ctr"/>
            <a:lstStyle/>
            <a:p>
              <a:pPr algn="ctr">
                <a:lnSpc>
                  <a:spcPts val="3498"/>
                </a:lnSpc>
              </a:pPr>
              <a:endParaRPr/>
            </a:p>
          </p:txBody>
        </p:sp>
      </p:grpSp>
      <p:sp>
        <p:nvSpPr>
          <p:cNvPr id="6" name="TextBox 6"/>
          <p:cNvSpPr txBox="1"/>
          <p:nvPr/>
        </p:nvSpPr>
        <p:spPr>
          <a:xfrm>
            <a:off x="451965" y="45270"/>
            <a:ext cx="9805988" cy="1295389"/>
          </a:xfrm>
          <a:prstGeom prst="rect">
            <a:avLst/>
          </a:prstGeom>
        </p:spPr>
        <p:txBody>
          <a:bodyPr lIns="0" tIns="0" rIns="0" bIns="0" rtlCol="0" anchor="t">
            <a:spAutoFit/>
          </a:bodyPr>
          <a:lstStyle/>
          <a:p>
            <a:pPr algn="ctr">
              <a:lnSpc>
                <a:spcPts val="10500"/>
              </a:lnSpc>
            </a:pPr>
            <a:r>
              <a:rPr lang="en-US" sz="7500" b="1">
                <a:solidFill>
                  <a:srgbClr val="000000"/>
                </a:solidFill>
                <a:latin typeface="Lato Bold"/>
                <a:ea typeface="Lato Bold"/>
                <a:cs typeface="Lato Bold"/>
                <a:sym typeface="Lato Bold"/>
              </a:rPr>
              <a:t>Single Photo Campaign</a:t>
            </a:r>
          </a:p>
        </p:txBody>
      </p:sp>
      <p:sp>
        <p:nvSpPr>
          <p:cNvPr id="7" name="TextBox 7"/>
          <p:cNvSpPr txBox="1"/>
          <p:nvPr/>
        </p:nvSpPr>
        <p:spPr>
          <a:xfrm>
            <a:off x="451965" y="1302559"/>
            <a:ext cx="10160824" cy="2491740"/>
          </a:xfrm>
          <a:prstGeom prst="rect">
            <a:avLst/>
          </a:prstGeom>
        </p:spPr>
        <p:txBody>
          <a:bodyPr lIns="0" tIns="0" rIns="0" bIns="0" rtlCol="0" anchor="t">
            <a:spAutoFit/>
          </a:bodyPr>
          <a:lstStyle/>
          <a:p>
            <a:pPr algn="l">
              <a:lnSpc>
                <a:spcPts val="3359"/>
              </a:lnSpc>
            </a:pPr>
            <a:r>
              <a:rPr lang="en-US" sz="2400" i="1">
                <a:solidFill>
                  <a:srgbClr val="000000"/>
                </a:solidFill>
                <a:latin typeface="Canva Sans Italics"/>
                <a:ea typeface="Canva Sans Italics"/>
                <a:cs typeface="Canva Sans Italics"/>
                <a:sym typeface="Canva Sans Italics"/>
              </a:rPr>
              <a:t>The purpose of the Environmental Campaign Photo is to raise awareness of an issue, promote certain values, and/or inspire positive action through a photograph. The photograph can be staged, and the subject can be posed with the intention of sending a message to the viewers. An environmental lens or perspective is required. </a:t>
            </a:r>
          </a:p>
        </p:txBody>
      </p:sp>
      <p:sp>
        <p:nvSpPr>
          <p:cNvPr id="8" name="TextBox 8"/>
          <p:cNvSpPr txBox="1"/>
          <p:nvPr/>
        </p:nvSpPr>
        <p:spPr>
          <a:xfrm>
            <a:off x="556787" y="4224655"/>
            <a:ext cx="9596343" cy="5033645"/>
          </a:xfrm>
          <a:prstGeom prst="rect">
            <a:avLst/>
          </a:prstGeom>
        </p:spPr>
        <p:txBody>
          <a:bodyPr lIns="0" tIns="0" rIns="0" bIns="0" rtlCol="0" anchor="t">
            <a:spAutoFit/>
          </a:bodyPr>
          <a:lstStyle/>
          <a:p>
            <a:pPr algn="l">
              <a:lnSpc>
                <a:spcPts val="4480"/>
              </a:lnSpc>
            </a:pPr>
            <a:r>
              <a:rPr lang="en-US" sz="3200" b="1" u="sng">
                <a:solidFill>
                  <a:srgbClr val="000000"/>
                </a:solidFill>
                <a:latin typeface="Canva Sans Bold"/>
                <a:ea typeface="Canva Sans Bold"/>
                <a:cs typeface="Canva Sans Bold"/>
                <a:sym typeface="Canva Sans Bold"/>
              </a:rPr>
              <a:t>Before revealing the caption, discuss...</a:t>
            </a:r>
          </a:p>
          <a:p>
            <a:pPr marL="690881" lvl="1" indent="-345440" algn="l">
              <a:lnSpc>
                <a:spcPts val="4480"/>
              </a:lnSpc>
              <a:buFont typeface="Arial"/>
              <a:buChar char="•"/>
            </a:pPr>
            <a:r>
              <a:rPr lang="en-US" sz="3200">
                <a:solidFill>
                  <a:srgbClr val="000000"/>
                </a:solidFill>
                <a:latin typeface="Canva Sans"/>
                <a:ea typeface="Canva Sans"/>
                <a:cs typeface="Canva Sans"/>
                <a:sym typeface="Canva Sans"/>
              </a:rPr>
              <a:t>What techniques are being used for this photograph?</a:t>
            </a:r>
          </a:p>
          <a:p>
            <a:pPr marL="690881" lvl="1" indent="-345440" algn="l">
              <a:lnSpc>
                <a:spcPts val="4480"/>
              </a:lnSpc>
              <a:buFont typeface="Arial"/>
              <a:buChar char="•"/>
            </a:pPr>
            <a:r>
              <a:rPr lang="en-US" sz="3200">
                <a:solidFill>
                  <a:srgbClr val="000000"/>
                </a:solidFill>
                <a:latin typeface="Canva Sans"/>
                <a:ea typeface="Canva Sans"/>
                <a:cs typeface="Canva Sans"/>
                <a:sym typeface="Canva Sans"/>
              </a:rPr>
              <a:t>What story is being told in this photograph?</a:t>
            </a:r>
          </a:p>
          <a:p>
            <a:pPr marL="690881" lvl="1" indent="-345440" algn="l">
              <a:lnSpc>
                <a:spcPts val="4480"/>
              </a:lnSpc>
              <a:buFont typeface="Arial"/>
              <a:buChar char="•"/>
            </a:pPr>
            <a:r>
              <a:rPr lang="en-US" sz="3200">
                <a:solidFill>
                  <a:srgbClr val="000000"/>
                </a:solidFill>
                <a:latin typeface="Canva Sans"/>
                <a:ea typeface="Canva Sans"/>
                <a:cs typeface="Canva Sans"/>
                <a:sym typeface="Canva Sans"/>
              </a:rPr>
              <a:t>Who do you think the audience is for this photo?</a:t>
            </a:r>
          </a:p>
          <a:p>
            <a:pPr marL="690881" lvl="1" indent="-345440" algn="l">
              <a:lnSpc>
                <a:spcPts val="4480"/>
              </a:lnSpc>
              <a:buFont typeface="Arial"/>
              <a:buChar char="•"/>
            </a:pPr>
            <a:r>
              <a:rPr lang="en-US" sz="3200">
                <a:solidFill>
                  <a:srgbClr val="000000"/>
                </a:solidFill>
                <a:latin typeface="Canva Sans"/>
                <a:ea typeface="Canva Sans"/>
                <a:cs typeface="Canva Sans"/>
                <a:sym typeface="Canva Sans"/>
              </a:rPr>
              <a:t>What emotions are evoked through this photo? How is this achieved?</a:t>
            </a:r>
          </a:p>
          <a:p>
            <a:pPr marL="690881" lvl="1" indent="-345440" algn="l">
              <a:lnSpc>
                <a:spcPts val="4480"/>
              </a:lnSpc>
              <a:buFont typeface="Arial"/>
              <a:buChar char="•"/>
            </a:pPr>
            <a:r>
              <a:rPr lang="en-US" sz="3200">
                <a:solidFill>
                  <a:srgbClr val="000000"/>
                </a:solidFill>
                <a:latin typeface="Canva Sans"/>
                <a:ea typeface="Canva Sans"/>
                <a:cs typeface="Canva Sans"/>
                <a:sym typeface="Canva Sans"/>
              </a:rPr>
              <a:t>Is there a clear message? If so, what is 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1052</Words>
  <Application>Microsoft Office PowerPoint</Application>
  <PresentationFormat>Custom</PresentationFormat>
  <Paragraphs>108</Paragraphs>
  <Slides>16</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Lato Bold</vt:lpstr>
      <vt:lpstr>Canva Sans Italics</vt:lpstr>
      <vt:lpstr>Arial</vt:lpstr>
      <vt:lpstr>Montserrat Classic</vt:lpstr>
      <vt:lpstr>Montserrat</vt:lpstr>
      <vt:lpstr>Calibri</vt:lpstr>
      <vt:lpstr>Canva Sans Bold</vt:lpstr>
      <vt:lpstr>Open Sans Bold</vt:lpstr>
      <vt:lpstr>Lato Bold Italics</vt:lpstr>
      <vt:lpstr>Open Sans</vt:lpstr>
      <vt:lpstr>Canva Sans</vt:lpstr>
      <vt:lpstr>Lato</vt:lpstr>
      <vt:lpstr>Alyssum</vt:lpstr>
      <vt:lpstr>Helvetica World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YRE Clinic Photography Lesson 2025</dc:title>
  <dc:creator>Michelle Gallagher</dc:creator>
  <cp:lastModifiedBy>Michelle Gallagher</cp:lastModifiedBy>
  <cp:revision>2</cp:revision>
  <dcterms:created xsi:type="dcterms:W3CDTF">2006-08-16T00:00:00Z</dcterms:created>
  <dcterms:modified xsi:type="dcterms:W3CDTF">2025-03-18T13:48:59Z</dcterms:modified>
  <dc:identifier>DAGiEuwqdMU</dc:identifier>
</cp:coreProperties>
</file>