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2"/>
  </p:notesMasterIdLst>
  <p:handoutMasterIdLst>
    <p:handoutMasterId r:id="rId43"/>
  </p:handoutMasterIdLst>
  <p:sldIdLst>
    <p:sldId id="258" r:id="rId2"/>
    <p:sldId id="264" r:id="rId3"/>
    <p:sldId id="275" r:id="rId4"/>
    <p:sldId id="276" r:id="rId5"/>
    <p:sldId id="277" r:id="rId6"/>
    <p:sldId id="310"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311"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267" r:id="rId41"/>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Twinkl" panose="02000000000000000000" pitchFamily="2" charset="77"/>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215"/>
    <a:srgbClr val="F8BE95"/>
    <a:srgbClr val="18A0DB"/>
    <a:srgbClr val="AFDEFA"/>
    <a:srgbClr val="689428"/>
    <a:srgbClr val="CFE09B"/>
    <a:srgbClr val="85BD32"/>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0" autoAdjust="0"/>
    <p:restoredTop sz="94648"/>
  </p:normalViewPr>
  <p:slideViewPr>
    <p:cSldViewPr snapToGrid="0" showGuides="1">
      <p:cViewPr>
        <p:scale>
          <a:sx n="92" d="100"/>
          <a:sy n="92" d="100"/>
        </p:scale>
        <p:origin x="968" y="71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23/11/2021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23/11/2021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northern-ireland-resourc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pollinators.ie/" TargetMode="Externa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xml"/><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xml"/><Relationship Id="rId5" Type="http://schemas.openxmlformats.org/officeDocument/2006/relationships/image" Target="../media/image101.jpeg"/><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xml"/><Relationship Id="rId5" Type="http://schemas.openxmlformats.org/officeDocument/2006/relationships/image" Target="../media/image105.jpeg"/><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https://www.twinkl.co.uk/resources/northern-ireland-resources"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CA40F9A6-B84D-D04F-AEE0-46E6C4E86810}"/>
              </a:ext>
            </a:extLst>
          </p:cNvPr>
          <p:cNvSpPr/>
          <p:nvPr/>
        </p:nvSpPr>
        <p:spPr>
          <a:xfrm>
            <a:off x="0" y="5841402"/>
            <a:ext cx="1344706" cy="1016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8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Types of Birds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62070" y="1597834"/>
            <a:ext cx="2574000" cy="4657636"/>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6007927" y="1597834"/>
            <a:ext cx="2574000" cy="465763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a:off x="3284999" y="1597834"/>
            <a:ext cx="2574000" cy="465763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62070" y="5653054"/>
            <a:ext cx="2574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Starling</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3284999" y="5653054"/>
            <a:ext cx="2574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Chaffinch</a:t>
            </a:r>
          </a:p>
        </p:txBody>
      </p:sp>
      <p:sp>
        <p:nvSpPr>
          <p:cNvPr id="11" name="Title 20">
            <a:extLst>
              <a:ext uri="{FF2B5EF4-FFF2-40B4-BE49-F238E27FC236}">
                <a16:creationId xmlns:a16="http://schemas.microsoft.com/office/drawing/2014/main" id="{8889EC7B-D3AA-2F45-9E66-0A6033E075ED}"/>
              </a:ext>
            </a:extLst>
          </p:cNvPr>
          <p:cNvSpPr txBox="1">
            <a:spLocks/>
          </p:cNvSpPr>
          <p:nvPr/>
        </p:nvSpPr>
        <p:spPr>
          <a:xfrm>
            <a:off x="6007927" y="5653054"/>
            <a:ext cx="2574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Pigeon</a:t>
            </a:r>
          </a:p>
        </p:txBody>
      </p:sp>
    </p:spTree>
    <p:extLst>
      <p:ext uri="{BB962C8B-B14F-4D97-AF65-F5344CB8AC3E}">
        <p14:creationId xmlns:p14="http://schemas.microsoft.com/office/powerpoint/2010/main" val="248210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4" grpId="0" animBg="1"/>
      <p:bldP spid="26"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Types of Animals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597834"/>
            <a:ext cx="2555381" cy="22116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92549" y="3207026"/>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Squirrel</a:t>
            </a:r>
          </a:p>
        </p:txBody>
      </p:sp>
      <p:sp>
        <p:nvSpPr>
          <p:cNvPr id="32" name="Title 20">
            <a:extLst>
              <a:ext uri="{FF2B5EF4-FFF2-40B4-BE49-F238E27FC236}">
                <a16:creationId xmlns:a16="http://schemas.microsoft.com/office/drawing/2014/main" id="{D8258291-FAA1-A342-B2CC-318BE88B7F70}"/>
              </a:ext>
            </a:extLst>
          </p:cNvPr>
          <p:cNvSpPr txBox="1">
            <a:spLocks/>
          </p:cNvSpPr>
          <p:nvPr/>
        </p:nvSpPr>
        <p:spPr>
          <a:xfrm>
            <a:off x="5996067" y="1597834"/>
            <a:ext cx="2555381" cy="221160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3" name="Title 20">
            <a:extLst>
              <a:ext uri="{FF2B5EF4-FFF2-40B4-BE49-F238E27FC236}">
                <a16:creationId xmlns:a16="http://schemas.microsoft.com/office/drawing/2014/main" id="{E87C82EF-8BB4-F847-9247-E29EB14A3644}"/>
              </a:ext>
            </a:extLst>
          </p:cNvPr>
          <p:cNvSpPr txBox="1">
            <a:spLocks/>
          </p:cNvSpPr>
          <p:nvPr/>
        </p:nvSpPr>
        <p:spPr>
          <a:xfrm>
            <a:off x="5996064" y="3207026"/>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Hedgehog</a:t>
            </a:r>
          </a:p>
        </p:txBody>
      </p:sp>
      <p:sp>
        <p:nvSpPr>
          <p:cNvPr id="35" name="Title 20">
            <a:extLst>
              <a:ext uri="{FF2B5EF4-FFF2-40B4-BE49-F238E27FC236}">
                <a16:creationId xmlns:a16="http://schemas.microsoft.com/office/drawing/2014/main" id="{4DAB7B4D-1092-9A46-A855-3F05FF18C388}"/>
              </a:ext>
            </a:extLst>
          </p:cNvPr>
          <p:cNvSpPr txBox="1">
            <a:spLocks/>
          </p:cNvSpPr>
          <p:nvPr/>
        </p:nvSpPr>
        <p:spPr>
          <a:xfrm>
            <a:off x="3294306" y="1597834"/>
            <a:ext cx="2555381" cy="221160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6" name="Title 20">
            <a:extLst>
              <a:ext uri="{FF2B5EF4-FFF2-40B4-BE49-F238E27FC236}">
                <a16:creationId xmlns:a16="http://schemas.microsoft.com/office/drawing/2014/main" id="{D8FF46D9-7BBB-844C-BFFA-DAC55B9B5F68}"/>
              </a:ext>
            </a:extLst>
          </p:cNvPr>
          <p:cNvSpPr txBox="1">
            <a:spLocks/>
          </p:cNvSpPr>
          <p:nvPr/>
        </p:nvSpPr>
        <p:spPr>
          <a:xfrm>
            <a:off x="3294303" y="3207026"/>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Mouse</a:t>
            </a:r>
          </a:p>
        </p:txBody>
      </p:sp>
      <p:sp>
        <p:nvSpPr>
          <p:cNvPr id="38" name="Title 20">
            <a:extLst>
              <a:ext uri="{FF2B5EF4-FFF2-40B4-BE49-F238E27FC236}">
                <a16:creationId xmlns:a16="http://schemas.microsoft.com/office/drawing/2014/main" id="{A4E9B368-3677-024B-89A8-6B91302A5226}"/>
              </a:ext>
            </a:extLst>
          </p:cNvPr>
          <p:cNvSpPr txBox="1">
            <a:spLocks/>
          </p:cNvSpPr>
          <p:nvPr/>
        </p:nvSpPr>
        <p:spPr>
          <a:xfrm>
            <a:off x="592552" y="4011251"/>
            <a:ext cx="2555381" cy="221160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9" name="Title 20">
            <a:extLst>
              <a:ext uri="{FF2B5EF4-FFF2-40B4-BE49-F238E27FC236}">
                <a16:creationId xmlns:a16="http://schemas.microsoft.com/office/drawing/2014/main" id="{22ED33ED-5966-F64A-A3DE-C3205287222A}"/>
              </a:ext>
            </a:extLst>
          </p:cNvPr>
          <p:cNvSpPr txBox="1">
            <a:spLocks/>
          </p:cNvSpPr>
          <p:nvPr/>
        </p:nvSpPr>
        <p:spPr>
          <a:xfrm>
            <a:off x="592549" y="5620443"/>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Badger</a:t>
            </a:r>
          </a:p>
        </p:txBody>
      </p:sp>
      <p:sp>
        <p:nvSpPr>
          <p:cNvPr id="41" name="Title 20">
            <a:extLst>
              <a:ext uri="{FF2B5EF4-FFF2-40B4-BE49-F238E27FC236}">
                <a16:creationId xmlns:a16="http://schemas.microsoft.com/office/drawing/2014/main" id="{C4871EA0-A81E-E145-BC6C-4EE1C1CAADE1}"/>
              </a:ext>
            </a:extLst>
          </p:cNvPr>
          <p:cNvSpPr txBox="1">
            <a:spLocks/>
          </p:cNvSpPr>
          <p:nvPr/>
        </p:nvSpPr>
        <p:spPr>
          <a:xfrm>
            <a:off x="5996067" y="4011251"/>
            <a:ext cx="2555381" cy="2211608"/>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42" name="Title 20">
            <a:extLst>
              <a:ext uri="{FF2B5EF4-FFF2-40B4-BE49-F238E27FC236}">
                <a16:creationId xmlns:a16="http://schemas.microsoft.com/office/drawing/2014/main" id="{5792D3DC-D6C1-B244-AFAE-8EFF6CB5339C}"/>
              </a:ext>
            </a:extLst>
          </p:cNvPr>
          <p:cNvSpPr txBox="1">
            <a:spLocks/>
          </p:cNvSpPr>
          <p:nvPr/>
        </p:nvSpPr>
        <p:spPr>
          <a:xfrm>
            <a:off x="5996064" y="5620443"/>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Fox</a:t>
            </a:r>
          </a:p>
        </p:txBody>
      </p:sp>
      <p:sp>
        <p:nvSpPr>
          <p:cNvPr id="44" name="Title 20">
            <a:extLst>
              <a:ext uri="{FF2B5EF4-FFF2-40B4-BE49-F238E27FC236}">
                <a16:creationId xmlns:a16="http://schemas.microsoft.com/office/drawing/2014/main" id="{273989A0-2CAC-CD4C-9AF4-E2E0F73D78EE}"/>
              </a:ext>
            </a:extLst>
          </p:cNvPr>
          <p:cNvSpPr txBox="1">
            <a:spLocks/>
          </p:cNvSpPr>
          <p:nvPr/>
        </p:nvSpPr>
        <p:spPr>
          <a:xfrm>
            <a:off x="3294306" y="4011251"/>
            <a:ext cx="2555381" cy="2211608"/>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45" name="Title 20">
            <a:extLst>
              <a:ext uri="{FF2B5EF4-FFF2-40B4-BE49-F238E27FC236}">
                <a16:creationId xmlns:a16="http://schemas.microsoft.com/office/drawing/2014/main" id="{7B84C050-FEA4-224F-AC63-47BF8FB1754F}"/>
              </a:ext>
            </a:extLst>
          </p:cNvPr>
          <p:cNvSpPr txBox="1">
            <a:spLocks/>
          </p:cNvSpPr>
          <p:nvPr/>
        </p:nvSpPr>
        <p:spPr>
          <a:xfrm>
            <a:off x="3294303" y="5620443"/>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Rat</a:t>
            </a:r>
          </a:p>
        </p:txBody>
      </p:sp>
    </p:spTree>
    <p:extLst>
      <p:ext uri="{BB962C8B-B14F-4D97-AF65-F5344CB8AC3E}">
        <p14:creationId xmlns:p14="http://schemas.microsoft.com/office/powerpoint/2010/main" val="12817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32" grpId="0" animBg="1"/>
      <p:bldP spid="33" grpId="0" animBg="1"/>
      <p:bldP spid="35" grpId="0" animBg="1"/>
      <p:bldP spid="36" grpId="0" animBg="1"/>
      <p:bldP spid="38" grpId="0" animBg="1"/>
      <p:bldP spid="39" grpId="0" animBg="1"/>
      <p:bldP spid="41" grpId="0" animBg="1"/>
      <p:bldP spid="42" grpId="0" animBg="1"/>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Soil Dwellers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62070" y="1597834"/>
            <a:ext cx="2574000" cy="4657636"/>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6007927" y="1597834"/>
            <a:ext cx="2574000" cy="465763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a:off x="3284999" y="1597834"/>
            <a:ext cx="2574000" cy="465763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62070" y="5653054"/>
            <a:ext cx="2574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Worm</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3284999" y="5653054"/>
            <a:ext cx="2574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Millipede</a:t>
            </a:r>
          </a:p>
        </p:txBody>
      </p:sp>
      <p:sp>
        <p:nvSpPr>
          <p:cNvPr id="11" name="Title 20">
            <a:extLst>
              <a:ext uri="{FF2B5EF4-FFF2-40B4-BE49-F238E27FC236}">
                <a16:creationId xmlns:a16="http://schemas.microsoft.com/office/drawing/2014/main" id="{8889EC7B-D3AA-2F45-9E66-0A6033E075ED}"/>
              </a:ext>
            </a:extLst>
          </p:cNvPr>
          <p:cNvSpPr txBox="1">
            <a:spLocks/>
          </p:cNvSpPr>
          <p:nvPr/>
        </p:nvSpPr>
        <p:spPr>
          <a:xfrm>
            <a:off x="6007927" y="5653054"/>
            <a:ext cx="2574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Centipede</a:t>
            </a:r>
          </a:p>
        </p:txBody>
      </p:sp>
    </p:spTree>
    <p:extLst>
      <p:ext uri="{BB962C8B-B14F-4D97-AF65-F5344CB8AC3E}">
        <p14:creationId xmlns:p14="http://schemas.microsoft.com/office/powerpoint/2010/main" val="285450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4" grpId="0" animBg="1"/>
      <p:bldP spid="26"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Types of Insects</a:t>
            </a:r>
          </a:p>
        </p:txBody>
      </p:sp>
      <p:sp>
        <p:nvSpPr>
          <p:cNvPr id="15" name="Title 20">
            <a:extLst>
              <a:ext uri="{FF2B5EF4-FFF2-40B4-BE49-F238E27FC236}">
                <a16:creationId xmlns:a16="http://schemas.microsoft.com/office/drawing/2014/main" id="{00C3CBD4-AD3F-884F-8968-9AE5DC5CDAA9}"/>
              </a:ext>
            </a:extLst>
          </p:cNvPr>
          <p:cNvSpPr txBox="1">
            <a:spLocks/>
          </p:cNvSpPr>
          <p:nvPr/>
        </p:nvSpPr>
        <p:spPr>
          <a:xfrm flipH="1">
            <a:off x="592552" y="1597834"/>
            <a:ext cx="3872769" cy="22116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6" name="Title 20">
            <a:extLst>
              <a:ext uri="{FF2B5EF4-FFF2-40B4-BE49-F238E27FC236}">
                <a16:creationId xmlns:a16="http://schemas.microsoft.com/office/drawing/2014/main" id="{2E71A403-71D5-5E47-BAC1-A5C76DF8EB58}"/>
              </a:ext>
            </a:extLst>
          </p:cNvPr>
          <p:cNvSpPr txBox="1">
            <a:spLocks/>
          </p:cNvSpPr>
          <p:nvPr/>
        </p:nvSpPr>
        <p:spPr>
          <a:xfrm flipH="1">
            <a:off x="592552" y="3991071"/>
            <a:ext cx="3872769" cy="221160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7" name="Title 20">
            <a:extLst>
              <a:ext uri="{FF2B5EF4-FFF2-40B4-BE49-F238E27FC236}">
                <a16:creationId xmlns:a16="http://schemas.microsoft.com/office/drawing/2014/main" id="{5FE3DFA9-23AF-9E4D-A59F-5E0DDD970145}"/>
              </a:ext>
            </a:extLst>
          </p:cNvPr>
          <p:cNvSpPr txBox="1">
            <a:spLocks/>
          </p:cNvSpPr>
          <p:nvPr/>
        </p:nvSpPr>
        <p:spPr>
          <a:xfrm flipH="1">
            <a:off x="4678678" y="1597834"/>
            <a:ext cx="3872769" cy="221160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8" name="Title 20">
            <a:extLst>
              <a:ext uri="{FF2B5EF4-FFF2-40B4-BE49-F238E27FC236}">
                <a16:creationId xmlns:a16="http://schemas.microsoft.com/office/drawing/2014/main" id="{035ACB4B-9154-C047-8D0C-BFDBBEFA0CDE}"/>
              </a:ext>
            </a:extLst>
          </p:cNvPr>
          <p:cNvSpPr txBox="1">
            <a:spLocks/>
          </p:cNvSpPr>
          <p:nvPr/>
        </p:nvSpPr>
        <p:spPr>
          <a:xfrm>
            <a:off x="4678678" y="3991071"/>
            <a:ext cx="3872769" cy="221160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9" name="Title 20">
            <a:extLst>
              <a:ext uri="{FF2B5EF4-FFF2-40B4-BE49-F238E27FC236}">
                <a16:creationId xmlns:a16="http://schemas.microsoft.com/office/drawing/2014/main" id="{9BD5D740-4B0D-ED46-B6AF-636708C5CFD9}"/>
              </a:ext>
            </a:extLst>
          </p:cNvPr>
          <p:cNvSpPr txBox="1">
            <a:spLocks/>
          </p:cNvSpPr>
          <p:nvPr/>
        </p:nvSpPr>
        <p:spPr>
          <a:xfrm>
            <a:off x="2305321" y="3207026"/>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Bumblebee</a:t>
            </a:r>
          </a:p>
        </p:txBody>
      </p:sp>
      <p:sp>
        <p:nvSpPr>
          <p:cNvPr id="20" name="Title 20">
            <a:extLst>
              <a:ext uri="{FF2B5EF4-FFF2-40B4-BE49-F238E27FC236}">
                <a16:creationId xmlns:a16="http://schemas.microsoft.com/office/drawing/2014/main" id="{7DDF3434-7901-4F4E-8FD4-D80122392F84}"/>
              </a:ext>
            </a:extLst>
          </p:cNvPr>
          <p:cNvSpPr txBox="1">
            <a:spLocks/>
          </p:cNvSpPr>
          <p:nvPr/>
        </p:nvSpPr>
        <p:spPr>
          <a:xfrm>
            <a:off x="6391447" y="3207026"/>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Beetle</a:t>
            </a:r>
          </a:p>
        </p:txBody>
      </p:sp>
      <p:sp>
        <p:nvSpPr>
          <p:cNvPr id="22" name="Title 20">
            <a:extLst>
              <a:ext uri="{FF2B5EF4-FFF2-40B4-BE49-F238E27FC236}">
                <a16:creationId xmlns:a16="http://schemas.microsoft.com/office/drawing/2014/main" id="{1C28B0A6-7503-0C41-8BA8-CEF254F21A52}"/>
              </a:ext>
            </a:extLst>
          </p:cNvPr>
          <p:cNvSpPr txBox="1">
            <a:spLocks/>
          </p:cNvSpPr>
          <p:nvPr/>
        </p:nvSpPr>
        <p:spPr>
          <a:xfrm>
            <a:off x="2305320" y="5600263"/>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Butterfly</a:t>
            </a:r>
          </a:p>
        </p:txBody>
      </p:sp>
      <p:sp>
        <p:nvSpPr>
          <p:cNvPr id="23" name="Title 20">
            <a:extLst>
              <a:ext uri="{FF2B5EF4-FFF2-40B4-BE49-F238E27FC236}">
                <a16:creationId xmlns:a16="http://schemas.microsoft.com/office/drawing/2014/main" id="{8D3C0F60-3387-B941-91A6-6F17D5955C46}"/>
              </a:ext>
            </a:extLst>
          </p:cNvPr>
          <p:cNvSpPr txBox="1">
            <a:spLocks/>
          </p:cNvSpPr>
          <p:nvPr/>
        </p:nvSpPr>
        <p:spPr>
          <a:xfrm>
            <a:off x="6391447" y="5600263"/>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Dragonfly</a:t>
            </a:r>
          </a:p>
        </p:txBody>
      </p:sp>
    </p:spTree>
    <p:extLst>
      <p:ext uri="{BB962C8B-B14F-4D97-AF65-F5344CB8AC3E}">
        <p14:creationId xmlns:p14="http://schemas.microsoft.com/office/powerpoint/2010/main" val="264193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Types of Insects</a:t>
            </a:r>
          </a:p>
        </p:txBody>
      </p:sp>
      <p:sp>
        <p:nvSpPr>
          <p:cNvPr id="14" name="Title 20">
            <a:extLst>
              <a:ext uri="{FF2B5EF4-FFF2-40B4-BE49-F238E27FC236}">
                <a16:creationId xmlns:a16="http://schemas.microsoft.com/office/drawing/2014/main" id="{8178043E-9CEE-4649-99C0-7494720FF6EA}"/>
              </a:ext>
            </a:extLst>
          </p:cNvPr>
          <p:cNvSpPr txBox="1">
            <a:spLocks/>
          </p:cNvSpPr>
          <p:nvPr/>
        </p:nvSpPr>
        <p:spPr>
          <a:xfrm>
            <a:off x="592552" y="1597834"/>
            <a:ext cx="3872769" cy="22116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5" name="Title 20">
            <a:extLst>
              <a:ext uri="{FF2B5EF4-FFF2-40B4-BE49-F238E27FC236}">
                <a16:creationId xmlns:a16="http://schemas.microsoft.com/office/drawing/2014/main" id="{FEA2F9C8-D6A8-2042-8062-06B7E2D36973}"/>
              </a:ext>
            </a:extLst>
          </p:cNvPr>
          <p:cNvSpPr txBox="1">
            <a:spLocks/>
          </p:cNvSpPr>
          <p:nvPr/>
        </p:nvSpPr>
        <p:spPr>
          <a:xfrm flipH="1">
            <a:off x="592552" y="3991071"/>
            <a:ext cx="3872769" cy="2211608"/>
          </a:xfrm>
          <a:prstGeom prst="rect">
            <a:avLst/>
          </a:prstGeom>
          <a:blipFill dpi="0" rotWithShape="1">
            <a:blip r:embed="rId3" cstate="screen">
              <a:extLst>
                <a:ext uri="{28A0092B-C50C-407E-A947-70E740481C1C}">
                  <a14:useLocalDpi xmlns:a14="http://schemas.microsoft.com/office/drawing/2010/main"/>
                </a:ext>
              </a:extLst>
            </a:blip>
            <a:srcRect/>
            <a:stretch>
              <a:fillRect r="1"/>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6" name="Title 20">
            <a:extLst>
              <a:ext uri="{FF2B5EF4-FFF2-40B4-BE49-F238E27FC236}">
                <a16:creationId xmlns:a16="http://schemas.microsoft.com/office/drawing/2014/main" id="{10D37C79-5BD0-E84C-BD9B-B3DF6F4913A9}"/>
              </a:ext>
            </a:extLst>
          </p:cNvPr>
          <p:cNvSpPr txBox="1">
            <a:spLocks/>
          </p:cNvSpPr>
          <p:nvPr/>
        </p:nvSpPr>
        <p:spPr>
          <a:xfrm flipH="1">
            <a:off x="4678678" y="1597834"/>
            <a:ext cx="3872769" cy="221160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7" name="Title 20">
            <a:extLst>
              <a:ext uri="{FF2B5EF4-FFF2-40B4-BE49-F238E27FC236}">
                <a16:creationId xmlns:a16="http://schemas.microsoft.com/office/drawing/2014/main" id="{7CA0430E-8082-E047-B88B-878EA3C5B8CE}"/>
              </a:ext>
            </a:extLst>
          </p:cNvPr>
          <p:cNvSpPr txBox="1">
            <a:spLocks/>
          </p:cNvSpPr>
          <p:nvPr/>
        </p:nvSpPr>
        <p:spPr>
          <a:xfrm>
            <a:off x="4678678" y="3991071"/>
            <a:ext cx="3872769" cy="221160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8" name="Title 20">
            <a:extLst>
              <a:ext uri="{FF2B5EF4-FFF2-40B4-BE49-F238E27FC236}">
                <a16:creationId xmlns:a16="http://schemas.microsoft.com/office/drawing/2014/main" id="{9A1E6A93-1C6D-AD48-8366-60E03F2FE9B8}"/>
              </a:ext>
            </a:extLst>
          </p:cNvPr>
          <p:cNvSpPr txBox="1">
            <a:spLocks/>
          </p:cNvSpPr>
          <p:nvPr/>
        </p:nvSpPr>
        <p:spPr>
          <a:xfrm>
            <a:off x="2305321" y="3207026"/>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Moth</a:t>
            </a:r>
          </a:p>
        </p:txBody>
      </p:sp>
      <p:sp>
        <p:nvSpPr>
          <p:cNvPr id="19" name="Title 20">
            <a:extLst>
              <a:ext uri="{FF2B5EF4-FFF2-40B4-BE49-F238E27FC236}">
                <a16:creationId xmlns:a16="http://schemas.microsoft.com/office/drawing/2014/main" id="{00AC782B-192A-EF4E-A070-8BDB387BCD9C}"/>
              </a:ext>
            </a:extLst>
          </p:cNvPr>
          <p:cNvSpPr txBox="1">
            <a:spLocks/>
          </p:cNvSpPr>
          <p:nvPr/>
        </p:nvSpPr>
        <p:spPr>
          <a:xfrm>
            <a:off x="6391447" y="3207026"/>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Fly</a:t>
            </a:r>
          </a:p>
        </p:txBody>
      </p:sp>
      <p:sp>
        <p:nvSpPr>
          <p:cNvPr id="25" name="Title 20">
            <a:extLst>
              <a:ext uri="{FF2B5EF4-FFF2-40B4-BE49-F238E27FC236}">
                <a16:creationId xmlns:a16="http://schemas.microsoft.com/office/drawing/2014/main" id="{9005F648-D022-AB46-8509-0F1D8FF1B795}"/>
              </a:ext>
            </a:extLst>
          </p:cNvPr>
          <p:cNvSpPr txBox="1">
            <a:spLocks/>
          </p:cNvSpPr>
          <p:nvPr/>
        </p:nvSpPr>
        <p:spPr>
          <a:xfrm>
            <a:off x="2305320" y="5600263"/>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Ladybird</a:t>
            </a:r>
          </a:p>
        </p:txBody>
      </p:sp>
      <p:sp>
        <p:nvSpPr>
          <p:cNvPr id="27" name="Title 20">
            <a:extLst>
              <a:ext uri="{FF2B5EF4-FFF2-40B4-BE49-F238E27FC236}">
                <a16:creationId xmlns:a16="http://schemas.microsoft.com/office/drawing/2014/main" id="{47CECE18-DE45-1045-BE80-39772AD38F69}"/>
              </a:ext>
            </a:extLst>
          </p:cNvPr>
          <p:cNvSpPr txBox="1">
            <a:spLocks/>
          </p:cNvSpPr>
          <p:nvPr/>
        </p:nvSpPr>
        <p:spPr>
          <a:xfrm>
            <a:off x="6391447" y="5600263"/>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Earwig</a:t>
            </a:r>
          </a:p>
        </p:txBody>
      </p:sp>
    </p:spTree>
    <p:extLst>
      <p:ext uri="{BB962C8B-B14F-4D97-AF65-F5344CB8AC3E}">
        <p14:creationId xmlns:p14="http://schemas.microsoft.com/office/powerpoint/2010/main" val="351882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Types of Bees</a:t>
            </a:r>
          </a:p>
        </p:txBody>
      </p:sp>
      <p:sp>
        <p:nvSpPr>
          <p:cNvPr id="5" name="Rectangle 4"/>
          <p:cNvSpPr/>
          <p:nvPr/>
        </p:nvSpPr>
        <p:spPr>
          <a:xfrm>
            <a:off x="755650" y="1666346"/>
            <a:ext cx="7632700" cy="307777"/>
          </a:xfrm>
          <a:prstGeom prst="rect">
            <a:avLst/>
          </a:prstGeom>
        </p:spPr>
        <p:txBody>
          <a:bodyPr wrap="square" lIns="0" tIns="0" rIns="0" bIns="0">
            <a:spAutoFit/>
          </a:bodyPr>
          <a:lstStyle/>
          <a:p>
            <a:r>
              <a:rPr lang="en-GB" sz="2000" dirty="0"/>
              <a:t>There are 99 different species of bees in Ireland.</a:t>
            </a:r>
          </a:p>
        </p:txBody>
      </p:sp>
      <p:sp>
        <p:nvSpPr>
          <p:cNvPr id="11" name="Title 20">
            <a:extLst>
              <a:ext uri="{FF2B5EF4-FFF2-40B4-BE49-F238E27FC236}">
                <a16:creationId xmlns:a16="http://schemas.microsoft.com/office/drawing/2014/main" id="{5D3D446A-25E1-CD4A-9002-14C6EE21535A}"/>
              </a:ext>
            </a:extLst>
          </p:cNvPr>
          <p:cNvSpPr txBox="1">
            <a:spLocks/>
          </p:cNvSpPr>
          <p:nvPr/>
        </p:nvSpPr>
        <p:spPr>
          <a:xfrm>
            <a:off x="1462835" y="2224264"/>
            <a:ext cx="3663950" cy="1738136"/>
          </a:xfrm>
          <a:prstGeom prst="rect">
            <a:avLst/>
          </a:prstGeom>
          <a:solidFill>
            <a:schemeClr val="bg1"/>
          </a:solidFill>
          <a:ln w="28575">
            <a:solidFill>
              <a:srgbClr val="F08215"/>
            </a:solidFill>
          </a:ln>
        </p:spPr>
        <p:txBody>
          <a:bodyPr vert="horz" lIns="252000" tIns="252000" rIns="252000" bIns="360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50000"/>
              </a:lnSpc>
            </a:pPr>
            <a:r>
              <a:rPr lang="en-GB" sz="2000" dirty="0">
                <a:solidFill>
                  <a:srgbClr val="F08215"/>
                </a:solidFill>
                <a:latin typeface="+mn-lt"/>
              </a:rPr>
              <a:t>1</a:t>
            </a:r>
            <a:r>
              <a:rPr lang="en-GB" sz="2000" b="0" dirty="0">
                <a:solidFill>
                  <a:schemeClr val="tx1"/>
                </a:solidFill>
                <a:latin typeface="+mn-lt"/>
              </a:rPr>
              <a:t> honeybee</a:t>
            </a:r>
          </a:p>
          <a:p>
            <a:pPr>
              <a:lnSpc>
                <a:spcPct val="150000"/>
              </a:lnSpc>
            </a:pPr>
            <a:r>
              <a:rPr lang="en-GB" sz="2000" dirty="0">
                <a:solidFill>
                  <a:srgbClr val="F08215"/>
                </a:solidFill>
                <a:latin typeface="+mn-lt"/>
              </a:rPr>
              <a:t>21</a:t>
            </a:r>
            <a:r>
              <a:rPr lang="en-GB" sz="2000" b="0" dirty="0">
                <a:solidFill>
                  <a:schemeClr val="tx1"/>
                </a:solidFill>
                <a:latin typeface="+mn-lt"/>
              </a:rPr>
              <a:t> different bumblebees</a:t>
            </a:r>
          </a:p>
          <a:p>
            <a:pPr>
              <a:lnSpc>
                <a:spcPct val="150000"/>
              </a:lnSpc>
            </a:pPr>
            <a:r>
              <a:rPr lang="en-GB" sz="2000" dirty="0">
                <a:solidFill>
                  <a:srgbClr val="F08215"/>
                </a:solidFill>
                <a:latin typeface="+mn-lt"/>
              </a:rPr>
              <a:t>77</a:t>
            </a:r>
            <a:r>
              <a:rPr lang="en-GB" sz="2000" b="0" dirty="0">
                <a:solidFill>
                  <a:schemeClr val="tx1"/>
                </a:solidFill>
                <a:latin typeface="+mn-lt"/>
              </a:rPr>
              <a:t> solitary bees</a:t>
            </a:r>
          </a:p>
        </p:txBody>
      </p:sp>
      <p:sp>
        <p:nvSpPr>
          <p:cNvPr id="15" name="Rectangle 14">
            <a:extLst>
              <a:ext uri="{FF2B5EF4-FFF2-40B4-BE49-F238E27FC236}">
                <a16:creationId xmlns:a16="http://schemas.microsoft.com/office/drawing/2014/main" id="{9BD30B0F-C845-C243-A48C-6090816517E2}"/>
              </a:ext>
            </a:extLst>
          </p:cNvPr>
          <p:cNvSpPr/>
          <p:nvPr/>
        </p:nvSpPr>
        <p:spPr>
          <a:xfrm>
            <a:off x="755650" y="4327172"/>
            <a:ext cx="4794250" cy="615553"/>
          </a:xfrm>
          <a:prstGeom prst="rect">
            <a:avLst/>
          </a:prstGeom>
        </p:spPr>
        <p:txBody>
          <a:bodyPr wrap="square" lIns="0" tIns="0" rIns="0" bIns="0">
            <a:spAutoFit/>
          </a:bodyPr>
          <a:lstStyle/>
          <a:p>
            <a:r>
              <a:rPr lang="en-GB" sz="2000" dirty="0"/>
              <a:t>Bumblebees and solitary bees are known as wild pollinators.</a:t>
            </a:r>
          </a:p>
        </p:txBody>
      </p:sp>
      <p:pic>
        <p:nvPicPr>
          <p:cNvPr id="4" name="Picture 3" descr="A picture containing building, wooden, wood, stack&#10;&#10;Description automatically generated">
            <a:extLst>
              <a:ext uri="{FF2B5EF4-FFF2-40B4-BE49-F238E27FC236}">
                <a16:creationId xmlns:a16="http://schemas.microsoft.com/office/drawing/2014/main" id="{E3CD2E76-3990-4043-BF3F-38F285622B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3802" y="2530828"/>
            <a:ext cx="2914548" cy="3556582"/>
          </a:xfrm>
          <a:prstGeom prst="rect">
            <a:avLst/>
          </a:prstGeom>
        </p:spPr>
      </p:pic>
    </p:spTree>
    <p:extLst>
      <p:ext uri="{BB962C8B-B14F-4D97-AF65-F5344CB8AC3E}">
        <p14:creationId xmlns:p14="http://schemas.microsoft.com/office/powerpoint/2010/main" val="368654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Types of Bees</a:t>
            </a:r>
          </a:p>
        </p:txBody>
      </p:sp>
      <p:sp>
        <p:nvSpPr>
          <p:cNvPr id="7" name="Rectangle 6">
            <a:extLst>
              <a:ext uri="{FF2B5EF4-FFF2-40B4-BE49-F238E27FC236}">
                <a16:creationId xmlns:a16="http://schemas.microsoft.com/office/drawing/2014/main" id="{8155AC62-B742-5641-B823-4C8EB02599C4}"/>
              </a:ext>
            </a:extLst>
          </p:cNvPr>
          <p:cNvSpPr/>
          <p:nvPr/>
        </p:nvSpPr>
        <p:spPr>
          <a:xfrm>
            <a:off x="756000" y="1691759"/>
            <a:ext cx="7462933" cy="906366"/>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Honeybees</a:t>
            </a:r>
            <a:r>
              <a:rPr lang="en-GB" sz="2000" dirty="0">
                <a:solidFill>
                  <a:schemeClr val="tx1"/>
                </a:solidFill>
              </a:rPr>
              <a:t> live in hives and are managed and cared for by beekeepers.</a:t>
            </a:r>
          </a:p>
        </p:txBody>
      </p:sp>
      <p:sp>
        <p:nvSpPr>
          <p:cNvPr id="8" name="Rectangle 7">
            <a:extLst>
              <a:ext uri="{FF2B5EF4-FFF2-40B4-BE49-F238E27FC236}">
                <a16:creationId xmlns:a16="http://schemas.microsoft.com/office/drawing/2014/main" id="{AFDD1227-0BF1-0948-8508-348E5A78BE50}"/>
              </a:ext>
            </a:extLst>
          </p:cNvPr>
          <p:cNvSpPr/>
          <p:nvPr/>
        </p:nvSpPr>
        <p:spPr>
          <a:xfrm>
            <a:off x="756000" y="2873679"/>
            <a:ext cx="7462933" cy="906366"/>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Bumblebees</a:t>
            </a:r>
            <a:r>
              <a:rPr lang="en-GB" sz="2000" dirty="0">
                <a:solidFill>
                  <a:schemeClr val="tx1"/>
                </a:solidFill>
              </a:rPr>
              <a:t> have fat, furry bodies. They make their nests on the ground, hidden in long grass or other vegetation.</a:t>
            </a:r>
          </a:p>
        </p:txBody>
      </p:sp>
      <p:sp>
        <p:nvSpPr>
          <p:cNvPr id="9" name="Rectangle 8">
            <a:extLst>
              <a:ext uri="{FF2B5EF4-FFF2-40B4-BE49-F238E27FC236}">
                <a16:creationId xmlns:a16="http://schemas.microsoft.com/office/drawing/2014/main" id="{5E85A345-CBCC-644D-B664-F0CB323CFE2E}"/>
              </a:ext>
            </a:extLst>
          </p:cNvPr>
          <p:cNvSpPr/>
          <p:nvPr/>
        </p:nvSpPr>
        <p:spPr>
          <a:xfrm>
            <a:off x="756000" y="4055600"/>
            <a:ext cx="7462933" cy="906366"/>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Solitary bees </a:t>
            </a:r>
            <a:r>
              <a:rPr lang="en-GB" sz="2000" dirty="0">
                <a:solidFill>
                  <a:schemeClr val="tx1"/>
                </a:solidFill>
              </a:rPr>
              <a:t>nest in tiny holes in wood or hollow </a:t>
            </a:r>
            <a:br>
              <a:rPr lang="en-GB" sz="2000" dirty="0">
                <a:solidFill>
                  <a:schemeClr val="tx1"/>
                </a:solidFill>
              </a:rPr>
            </a:br>
            <a:r>
              <a:rPr lang="en-GB" sz="2000" dirty="0">
                <a:solidFill>
                  <a:schemeClr val="tx1"/>
                </a:solidFill>
              </a:rPr>
              <a:t>stems or make burrows in bare soil.</a:t>
            </a:r>
          </a:p>
        </p:txBody>
      </p:sp>
      <p:pic>
        <p:nvPicPr>
          <p:cNvPr id="3" name="Picture 2" descr="A picture containing dark&#10;&#10;Description automatically generated">
            <a:extLst>
              <a:ext uri="{FF2B5EF4-FFF2-40B4-BE49-F238E27FC236}">
                <a16:creationId xmlns:a16="http://schemas.microsoft.com/office/drawing/2014/main" id="{2E298CB6-1EBC-354A-8AEA-78390CDD58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934631" flipH="1">
            <a:off x="5038468" y="4232453"/>
            <a:ext cx="3389313" cy="1931857"/>
          </a:xfrm>
          <a:prstGeom prst="rect">
            <a:avLst/>
          </a:prstGeom>
        </p:spPr>
      </p:pic>
    </p:spTree>
    <p:extLst>
      <p:ext uri="{BB962C8B-B14F-4D97-AF65-F5344CB8AC3E}">
        <p14:creationId xmlns:p14="http://schemas.microsoft.com/office/powerpoint/2010/main" val="18765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righ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D30B0F-C845-C243-A48C-6090816517E2}"/>
              </a:ext>
            </a:extLst>
          </p:cNvPr>
          <p:cNvSpPr/>
          <p:nvPr/>
        </p:nvSpPr>
        <p:spPr>
          <a:xfrm>
            <a:off x="4467713" y="3428667"/>
            <a:ext cx="3831159" cy="2462213"/>
          </a:xfrm>
          <a:prstGeom prst="rect">
            <a:avLst/>
          </a:prstGeom>
        </p:spPr>
        <p:txBody>
          <a:bodyPr wrap="square" lIns="0" tIns="0" rIns="0" bIns="0">
            <a:spAutoFit/>
          </a:bodyPr>
          <a:lstStyle/>
          <a:p>
            <a:r>
              <a:rPr lang="en-GB" sz="2000" dirty="0"/>
              <a:t>As bees visit plants seeking food, pollen catches on their bodies and passes between plants, fertilising them – that's </a:t>
            </a:r>
            <a:r>
              <a:rPr lang="en-GB" sz="2000" b="1" dirty="0">
                <a:solidFill>
                  <a:srgbClr val="F08215"/>
                </a:solidFill>
              </a:rPr>
              <a:t>pollination</a:t>
            </a:r>
            <a:r>
              <a:rPr lang="en-GB" sz="2000" dirty="0"/>
              <a:t>.</a:t>
            </a:r>
          </a:p>
          <a:p>
            <a:endParaRPr lang="en-GB" sz="2000" dirty="0"/>
          </a:p>
          <a:p>
            <a:r>
              <a:rPr lang="en-GB" sz="2000" dirty="0"/>
              <a:t>Many plants would not be able to fertilise without bees and other pollinators.</a:t>
            </a:r>
          </a:p>
        </p:txBody>
      </p:sp>
      <p:sp>
        <p:nvSpPr>
          <p:cNvPr id="8" name="Oval Callout 7">
            <a:extLst>
              <a:ext uri="{FF2B5EF4-FFF2-40B4-BE49-F238E27FC236}">
                <a16:creationId xmlns:a16="http://schemas.microsoft.com/office/drawing/2014/main" id="{B3A9BCCE-EBEA-3345-ACC7-E60047F4CBD9}"/>
              </a:ext>
            </a:extLst>
          </p:cNvPr>
          <p:cNvSpPr/>
          <p:nvPr/>
        </p:nvSpPr>
        <p:spPr>
          <a:xfrm>
            <a:off x="3199286" y="825876"/>
            <a:ext cx="3684860" cy="2277762"/>
          </a:xfrm>
          <a:prstGeom prst="wedgeEllipseCallout">
            <a:avLst>
              <a:gd name="adj1" fmla="val -58644"/>
              <a:gd name="adj2" fmla="val 35077"/>
            </a:avLst>
          </a:prstGeom>
          <a:no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500" b="1" dirty="0">
                <a:solidFill>
                  <a:srgbClr val="F08215"/>
                </a:solidFill>
              </a:rPr>
              <a:t>Bees are important for our environment!</a:t>
            </a:r>
          </a:p>
        </p:txBody>
      </p:sp>
      <p:pic>
        <p:nvPicPr>
          <p:cNvPr id="6" name="Picture 5">
            <a:extLst>
              <a:ext uri="{FF2B5EF4-FFF2-40B4-BE49-F238E27FC236}">
                <a16:creationId xmlns:a16="http://schemas.microsoft.com/office/drawing/2014/main" id="{DDD98C7A-4327-3042-887A-D6035791FB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87940" y="1399309"/>
            <a:ext cx="3580608" cy="5458691"/>
          </a:xfrm>
          <a:prstGeom prst="rect">
            <a:avLst/>
          </a:prstGeom>
        </p:spPr>
      </p:pic>
    </p:spTree>
    <p:extLst>
      <p:ext uri="{BB962C8B-B14F-4D97-AF65-F5344CB8AC3E}">
        <p14:creationId xmlns:p14="http://schemas.microsoft.com/office/powerpoint/2010/main" val="428888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a:extLst>
              <a:ext uri="{FF2B5EF4-FFF2-40B4-BE49-F238E27FC236}">
                <a16:creationId xmlns:a16="http://schemas.microsoft.com/office/drawing/2014/main" id="{E39EB5EB-997C-CA48-998F-EAB221379E59}"/>
              </a:ext>
            </a:extLst>
          </p:cNvPr>
          <p:cNvSpPr txBox="1">
            <a:spLocks/>
          </p:cNvSpPr>
          <p:nvPr/>
        </p:nvSpPr>
        <p:spPr>
          <a:xfrm>
            <a:off x="840600" y="759354"/>
            <a:ext cx="7462800" cy="909853"/>
          </a:xfrm>
          <a:prstGeom prst="rect">
            <a:avLst/>
          </a:prstGeom>
          <a:solidFill>
            <a:schemeClr val="bg1"/>
          </a:solidFill>
          <a:ln w="28575">
            <a:solidFill>
              <a:srgbClr val="F08215"/>
            </a:solidFill>
          </a:ln>
        </p:spPr>
        <p:txBody>
          <a:bodyPr vert="horz" lIns="180000" tIns="252000" rIns="180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There are around </a:t>
            </a:r>
            <a:r>
              <a:rPr lang="en-GB" sz="2000" dirty="0">
                <a:solidFill>
                  <a:srgbClr val="F08215"/>
                </a:solidFill>
                <a:latin typeface="+mn-lt"/>
              </a:rPr>
              <a:t>70</a:t>
            </a:r>
            <a:r>
              <a:rPr lang="en-GB" sz="2000" b="0" dirty="0">
                <a:solidFill>
                  <a:schemeClr val="tx1"/>
                </a:solidFill>
                <a:latin typeface="+mn-lt"/>
              </a:rPr>
              <a:t> crops in the UK that depend on or benefit from bee pollination.</a:t>
            </a:r>
          </a:p>
        </p:txBody>
      </p:sp>
      <p:pic>
        <p:nvPicPr>
          <p:cNvPr id="3" name="Picture 2" descr="A close-up of a leaf&#10;&#10;Description automatically generated with medium confidence">
            <a:extLst>
              <a:ext uri="{FF2B5EF4-FFF2-40B4-BE49-F238E27FC236}">
                <a16:creationId xmlns:a16="http://schemas.microsoft.com/office/drawing/2014/main" id="{916A14D4-0EF9-C441-B064-B7D0B5D063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105648" y="3868135"/>
            <a:ext cx="2230581" cy="914776"/>
          </a:xfrm>
          <a:prstGeom prst="rect">
            <a:avLst/>
          </a:prstGeom>
        </p:spPr>
      </p:pic>
      <p:pic>
        <p:nvPicPr>
          <p:cNvPr id="7" name="Picture 6">
            <a:extLst>
              <a:ext uri="{FF2B5EF4-FFF2-40B4-BE49-F238E27FC236}">
                <a16:creationId xmlns:a16="http://schemas.microsoft.com/office/drawing/2014/main" id="{559233F1-5AC4-D846-8061-05FE001444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3147" y="4907269"/>
            <a:ext cx="1926482" cy="1191377"/>
          </a:xfrm>
          <a:prstGeom prst="rect">
            <a:avLst/>
          </a:prstGeom>
        </p:spPr>
      </p:pic>
      <p:pic>
        <p:nvPicPr>
          <p:cNvPr id="9" name="Picture 8">
            <a:extLst>
              <a:ext uri="{FF2B5EF4-FFF2-40B4-BE49-F238E27FC236}">
                <a16:creationId xmlns:a16="http://schemas.microsoft.com/office/drawing/2014/main" id="{51BC78C2-0E97-8347-B364-26BB13EF0D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8510" y="2011204"/>
            <a:ext cx="1605716" cy="1810779"/>
          </a:xfrm>
          <a:prstGeom prst="rect">
            <a:avLst/>
          </a:prstGeom>
        </p:spPr>
      </p:pic>
      <p:pic>
        <p:nvPicPr>
          <p:cNvPr id="12" name="Picture 11">
            <a:extLst>
              <a:ext uri="{FF2B5EF4-FFF2-40B4-BE49-F238E27FC236}">
                <a16:creationId xmlns:a16="http://schemas.microsoft.com/office/drawing/2014/main" id="{28AA4C2C-9479-1D4D-8545-3F48CE31D5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3731" y="1976684"/>
            <a:ext cx="1476647" cy="1318110"/>
          </a:xfrm>
          <a:prstGeom prst="rect">
            <a:avLst/>
          </a:prstGeom>
        </p:spPr>
      </p:pic>
      <p:pic>
        <p:nvPicPr>
          <p:cNvPr id="15" name="Picture 14" descr="A picture containing green, vegetable&#10;&#10;Description automatically generated">
            <a:extLst>
              <a:ext uri="{FF2B5EF4-FFF2-40B4-BE49-F238E27FC236}">
                <a16:creationId xmlns:a16="http://schemas.microsoft.com/office/drawing/2014/main" id="{8A64C7CD-352F-6B4B-9897-0F9F934C15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77098" y="3906633"/>
            <a:ext cx="1685813" cy="1539434"/>
          </a:xfrm>
          <a:prstGeom prst="rect">
            <a:avLst/>
          </a:prstGeom>
        </p:spPr>
      </p:pic>
      <p:pic>
        <p:nvPicPr>
          <p:cNvPr id="18" name="Picture 17" descr="A picture containing cherry, fruit&#10;&#10;Description automatically generated">
            <a:extLst>
              <a:ext uri="{FF2B5EF4-FFF2-40B4-BE49-F238E27FC236}">
                <a16:creationId xmlns:a16="http://schemas.microsoft.com/office/drawing/2014/main" id="{235E1E01-41D4-544F-97FA-E4EAFF2795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63800" y="2198035"/>
            <a:ext cx="1154107" cy="950549"/>
          </a:xfrm>
          <a:prstGeom prst="rect">
            <a:avLst/>
          </a:prstGeom>
        </p:spPr>
      </p:pic>
      <p:pic>
        <p:nvPicPr>
          <p:cNvPr id="22" name="Picture 21">
            <a:extLst>
              <a:ext uri="{FF2B5EF4-FFF2-40B4-BE49-F238E27FC236}">
                <a16:creationId xmlns:a16="http://schemas.microsoft.com/office/drawing/2014/main" id="{57B10F28-6C4B-DA46-A7E4-EB13107675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7771" y="3007413"/>
            <a:ext cx="1190981" cy="1318110"/>
          </a:xfrm>
          <a:prstGeom prst="rect">
            <a:avLst/>
          </a:prstGeom>
        </p:spPr>
      </p:pic>
      <p:pic>
        <p:nvPicPr>
          <p:cNvPr id="26" name="Picture 25" descr="A close-up of the earth&#10;&#10;Description automatically generated with low confidence">
            <a:extLst>
              <a:ext uri="{FF2B5EF4-FFF2-40B4-BE49-F238E27FC236}">
                <a16:creationId xmlns:a16="http://schemas.microsoft.com/office/drawing/2014/main" id="{2677DFF7-1B84-A945-9D74-EB6319F586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46388" y="2292735"/>
            <a:ext cx="1443174" cy="1481545"/>
          </a:xfrm>
          <a:prstGeom prst="rect">
            <a:avLst/>
          </a:prstGeom>
        </p:spPr>
      </p:pic>
      <p:pic>
        <p:nvPicPr>
          <p:cNvPr id="30" name="Picture 29" descr="A picture containing text, orange, lamp&#10;&#10;Description automatically generated">
            <a:extLst>
              <a:ext uri="{FF2B5EF4-FFF2-40B4-BE49-F238E27FC236}">
                <a16:creationId xmlns:a16="http://schemas.microsoft.com/office/drawing/2014/main" id="{7A23487A-F1EF-2E46-8E79-99C47B07DBD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1631" y="4825372"/>
            <a:ext cx="1190981" cy="1129745"/>
          </a:xfrm>
          <a:prstGeom prst="rect">
            <a:avLst/>
          </a:prstGeom>
        </p:spPr>
      </p:pic>
      <p:grpSp>
        <p:nvGrpSpPr>
          <p:cNvPr id="35" name="Group 34">
            <a:extLst>
              <a:ext uri="{FF2B5EF4-FFF2-40B4-BE49-F238E27FC236}">
                <a16:creationId xmlns:a16="http://schemas.microsoft.com/office/drawing/2014/main" id="{9E159D38-4A6C-704A-9256-B335F7FAAFAB}"/>
              </a:ext>
            </a:extLst>
          </p:cNvPr>
          <p:cNvGrpSpPr/>
          <p:nvPr/>
        </p:nvGrpSpPr>
        <p:grpSpPr>
          <a:xfrm>
            <a:off x="2166439" y="3546244"/>
            <a:ext cx="2462113" cy="2462113"/>
            <a:chOff x="2166439" y="3546244"/>
            <a:chExt cx="2462113" cy="2462113"/>
          </a:xfrm>
        </p:grpSpPr>
        <p:pic>
          <p:nvPicPr>
            <p:cNvPr id="34" name="Picture 33" descr="A picture containing dark&#10;&#10;Description automatically generated">
              <a:extLst>
                <a:ext uri="{FF2B5EF4-FFF2-40B4-BE49-F238E27FC236}">
                  <a16:creationId xmlns:a16="http://schemas.microsoft.com/office/drawing/2014/main" id="{239F1661-DFFA-2744-8A0F-3AD75D77FD3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465632">
              <a:off x="2363790" y="4014789"/>
              <a:ext cx="2462113" cy="1525023"/>
            </a:xfrm>
            <a:prstGeom prst="rect">
              <a:avLst/>
            </a:prstGeom>
          </p:spPr>
        </p:pic>
        <p:pic>
          <p:nvPicPr>
            <p:cNvPr id="33" name="Picture 32" descr="A picture containing dark&#10;&#10;Description automatically generated">
              <a:extLst>
                <a:ext uri="{FF2B5EF4-FFF2-40B4-BE49-F238E27FC236}">
                  <a16:creationId xmlns:a16="http://schemas.microsoft.com/office/drawing/2014/main" id="{17DFA208-41B3-6E48-BB90-F448B00892C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099640">
              <a:off x="2166439" y="4292913"/>
              <a:ext cx="2462113" cy="1525023"/>
            </a:xfrm>
            <a:prstGeom prst="rect">
              <a:avLst/>
            </a:prstGeom>
          </p:spPr>
        </p:pic>
      </p:grpSp>
    </p:spTree>
    <p:extLst>
      <p:ext uri="{BB962C8B-B14F-4D97-AF65-F5344CB8AC3E}">
        <p14:creationId xmlns:p14="http://schemas.microsoft.com/office/powerpoint/2010/main" val="66568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lice of watermelon&#10;&#10;Description automatically generated with medium confidence">
            <a:extLst>
              <a:ext uri="{FF2B5EF4-FFF2-40B4-BE49-F238E27FC236}">
                <a16:creationId xmlns:a16="http://schemas.microsoft.com/office/drawing/2014/main" id="{8EDECACC-7579-A64D-BE1F-D327BE8B45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0533" y="3529253"/>
            <a:ext cx="3118385" cy="2205058"/>
          </a:xfrm>
          <a:prstGeom prst="rect">
            <a:avLst/>
          </a:prstGeom>
        </p:spPr>
      </p:pic>
      <p:pic>
        <p:nvPicPr>
          <p:cNvPr id="9" name="Picture 8" descr="A picture containing vegetable&#10;&#10;Description automatically generated">
            <a:extLst>
              <a:ext uri="{FF2B5EF4-FFF2-40B4-BE49-F238E27FC236}">
                <a16:creationId xmlns:a16="http://schemas.microsoft.com/office/drawing/2014/main" id="{EF08E555-96B6-084C-8A39-3C294626B4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9933" y="4712307"/>
            <a:ext cx="2084134" cy="1148456"/>
          </a:xfrm>
          <a:prstGeom prst="rect">
            <a:avLst/>
          </a:prstGeom>
        </p:spPr>
      </p:pic>
      <p:pic>
        <p:nvPicPr>
          <p:cNvPr id="11" name="Picture 10" descr="A picture containing orange&#10;&#10;Description automatically generated">
            <a:extLst>
              <a:ext uri="{FF2B5EF4-FFF2-40B4-BE49-F238E27FC236}">
                <a16:creationId xmlns:a16="http://schemas.microsoft.com/office/drawing/2014/main" id="{67B1EF3E-45DC-5E4A-97E0-BCC4838888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5568" y="3954172"/>
            <a:ext cx="1827669" cy="1355220"/>
          </a:xfrm>
          <a:prstGeom prst="rect">
            <a:avLst/>
          </a:prstGeom>
        </p:spPr>
      </p:pic>
      <p:sp>
        <p:nvSpPr>
          <p:cNvPr id="13" name="Rectangle 12">
            <a:extLst>
              <a:ext uri="{FF2B5EF4-FFF2-40B4-BE49-F238E27FC236}">
                <a16:creationId xmlns:a16="http://schemas.microsoft.com/office/drawing/2014/main" id="{20A726DB-0DFD-B344-8D97-F4ADBAD83985}"/>
              </a:ext>
            </a:extLst>
          </p:cNvPr>
          <p:cNvSpPr/>
          <p:nvPr/>
        </p:nvSpPr>
        <p:spPr>
          <a:xfrm>
            <a:off x="840533" y="1989069"/>
            <a:ext cx="7462933" cy="1504955"/>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Honeybees always travel a long way to look for nectar. As a result, we have many foods like cucumbers, cherries, apples, limes and lemons. </a:t>
            </a:r>
          </a:p>
        </p:txBody>
      </p:sp>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400" dirty="0">
                <a:solidFill>
                  <a:schemeClr val="bg1"/>
                </a:solidFill>
                <a:latin typeface="+mn-lt"/>
              </a:rPr>
              <a:t>3 Reasons Honey Bees Are Important</a:t>
            </a:r>
          </a:p>
        </p:txBody>
      </p:sp>
      <p:sp>
        <p:nvSpPr>
          <p:cNvPr id="7" name="Rectangle 6">
            <a:extLst>
              <a:ext uri="{FF2B5EF4-FFF2-40B4-BE49-F238E27FC236}">
                <a16:creationId xmlns:a16="http://schemas.microsoft.com/office/drawing/2014/main" id="{8155AC62-B742-5641-B823-4C8EB02599C4}"/>
              </a:ext>
            </a:extLst>
          </p:cNvPr>
          <p:cNvSpPr/>
          <p:nvPr/>
        </p:nvSpPr>
        <p:spPr>
          <a:xfrm>
            <a:off x="840533" y="1658407"/>
            <a:ext cx="7462800" cy="598589"/>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They Pollinate Food Crops</a:t>
            </a:r>
          </a:p>
        </p:txBody>
      </p:sp>
      <p:sp>
        <p:nvSpPr>
          <p:cNvPr id="16" name="Rectangle 15">
            <a:extLst>
              <a:ext uri="{FF2B5EF4-FFF2-40B4-BE49-F238E27FC236}">
                <a16:creationId xmlns:a16="http://schemas.microsoft.com/office/drawing/2014/main" id="{63663D52-81E2-E245-85DD-B840F5890482}"/>
              </a:ext>
            </a:extLst>
          </p:cNvPr>
          <p:cNvSpPr/>
          <p:nvPr/>
        </p:nvSpPr>
        <p:spPr>
          <a:xfrm>
            <a:off x="840533" y="4198067"/>
            <a:ext cx="7462933" cy="1812731"/>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Wild plants provide food for lots of insects, birds and animals. Without wild plants, these would disappear. There would be no milk, meat and other important foods we get from animals and birds. </a:t>
            </a:r>
          </a:p>
        </p:txBody>
      </p:sp>
      <p:sp>
        <p:nvSpPr>
          <p:cNvPr id="17" name="Rectangle 16">
            <a:extLst>
              <a:ext uri="{FF2B5EF4-FFF2-40B4-BE49-F238E27FC236}">
                <a16:creationId xmlns:a16="http://schemas.microsoft.com/office/drawing/2014/main" id="{1B15B9E1-9BB2-0844-AF45-9560A11B3AE4}"/>
              </a:ext>
            </a:extLst>
          </p:cNvPr>
          <p:cNvSpPr/>
          <p:nvPr/>
        </p:nvSpPr>
        <p:spPr>
          <a:xfrm>
            <a:off x="840533" y="3812167"/>
            <a:ext cx="7462933" cy="598589"/>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They Pollinate Wild Plants</a:t>
            </a:r>
          </a:p>
        </p:txBody>
      </p:sp>
    </p:spTree>
    <p:extLst>
      <p:ext uri="{BB962C8B-B14F-4D97-AF65-F5344CB8AC3E}">
        <p14:creationId xmlns:p14="http://schemas.microsoft.com/office/powerpoint/2010/main" val="158162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down)">
                                      <p:cBhvr>
                                        <p:cTn id="13" dur="500"/>
                                        <p:tgtEl>
                                          <p:spTgt spid="1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12" presetClass="entr" presetSubtype="1"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p:tgtEl>
                                          <p:spTgt spid="16"/>
                                        </p:tgtEl>
                                        <p:attrNameLst>
                                          <p:attrName>ppt_y</p:attrName>
                                        </p:attrNameLst>
                                      </p:cBhvr>
                                      <p:tavLst>
                                        <p:tav tm="0">
                                          <p:val>
                                            <p:strVal val="#ppt_y-#ppt_h*1.125000"/>
                                          </p:val>
                                        </p:tav>
                                        <p:tav tm="100000">
                                          <p:val>
                                            <p:strVal val="#ppt_y"/>
                                          </p:val>
                                        </p:tav>
                                      </p:tavLst>
                                    </p:anim>
                                    <p:animEffect transition="in" filter="wipe(down)">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BAB1A5-73D2-D740-8155-7BB5395775B1}"/>
              </a:ext>
            </a:extLst>
          </p:cNvPr>
          <p:cNvSpPr/>
          <p:nvPr/>
        </p:nvSpPr>
        <p:spPr>
          <a:xfrm>
            <a:off x="756000" y="3352218"/>
            <a:ext cx="7632000" cy="583200"/>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1900" dirty="0">
                <a:solidFill>
                  <a:schemeClr val="tx1"/>
                </a:solidFill>
              </a:rPr>
              <a:t>Biodiversity is all of the plant and animal species that are living.</a:t>
            </a:r>
          </a:p>
        </p:txBody>
      </p:sp>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What is Biodiversity?</a:t>
            </a:r>
          </a:p>
        </p:txBody>
      </p:sp>
      <p:sp>
        <p:nvSpPr>
          <p:cNvPr id="6" name="Rectangle 5">
            <a:extLst>
              <a:ext uri="{FF2B5EF4-FFF2-40B4-BE49-F238E27FC236}">
                <a16:creationId xmlns:a16="http://schemas.microsoft.com/office/drawing/2014/main" id="{4BA873AE-8A61-E248-A9C7-AABA0D8AB50D}"/>
              </a:ext>
            </a:extLst>
          </p:cNvPr>
          <p:cNvSpPr/>
          <p:nvPr/>
        </p:nvSpPr>
        <p:spPr>
          <a:xfrm>
            <a:off x="756000" y="1672743"/>
            <a:ext cx="7632000" cy="583200"/>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1900" b="1" dirty="0">
                <a:solidFill>
                  <a:schemeClr val="tx1"/>
                </a:solidFill>
              </a:rPr>
              <a:t>BIO</a:t>
            </a:r>
            <a:r>
              <a:rPr lang="en-GB" sz="1900" dirty="0">
                <a:solidFill>
                  <a:schemeClr val="tx1"/>
                </a:solidFill>
              </a:rPr>
              <a:t> means </a:t>
            </a:r>
            <a:r>
              <a:rPr lang="en-GB" sz="1900" b="1" dirty="0">
                <a:solidFill>
                  <a:schemeClr val="tx1"/>
                </a:solidFill>
              </a:rPr>
              <a:t>LIFE</a:t>
            </a:r>
          </a:p>
        </p:txBody>
      </p:sp>
      <p:sp>
        <p:nvSpPr>
          <p:cNvPr id="7" name="Rectangle 6">
            <a:extLst>
              <a:ext uri="{FF2B5EF4-FFF2-40B4-BE49-F238E27FC236}">
                <a16:creationId xmlns:a16="http://schemas.microsoft.com/office/drawing/2014/main" id="{5CCD6B10-DB21-784D-A96A-8796C61DDF7C}"/>
              </a:ext>
            </a:extLst>
          </p:cNvPr>
          <p:cNvSpPr/>
          <p:nvPr/>
        </p:nvSpPr>
        <p:spPr>
          <a:xfrm>
            <a:off x="756000" y="2512481"/>
            <a:ext cx="7632000" cy="583200"/>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1900" b="1" dirty="0">
                <a:solidFill>
                  <a:schemeClr val="tx1"/>
                </a:solidFill>
              </a:rPr>
              <a:t>DIVERSITY</a:t>
            </a:r>
            <a:r>
              <a:rPr lang="en-GB" sz="1900" dirty="0">
                <a:solidFill>
                  <a:schemeClr val="tx1"/>
                </a:solidFill>
              </a:rPr>
              <a:t> means </a:t>
            </a:r>
            <a:r>
              <a:rPr lang="en-GB" sz="1900" b="1" dirty="0">
                <a:solidFill>
                  <a:schemeClr val="tx1"/>
                </a:solidFill>
              </a:rPr>
              <a:t>RANGE OF DIFFERENT THINGS</a:t>
            </a:r>
          </a:p>
        </p:txBody>
      </p:sp>
      <p:pic>
        <p:nvPicPr>
          <p:cNvPr id="11" name="Picture 10" descr="A picture containing mammal, big cat&#10;&#10;Description automatically generated">
            <a:extLst>
              <a:ext uri="{FF2B5EF4-FFF2-40B4-BE49-F238E27FC236}">
                <a16:creationId xmlns:a16="http://schemas.microsoft.com/office/drawing/2014/main" id="{C77EA031-1722-E442-98BB-B68E8DB41E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8319" y="4564284"/>
            <a:ext cx="3204507" cy="1876677"/>
          </a:xfrm>
          <a:prstGeom prst="rect">
            <a:avLst/>
          </a:prstGeom>
        </p:spPr>
      </p:pic>
      <p:pic>
        <p:nvPicPr>
          <p:cNvPr id="13" name="Picture 12" descr="A picture containing helmet&#10;&#10;Description automatically generated">
            <a:extLst>
              <a:ext uri="{FF2B5EF4-FFF2-40B4-BE49-F238E27FC236}">
                <a16:creationId xmlns:a16="http://schemas.microsoft.com/office/drawing/2014/main" id="{BD1A69F0-FFA3-9345-A06C-0F3CEE8AE3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259385">
            <a:off x="5710775" y="1534726"/>
            <a:ext cx="5540758" cy="2134209"/>
          </a:xfrm>
          <a:prstGeom prst="rect">
            <a:avLst/>
          </a:prstGeom>
        </p:spPr>
      </p:pic>
      <p:pic>
        <p:nvPicPr>
          <p:cNvPr id="18" name="Picture 17" descr="A picture containing snake&#10;&#10;Description automatically generated">
            <a:extLst>
              <a:ext uri="{FF2B5EF4-FFF2-40B4-BE49-F238E27FC236}">
                <a16:creationId xmlns:a16="http://schemas.microsoft.com/office/drawing/2014/main" id="{D822750D-1646-514C-A2C8-D025819D78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2477" y="4461584"/>
            <a:ext cx="1620165" cy="2109280"/>
          </a:xfrm>
          <a:prstGeom prst="rect">
            <a:avLst/>
          </a:prstGeom>
        </p:spPr>
      </p:pic>
      <p:pic>
        <p:nvPicPr>
          <p:cNvPr id="20" name="Picture 19" descr="A zebra with a zebra head&#10;&#10;Description automatically generated with medium confidence">
            <a:extLst>
              <a:ext uri="{FF2B5EF4-FFF2-40B4-BE49-F238E27FC236}">
                <a16:creationId xmlns:a16="http://schemas.microsoft.com/office/drawing/2014/main" id="{CBF2D78B-8588-B443-B2F3-FB5D63787A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363" y="3891262"/>
            <a:ext cx="2464406" cy="2587989"/>
          </a:xfrm>
          <a:prstGeom prst="rect">
            <a:avLst/>
          </a:prstGeom>
        </p:spPr>
      </p:pic>
      <p:pic>
        <p:nvPicPr>
          <p:cNvPr id="16" name="Picture 15">
            <a:extLst>
              <a:ext uri="{FF2B5EF4-FFF2-40B4-BE49-F238E27FC236}">
                <a16:creationId xmlns:a16="http://schemas.microsoft.com/office/drawing/2014/main" id="{20672FA5-44DF-BC44-9A32-44E6B3A55A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9451" y="3999271"/>
            <a:ext cx="2464406" cy="2567027"/>
          </a:xfrm>
          <a:prstGeom prst="rect">
            <a:avLst/>
          </a:prstGeom>
        </p:spPr>
      </p:pic>
      <p:pic>
        <p:nvPicPr>
          <p:cNvPr id="34" name="Picture 33" descr="A picture containing parrot, bird&#10;&#10;Description automatically generated">
            <a:extLst>
              <a:ext uri="{FF2B5EF4-FFF2-40B4-BE49-F238E27FC236}">
                <a16:creationId xmlns:a16="http://schemas.microsoft.com/office/drawing/2014/main" id="{0467A5D6-9300-B14B-8E84-8D63F8203E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6697" y="211174"/>
            <a:ext cx="1144677" cy="1358444"/>
          </a:xfrm>
          <a:prstGeom prst="rect">
            <a:avLst/>
          </a:prstGeom>
        </p:spPr>
      </p:pic>
      <p:grpSp>
        <p:nvGrpSpPr>
          <p:cNvPr id="42" name="Group 41">
            <a:extLst>
              <a:ext uri="{FF2B5EF4-FFF2-40B4-BE49-F238E27FC236}">
                <a16:creationId xmlns:a16="http://schemas.microsoft.com/office/drawing/2014/main" id="{1C00004F-B334-BC4D-877F-26160CC229D3}"/>
              </a:ext>
            </a:extLst>
          </p:cNvPr>
          <p:cNvGrpSpPr/>
          <p:nvPr/>
        </p:nvGrpSpPr>
        <p:grpSpPr>
          <a:xfrm>
            <a:off x="-1282553" y="4703542"/>
            <a:ext cx="12174075" cy="4057815"/>
            <a:chOff x="-1244126" y="4703542"/>
            <a:chExt cx="12174075" cy="4057815"/>
          </a:xfrm>
        </p:grpSpPr>
        <p:pic>
          <p:nvPicPr>
            <p:cNvPr id="39" name="Picture 38" descr="A close up of a plant&#10;&#10;Description automatically generated with low confidence">
              <a:extLst>
                <a:ext uri="{FF2B5EF4-FFF2-40B4-BE49-F238E27FC236}">
                  <a16:creationId xmlns:a16="http://schemas.microsoft.com/office/drawing/2014/main" id="{E2EB6443-6EE5-FE44-9BF7-00394FBA04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7586160" y="4987341"/>
              <a:ext cx="3343789" cy="3200394"/>
            </a:xfrm>
            <a:prstGeom prst="rect">
              <a:avLst/>
            </a:prstGeom>
          </p:spPr>
        </p:pic>
        <p:grpSp>
          <p:nvGrpSpPr>
            <p:cNvPr id="41" name="Group 40">
              <a:extLst>
                <a:ext uri="{FF2B5EF4-FFF2-40B4-BE49-F238E27FC236}">
                  <a16:creationId xmlns:a16="http://schemas.microsoft.com/office/drawing/2014/main" id="{34B0620E-D7DA-F54D-854D-F9D75D1E51E4}"/>
                </a:ext>
              </a:extLst>
            </p:cNvPr>
            <p:cNvGrpSpPr/>
            <p:nvPr/>
          </p:nvGrpSpPr>
          <p:grpSpPr>
            <a:xfrm>
              <a:off x="-1244126" y="4703542"/>
              <a:ext cx="8670092" cy="4057815"/>
              <a:chOff x="-855298" y="5032784"/>
              <a:chExt cx="8670092" cy="4057815"/>
            </a:xfrm>
          </p:grpSpPr>
          <p:pic>
            <p:nvPicPr>
              <p:cNvPr id="37" name="Picture 36" descr="A close up of a plant&#10;&#10;Description automatically generated with low confidence">
                <a:extLst>
                  <a:ext uri="{FF2B5EF4-FFF2-40B4-BE49-F238E27FC236}">
                    <a16:creationId xmlns:a16="http://schemas.microsoft.com/office/drawing/2014/main" id="{39A796A1-59BA-1847-8CE7-D0E1D27594B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5298" y="5032784"/>
                <a:ext cx="4098092" cy="3922349"/>
              </a:xfrm>
              <a:prstGeom prst="rect">
                <a:avLst/>
              </a:prstGeom>
            </p:spPr>
          </p:pic>
          <p:pic>
            <p:nvPicPr>
              <p:cNvPr id="38" name="Picture 37" descr="A close up of a plant&#10;&#10;Description automatically generated with low confidence">
                <a:extLst>
                  <a:ext uri="{FF2B5EF4-FFF2-40B4-BE49-F238E27FC236}">
                    <a16:creationId xmlns:a16="http://schemas.microsoft.com/office/drawing/2014/main" id="{E91DC1F2-8605-3A4A-907B-8DD743F6F6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479397" y="5567053"/>
                <a:ext cx="3343789" cy="3200394"/>
              </a:xfrm>
              <a:prstGeom prst="rect">
                <a:avLst/>
              </a:prstGeom>
            </p:spPr>
          </p:pic>
          <p:pic>
            <p:nvPicPr>
              <p:cNvPr id="40" name="Picture 39" descr="A close up of a plant&#10;&#10;Description automatically generated with low confidence">
                <a:extLst>
                  <a:ext uri="{FF2B5EF4-FFF2-40B4-BE49-F238E27FC236}">
                    <a16:creationId xmlns:a16="http://schemas.microsoft.com/office/drawing/2014/main" id="{F932AD98-86A4-944B-8347-85BB82DE5A0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16702" y="5168250"/>
                <a:ext cx="4098092" cy="3922349"/>
              </a:xfrm>
              <a:prstGeom prst="rect">
                <a:avLst/>
              </a:prstGeom>
            </p:spPr>
          </p:pic>
        </p:grpSp>
      </p:grpSp>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par>
                          <p:cTn id="45" fill="hold">
                            <p:stCondLst>
                              <p:cond delay="3500"/>
                            </p:stCondLst>
                            <p:childTnLst>
                              <p:par>
                                <p:cTn id="46" presetID="2" presetClass="entr" presetSubtype="4"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additive="base">
                                        <p:cTn id="48" dur="500" fill="hold"/>
                                        <p:tgtEl>
                                          <p:spTgt spid="42"/>
                                        </p:tgtEl>
                                        <p:attrNameLst>
                                          <p:attrName>ppt_x</p:attrName>
                                        </p:attrNameLst>
                                      </p:cBhvr>
                                      <p:tavLst>
                                        <p:tav tm="0">
                                          <p:val>
                                            <p:strVal val="#ppt_x"/>
                                          </p:val>
                                        </p:tav>
                                        <p:tav tm="100000">
                                          <p:val>
                                            <p:strVal val="#ppt_x"/>
                                          </p:val>
                                        </p:tav>
                                      </p:tavLst>
                                    </p:anim>
                                    <p:anim calcmode="lin" valueType="num">
                                      <p:cBhvr additive="base">
                                        <p:cTn id="4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0A726DB-0DFD-B344-8D97-F4ADBAD83985}"/>
              </a:ext>
            </a:extLst>
          </p:cNvPr>
          <p:cNvSpPr/>
          <p:nvPr/>
        </p:nvSpPr>
        <p:spPr>
          <a:xfrm>
            <a:off x="840533" y="1957701"/>
            <a:ext cx="7462933" cy="2120508"/>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188000" bIns="144000" rtlCol="0" anchor="ctr">
            <a:spAutoFit/>
          </a:bodyPr>
          <a:lstStyle/>
          <a:p>
            <a:r>
              <a:rPr lang="en-GB" sz="2000" dirty="0">
                <a:solidFill>
                  <a:schemeClr val="tx1"/>
                </a:solidFill>
              </a:rPr>
              <a:t>It is only bees who can produce honey for us. </a:t>
            </a:r>
            <a:br>
              <a:rPr lang="en-GB" sz="2000" dirty="0">
                <a:solidFill>
                  <a:schemeClr val="tx1"/>
                </a:solidFill>
              </a:rPr>
            </a:br>
            <a:r>
              <a:rPr lang="en-GB" sz="2000" dirty="0">
                <a:solidFill>
                  <a:schemeClr val="tx1"/>
                </a:solidFill>
              </a:rPr>
              <a:t>Natural honey is an important food that has immense benefits for our health. Honey also </a:t>
            </a:r>
            <a:br>
              <a:rPr lang="en-GB" sz="2000" dirty="0">
                <a:solidFill>
                  <a:schemeClr val="tx1"/>
                </a:solidFill>
              </a:rPr>
            </a:br>
            <a:r>
              <a:rPr lang="en-GB" sz="2000" dirty="0">
                <a:solidFill>
                  <a:schemeClr val="tx1"/>
                </a:solidFill>
              </a:rPr>
              <a:t>reduces coughs, increases athletic performance, </a:t>
            </a:r>
            <a:br>
              <a:rPr lang="en-GB" sz="2000" dirty="0">
                <a:solidFill>
                  <a:schemeClr val="tx1"/>
                </a:solidFill>
              </a:rPr>
            </a:br>
            <a:r>
              <a:rPr lang="en-GB" sz="2000" dirty="0">
                <a:solidFill>
                  <a:schemeClr val="tx1"/>
                </a:solidFill>
              </a:rPr>
              <a:t>heals wounds and fights bacteria. </a:t>
            </a:r>
          </a:p>
        </p:txBody>
      </p:sp>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400" dirty="0">
                <a:solidFill>
                  <a:schemeClr val="bg1"/>
                </a:solidFill>
                <a:latin typeface="+mn-lt"/>
              </a:rPr>
              <a:t>3 Reasons Honey Bees Are Important</a:t>
            </a:r>
          </a:p>
        </p:txBody>
      </p:sp>
      <p:sp>
        <p:nvSpPr>
          <p:cNvPr id="7" name="Rectangle 6">
            <a:extLst>
              <a:ext uri="{FF2B5EF4-FFF2-40B4-BE49-F238E27FC236}">
                <a16:creationId xmlns:a16="http://schemas.microsoft.com/office/drawing/2014/main" id="{8155AC62-B742-5641-B823-4C8EB02599C4}"/>
              </a:ext>
            </a:extLst>
          </p:cNvPr>
          <p:cNvSpPr/>
          <p:nvPr/>
        </p:nvSpPr>
        <p:spPr>
          <a:xfrm>
            <a:off x="840533" y="1658407"/>
            <a:ext cx="7462933" cy="598589"/>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They Produce Honey</a:t>
            </a:r>
          </a:p>
        </p:txBody>
      </p:sp>
      <p:pic>
        <p:nvPicPr>
          <p:cNvPr id="6" name="Picture 5">
            <a:extLst>
              <a:ext uri="{FF2B5EF4-FFF2-40B4-BE49-F238E27FC236}">
                <a16:creationId xmlns:a16="http://schemas.microsoft.com/office/drawing/2014/main" id="{43266346-DF4A-4E44-A17C-2CBB6E06F9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2317" y="2615001"/>
            <a:ext cx="1901149" cy="3382843"/>
          </a:xfrm>
          <a:prstGeom prst="rect">
            <a:avLst/>
          </a:prstGeom>
        </p:spPr>
      </p:pic>
    </p:spTree>
    <p:extLst>
      <p:ext uri="{BB962C8B-B14F-4D97-AF65-F5344CB8AC3E}">
        <p14:creationId xmlns:p14="http://schemas.microsoft.com/office/powerpoint/2010/main" val="9029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down)">
                                      <p:cBhvr>
                                        <p:cTn id="13" dur="500"/>
                                        <p:tgtEl>
                                          <p:spTgt spid="1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97BEB8F-19F3-EA43-8142-352122F08D5F}"/>
              </a:ext>
            </a:extLst>
          </p:cNvPr>
          <p:cNvSpPr/>
          <p:nvPr/>
        </p:nvSpPr>
        <p:spPr>
          <a:xfrm>
            <a:off x="840533" y="1071380"/>
            <a:ext cx="7462933" cy="2120508"/>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Flies, wasps, moths, beetles, butterflies and even some birds all pollinate.</a:t>
            </a:r>
          </a:p>
          <a:p>
            <a:endParaRPr lang="en-GB" sz="2000" dirty="0">
              <a:solidFill>
                <a:schemeClr val="tx1"/>
              </a:solidFill>
            </a:endParaRPr>
          </a:p>
          <a:p>
            <a:r>
              <a:rPr lang="en-GB" sz="2000" dirty="0">
                <a:solidFill>
                  <a:schemeClr val="tx1"/>
                </a:solidFill>
              </a:rPr>
              <a:t>Estimates suggest we have over 1500 pollinating insect species in UK.</a:t>
            </a:r>
          </a:p>
        </p:txBody>
      </p:sp>
      <p:sp>
        <p:nvSpPr>
          <p:cNvPr id="20" name="Rectangle 19">
            <a:extLst>
              <a:ext uri="{FF2B5EF4-FFF2-40B4-BE49-F238E27FC236}">
                <a16:creationId xmlns:a16="http://schemas.microsoft.com/office/drawing/2014/main" id="{1CA723A0-3AC3-B441-A349-D51E43A809A0}"/>
              </a:ext>
            </a:extLst>
          </p:cNvPr>
          <p:cNvSpPr/>
          <p:nvPr/>
        </p:nvSpPr>
        <p:spPr>
          <a:xfrm>
            <a:off x="840533" y="721451"/>
            <a:ext cx="7462933" cy="598589"/>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Bees are not the world's only pollinators.</a:t>
            </a:r>
          </a:p>
        </p:txBody>
      </p:sp>
      <p:pic>
        <p:nvPicPr>
          <p:cNvPr id="3" name="Picture 2" descr="A close-up of a bug&#10;&#10;Description automatically generated with medium confidence">
            <a:extLst>
              <a:ext uri="{FF2B5EF4-FFF2-40B4-BE49-F238E27FC236}">
                <a16:creationId xmlns:a16="http://schemas.microsoft.com/office/drawing/2014/main" id="{B65F5FDB-F8FA-7047-88FB-ECC3440E76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944367">
            <a:off x="937515" y="3285011"/>
            <a:ext cx="1858788" cy="1861934"/>
          </a:xfrm>
          <a:prstGeom prst="rect">
            <a:avLst/>
          </a:prstGeom>
        </p:spPr>
      </p:pic>
      <p:pic>
        <p:nvPicPr>
          <p:cNvPr id="5" name="Picture 4" descr="A close-up of a bug&#10;&#10;Description automatically generated with medium confidence">
            <a:extLst>
              <a:ext uri="{FF2B5EF4-FFF2-40B4-BE49-F238E27FC236}">
                <a16:creationId xmlns:a16="http://schemas.microsoft.com/office/drawing/2014/main" id="{1C7148A7-5CFE-5A47-BEBC-E04152AE24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9" y="3466249"/>
            <a:ext cx="1602979" cy="1499458"/>
          </a:xfrm>
          <a:prstGeom prst="rect">
            <a:avLst/>
          </a:prstGeom>
        </p:spPr>
      </p:pic>
      <p:pic>
        <p:nvPicPr>
          <p:cNvPr id="7" name="Picture 6" descr="A black and white garment&#10;&#10;Description automatically generated with low confidence">
            <a:extLst>
              <a:ext uri="{FF2B5EF4-FFF2-40B4-BE49-F238E27FC236}">
                <a16:creationId xmlns:a16="http://schemas.microsoft.com/office/drawing/2014/main" id="{6BB4D8E9-408A-EB41-B66B-98AEF2AA91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1251">
            <a:off x="6382275" y="4185786"/>
            <a:ext cx="1566609" cy="1897605"/>
          </a:xfrm>
          <a:prstGeom prst="rect">
            <a:avLst/>
          </a:prstGeom>
        </p:spPr>
      </p:pic>
      <p:pic>
        <p:nvPicPr>
          <p:cNvPr id="9" name="Picture 8" descr="A picture containing insect, black&#10;&#10;Description automatically generated">
            <a:extLst>
              <a:ext uri="{FF2B5EF4-FFF2-40B4-BE49-F238E27FC236}">
                <a16:creationId xmlns:a16="http://schemas.microsoft.com/office/drawing/2014/main" id="{BE230CE2-553A-5B4E-8E18-34EBCD6DCF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7272" y="4499295"/>
            <a:ext cx="2321618" cy="1481541"/>
          </a:xfrm>
          <a:prstGeom prst="rect">
            <a:avLst/>
          </a:prstGeom>
        </p:spPr>
      </p:pic>
    </p:spTree>
    <p:extLst>
      <p:ext uri="{BB962C8B-B14F-4D97-AF65-F5344CB8AC3E}">
        <p14:creationId xmlns:p14="http://schemas.microsoft.com/office/powerpoint/2010/main" val="215737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down)">
                                      <p:cBhvr>
                                        <p:cTn id="13" dur="500"/>
                                        <p:tgtEl>
                                          <p:spTgt spid="19"/>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100" dirty="0">
                <a:solidFill>
                  <a:schemeClr val="bg1"/>
                </a:solidFill>
                <a:latin typeface="+mn-lt"/>
              </a:rPr>
              <a:t>Bees Are Important For Our Environment</a:t>
            </a:r>
          </a:p>
        </p:txBody>
      </p:sp>
      <p:sp>
        <p:nvSpPr>
          <p:cNvPr id="5" name="Rectangle 4"/>
          <p:cNvSpPr/>
          <p:nvPr/>
        </p:nvSpPr>
        <p:spPr>
          <a:xfrm>
            <a:off x="755650" y="1666346"/>
            <a:ext cx="7632700" cy="3676904"/>
          </a:xfrm>
          <a:prstGeom prst="rect">
            <a:avLst/>
          </a:prstGeom>
        </p:spPr>
        <p:txBody>
          <a:bodyPr wrap="square" lIns="0" tIns="0" rIns="0" bIns="0">
            <a:spAutoFit/>
          </a:bodyPr>
          <a:lstStyle/>
          <a:p>
            <a:pPr marL="342900" indent="-342900">
              <a:lnSpc>
                <a:spcPct val="120000"/>
              </a:lnSpc>
              <a:buClr>
                <a:srgbClr val="F08215"/>
              </a:buClr>
              <a:buFont typeface="Arial" panose="020B0604020202020204" pitchFamily="34" charset="0"/>
              <a:buChar char="•"/>
            </a:pPr>
            <a:r>
              <a:rPr lang="en-GB" sz="2000" dirty="0"/>
              <a:t>Bees are a fantastic symbol of nature.</a:t>
            </a:r>
          </a:p>
          <a:p>
            <a:pPr marL="342900" indent="-342900">
              <a:lnSpc>
                <a:spcPct val="120000"/>
              </a:lnSpc>
              <a:buClr>
                <a:srgbClr val="F08215"/>
              </a:buClr>
              <a:buFont typeface="Arial" panose="020B0604020202020204" pitchFamily="34" charset="0"/>
              <a:buChar char="•"/>
            </a:pPr>
            <a:r>
              <a:rPr lang="en-GB" sz="2000" dirty="0"/>
              <a:t>By keeping the cycle of life turning, bees boost the colour and beauty of our countryside. </a:t>
            </a:r>
          </a:p>
          <a:p>
            <a:pPr marL="342900" indent="-342900">
              <a:lnSpc>
                <a:spcPct val="120000"/>
              </a:lnSpc>
              <a:buClr>
                <a:srgbClr val="F08215"/>
              </a:buClr>
              <a:buFont typeface="Arial" panose="020B0604020202020204" pitchFamily="34" charset="0"/>
              <a:buChar char="•"/>
            </a:pPr>
            <a:r>
              <a:rPr lang="en-GB" sz="2000" dirty="0"/>
              <a:t>Some 80% of European wildflowers require insect pollination.</a:t>
            </a:r>
          </a:p>
          <a:p>
            <a:pPr marL="342900" indent="-342900">
              <a:lnSpc>
                <a:spcPct val="120000"/>
              </a:lnSpc>
              <a:buClr>
                <a:srgbClr val="F08215"/>
              </a:buClr>
              <a:buFont typeface="Arial" panose="020B0604020202020204" pitchFamily="34" charset="0"/>
              <a:buChar char="•"/>
            </a:pPr>
            <a:r>
              <a:rPr lang="en-GB" sz="2000" dirty="0"/>
              <a:t>Pollinators allow plants to fruit, set seed and </a:t>
            </a:r>
            <a:br>
              <a:rPr lang="en-GB" sz="2000" dirty="0"/>
            </a:br>
            <a:r>
              <a:rPr lang="en-GB" sz="2000" dirty="0"/>
              <a:t>breed. This in turn provides food and </a:t>
            </a:r>
            <a:br>
              <a:rPr lang="en-GB" sz="2000" dirty="0"/>
            </a:br>
            <a:r>
              <a:rPr lang="en-GB" sz="2000" dirty="0"/>
              <a:t>habitat for a range of other creatures. </a:t>
            </a:r>
          </a:p>
          <a:p>
            <a:pPr marL="342900" indent="-342900">
              <a:lnSpc>
                <a:spcPct val="120000"/>
              </a:lnSpc>
              <a:buClr>
                <a:srgbClr val="F08215"/>
              </a:buClr>
              <a:buFont typeface="Arial" panose="020B0604020202020204" pitchFamily="34" charset="0"/>
              <a:buChar char="•"/>
            </a:pPr>
            <a:r>
              <a:rPr lang="en-GB" sz="2000" dirty="0"/>
              <a:t>So the health of our natural </a:t>
            </a:r>
            <a:br>
              <a:rPr lang="en-GB" sz="2000" dirty="0"/>
            </a:br>
            <a:r>
              <a:rPr lang="en-GB" sz="2000" dirty="0"/>
              <a:t>ecosystems is linked to the health </a:t>
            </a:r>
            <a:br>
              <a:rPr lang="en-GB" sz="2000" dirty="0"/>
            </a:br>
            <a:r>
              <a:rPr lang="en-GB" sz="2000" dirty="0"/>
              <a:t>of our bees and other pollinators.</a:t>
            </a:r>
          </a:p>
        </p:txBody>
      </p:sp>
      <p:pic>
        <p:nvPicPr>
          <p:cNvPr id="9" name="Picture 8" descr="A picture containing text&#10;&#10;Description automatically generated">
            <a:extLst>
              <a:ext uri="{FF2B5EF4-FFF2-40B4-BE49-F238E27FC236}">
                <a16:creationId xmlns:a16="http://schemas.microsoft.com/office/drawing/2014/main" id="{05CE2B51-A019-664B-9F91-EE98526015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22316" y="3429000"/>
            <a:ext cx="2666034" cy="2666034"/>
          </a:xfrm>
          <a:prstGeom prst="ellipse">
            <a:avLst/>
          </a:prstGeom>
          <a:ln w="28575">
            <a:solidFill>
              <a:srgbClr val="F08215"/>
            </a:solidFill>
          </a:ln>
        </p:spPr>
      </p:pic>
    </p:spTree>
    <p:extLst>
      <p:ext uri="{BB962C8B-B14F-4D97-AF65-F5344CB8AC3E}">
        <p14:creationId xmlns:p14="http://schemas.microsoft.com/office/powerpoint/2010/main" val="179199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Bees Are in Danger of Dying Out!</a:t>
            </a:r>
          </a:p>
        </p:txBody>
      </p:sp>
      <p:sp>
        <p:nvSpPr>
          <p:cNvPr id="7" name="Rectangle 6">
            <a:extLst>
              <a:ext uri="{FF2B5EF4-FFF2-40B4-BE49-F238E27FC236}">
                <a16:creationId xmlns:a16="http://schemas.microsoft.com/office/drawing/2014/main" id="{8155AC62-B742-5641-B823-4C8EB02599C4}"/>
              </a:ext>
            </a:extLst>
          </p:cNvPr>
          <p:cNvSpPr/>
          <p:nvPr/>
        </p:nvSpPr>
        <p:spPr>
          <a:xfrm>
            <a:off x="840533" y="1743311"/>
            <a:ext cx="7249367" cy="598589"/>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Pollution and disease</a:t>
            </a:r>
          </a:p>
        </p:txBody>
      </p:sp>
      <p:sp>
        <p:nvSpPr>
          <p:cNvPr id="10" name="Rectangle 9">
            <a:extLst>
              <a:ext uri="{FF2B5EF4-FFF2-40B4-BE49-F238E27FC236}">
                <a16:creationId xmlns:a16="http://schemas.microsoft.com/office/drawing/2014/main" id="{CEE6601E-D097-AE4D-9AFD-1C6867351D9C}"/>
              </a:ext>
            </a:extLst>
          </p:cNvPr>
          <p:cNvSpPr/>
          <p:nvPr/>
        </p:nvSpPr>
        <p:spPr>
          <a:xfrm>
            <a:off x="840533" y="2669006"/>
            <a:ext cx="7249367" cy="598589"/>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Climate change</a:t>
            </a:r>
          </a:p>
        </p:txBody>
      </p:sp>
      <p:sp>
        <p:nvSpPr>
          <p:cNvPr id="11" name="Rectangle 10">
            <a:extLst>
              <a:ext uri="{FF2B5EF4-FFF2-40B4-BE49-F238E27FC236}">
                <a16:creationId xmlns:a16="http://schemas.microsoft.com/office/drawing/2014/main" id="{ED3880D0-F3A1-374F-B611-CFFCB2D0F875}"/>
              </a:ext>
            </a:extLst>
          </p:cNvPr>
          <p:cNvSpPr/>
          <p:nvPr/>
        </p:nvSpPr>
        <p:spPr>
          <a:xfrm>
            <a:off x="840533" y="3594701"/>
            <a:ext cx="7249367" cy="598589"/>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Pesticides and herbicides</a:t>
            </a:r>
          </a:p>
        </p:txBody>
      </p:sp>
      <p:sp>
        <p:nvSpPr>
          <p:cNvPr id="12" name="Rectangle 11">
            <a:extLst>
              <a:ext uri="{FF2B5EF4-FFF2-40B4-BE49-F238E27FC236}">
                <a16:creationId xmlns:a16="http://schemas.microsoft.com/office/drawing/2014/main" id="{A3732EBC-A144-3049-AB32-66F6F213048E}"/>
              </a:ext>
            </a:extLst>
          </p:cNvPr>
          <p:cNvSpPr/>
          <p:nvPr/>
        </p:nvSpPr>
        <p:spPr>
          <a:xfrm>
            <a:off x="840533" y="4520396"/>
            <a:ext cx="7249367" cy="598589"/>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Habitat loss</a:t>
            </a:r>
          </a:p>
        </p:txBody>
      </p:sp>
      <p:sp>
        <p:nvSpPr>
          <p:cNvPr id="13" name="Rectangle 12">
            <a:extLst>
              <a:ext uri="{FF2B5EF4-FFF2-40B4-BE49-F238E27FC236}">
                <a16:creationId xmlns:a16="http://schemas.microsoft.com/office/drawing/2014/main" id="{D2CF245D-278B-2843-A1C6-4A4D78072A6D}"/>
              </a:ext>
            </a:extLst>
          </p:cNvPr>
          <p:cNvSpPr/>
          <p:nvPr/>
        </p:nvSpPr>
        <p:spPr>
          <a:xfrm>
            <a:off x="840533" y="5446093"/>
            <a:ext cx="7249367" cy="598589"/>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Invasive species</a:t>
            </a:r>
          </a:p>
        </p:txBody>
      </p:sp>
      <p:pic>
        <p:nvPicPr>
          <p:cNvPr id="3" name="Picture 2" descr="A picture containing person, person, holding, standing&#10;&#10;Description automatically generated">
            <a:extLst>
              <a:ext uri="{FF2B5EF4-FFF2-40B4-BE49-F238E27FC236}">
                <a16:creationId xmlns:a16="http://schemas.microsoft.com/office/drawing/2014/main" id="{E05B3A83-7923-3042-B473-6B4DE6CD3F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234368" y="1529219"/>
            <a:ext cx="2337285" cy="6858000"/>
          </a:xfrm>
          <a:prstGeom prst="rect">
            <a:avLst/>
          </a:prstGeom>
        </p:spPr>
      </p:pic>
    </p:spTree>
    <p:extLst>
      <p:ext uri="{BB962C8B-B14F-4D97-AF65-F5344CB8AC3E}">
        <p14:creationId xmlns:p14="http://schemas.microsoft.com/office/powerpoint/2010/main" val="258040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97BEB8F-19F3-EA43-8142-352122F08D5F}"/>
              </a:ext>
            </a:extLst>
          </p:cNvPr>
          <p:cNvSpPr/>
          <p:nvPr/>
        </p:nvSpPr>
        <p:spPr>
          <a:xfrm>
            <a:off x="840533" y="1046609"/>
            <a:ext cx="7462933" cy="1812731"/>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Habitat loss means less forage and shelter for bees. </a:t>
            </a:r>
            <a:br>
              <a:rPr lang="en-GB" sz="2000" dirty="0">
                <a:solidFill>
                  <a:schemeClr val="tx1"/>
                </a:solidFill>
              </a:rPr>
            </a:br>
            <a:r>
              <a:rPr lang="en-GB" sz="2000" dirty="0">
                <a:solidFill>
                  <a:schemeClr val="tx1"/>
                </a:solidFill>
              </a:rPr>
              <a:t>It’s vital for bees to have enough flowers to forage </a:t>
            </a:r>
            <a:br>
              <a:rPr lang="en-GB" sz="2000" dirty="0">
                <a:solidFill>
                  <a:schemeClr val="tx1"/>
                </a:solidFill>
              </a:rPr>
            </a:br>
            <a:r>
              <a:rPr lang="en-GB" sz="2000" dirty="0">
                <a:solidFill>
                  <a:schemeClr val="tx1"/>
                </a:solidFill>
              </a:rPr>
              <a:t>and safe places to use for nesting among </a:t>
            </a:r>
            <a:br>
              <a:rPr lang="en-GB" sz="2000" dirty="0">
                <a:solidFill>
                  <a:schemeClr val="tx1"/>
                </a:solidFill>
              </a:rPr>
            </a:br>
            <a:r>
              <a:rPr lang="en-GB" sz="2000" dirty="0">
                <a:solidFill>
                  <a:schemeClr val="tx1"/>
                </a:solidFill>
              </a:rPr>
              <a:t>vegetation, soil, and hedges.</a:t>
            </a:r>
          </a:p>
        </p:txBody>
      </p:sp>
      <p:sp>
        <p:nvSpPr>
          <p:cNvPr id="20" name="Rectangle 19">
            <a:extLst>
              <a:ext uri="{FF2B5EF4-FFF2-40B4-BE49-F238E27FC236}">
                <a16:creationId xmlns:a16="http://schemas.microsoft.com/office/drawing/2014/main" id="{1CA723A0-3AC3-B441-A349-D51E43A809A0}"/>
              </a:ext>
            </a:extLst>
          </p:cNvPr>
          <p:cNvSpPr/>
          <p:nvPr/>
        </p:nvSpPr>
        <p:spPr>
          <a:xfrm>
            <a:off x="840533" y="721451"/>
            <a:ext cx="7462933" cy="598589"/>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Habitat loss</a:t>
            </a:r>
          </a:p>
        </p:txBody>
      </p:sp>
      <p:sp>
        <p:nvSpPr>
          <p:cNvPr id="8" name="Rectangle 7">
            <a:extLst>
              <a:ext uri="{FF2B5EF4-FFF2-40B4-BE49-F238E27FC236}">
                <a16:creationId xmlns:a16="http://schemas.microsoft.com/office/drawing/2014/main" id="{5620094F-1979-8D4F-9CED-7547029BD712}"/>
              </a:ext>
            </a:extLst>
          </p:cNvPr>
          <p:cNvSpPr/>
          <p:nvPr/>
        </p:nvSpPr>
        <p:spPr>
          <a:xfrm>
            <a:off x="840533" y="3575676"/>
            <a:ext cx="7462933" cy="2428284"/>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Changes in climate may be disrupting</a:t>
            </a:r>
          </a:p>
          <a:p>
            <a:r>
              <a:rPr lang="en-GB" sz="2000" dirty="0">
                <a:solidFill>
                  <a:schemeClr val="tx1"/>
                </a:solidFill>
              </a:rPr>
              <a:t>bee nesting behaviour. It may also affect </a:t>
            </a:r>
          </a:p>
          <a:p>
            <a:r>
              <a:rPr lang="en-GB" sz="2000" dirty="0">
                <a:solidFill>
                  <a:schemeClr val="tx1"/>
                </a:solidFill>
              </a:rPr>
              <a:t>the timing of flowering plants that bees rely </a:t>
            </a:r>
            <a:br>
              <a:rPr lang="en-GB" sz="2000" dirty="0">
                <a:solidFill>
                  <a:schemeClr val="tx1"/>
                </a:solidFill>
              </a:rPr>
            </a:br>
            <a:r>
              <a:rPr lang="en-GB" sz="2000" dirty="0">
                <a:solidFill>
                  <a:schemeClr val="tx1"/>
                </a:solidFill>
              </a:rPr>
              <a:t>on for food. For example, apple trees could be </a:t>
            </a:r>
            <a:br>
              <a:rPr lang="en-GB" sz="2000" dirty="0">
                <a:solidFill>
                  <a:schemeClr val="tx1"/>
                </a:solidFill>
              </a:rPr>
            </a:br>
            <a:r>
              <a:rPr lang="en-GB" sz="2000" dirty="0">
                <a:solidFill>
                  <a:schemeClr val="tx1"/>
                </a:solidFill>
              </a:rPr>
              <a:t>in blossom at a different time from when the </a:t>
            </a:r>
            <a:br>
              <a:rPr lang="en-GB" sz="2000" dirty="0">
                <a:solidFill>
                  <a:schemeClr val="tx1"/>
                </a:solidFill>
              </a:rPr>
            </a:br>
            <a:r>
              <a:rPr lang="en-GB" sz="2000" dirty="0">
                <a:solidFill>
                  <a:schemeClr val="tx1"/>
                </a:solidFill>
              </a:rPr>
              <a:t>bees are active.</a:t>
            </a:r>
          </a:p>
        </p:txBody>
      </p:sp>
      <p:sp>
        <p:nvSpPr>
          <p:cNvPr id="9" name="Rectangle 8">
            <a:extLst>
              <a:ext uri="{FF2B5EF4-FFF2-40B4-BE49-F238E27FC236}">
                <a16:creationId xmlns:a16="http://schemas.microsoft.com/office/drawing/2014/main" id="{E2C170E5-38D0-BF44-9CDA-C31ABB297D51}"/>
              </a:ext>
            </a:extLst>
          </p:cNvPr>
          <p:cNvSpPr/>
          <p:nvPr/>
        </p:nvSpPr>
        <p:spPr>
          <a:xfrm>
            <a:off x="840533" y="3217671"/>
            <a:ext cx="7462933" cy="598589"/>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Climate change</a:t>
            </a:r>
          </a:p>
        </p:txBody>
      </p:sp>
      <p:pic>
        <p:nvPicPr>
          <p:cNvPr id="3" name="Picture 2" descr="A tree with red berries&#10;&#10;Description automatically generated with low confidence">
            <a:extLst>
              <a:ext uri="{FF2B5EF4-FFF2-40B4-BE49-F238E27FC236}">
                <a16:creationId xmlns:a16="http://schemas.microsoft.com/office/drawing/2014/main" id="{44BB9882-AC89-0142-8C24-DBE6AA1007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5173" y="349387"/>
            <a:ext cx="6819189" cy="6728266"/>
          </a:xfrm>
          <a:prstGeom prst="rect">
            <a:avLst/>
          </a:prstGeom>
        </p:spPr>
      </p:pic>
    </p:spTree>
    <p:extLst>
      <p:ext uri="{BB962C8B-B14F-4D97-AF65-F5344CB8AC3E}">
        <p14:creationId xmlns:p14="http://schemas.microsoft.com/office/powerpoint/2010/main" val="29756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ppt_x</p:attrName>
                                        </p:attrNameLst>
                                      </p:cBhvr>
                                      <p:tavLst>
                                        <p:tav tm="0">
                                          <p:val>
                                            <p:strVal val="#ppt_x+#ppt_w*1.125000"/>
                                          </p:val>
                                        </p:tav>
                                        <p:tav tm="100000">
                                          <p:val>
                                            <p:strVal val="#ppt_x"/>
                                          </p:val>
                                        </p:tav>
                                      </p:tavLst>
                                    </p:anim>
                                    <p:animEffect transition="in" filter="wipe(left)">
                                      <p:cBhvr>
                                        <p:cTn id="12" dur="500"/>
                                        <p:tgtEl>
                                          <p:spTgt spid="20"/>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p:tgtEl>
                                          <p:spTgt spid="19"/>
                                        </p:tgtEl>
                                        <p:attrNameLst>
                                          <p:attrName>ppt_y</p:attrName>
                                        </p:attrNameLst>
                                      </p:cBhvr>
                                      <p:tavLst>
                                        <p:tav tm="0">
                                          <p:val>
                                            <p:strVal val="#ppt_y-#ppt_h*1.125000"/>
                                          </p:val>
                                        </p:tav>
                                        <p:tav tm="100000">
                                          <p:val>
                                            <p:strVal val="#ppt_y"/>
                                          </p:val>
                                        </p:tav>
                                      </p:tavLst>
                                    </p:anim>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ppt_x</p:attrName>
                                        </p:attrNameLst>
                                      </p:cBhvr>
                                      <p:tavLst>
                                        <p:tav tm="0">
                                          <p:val>
                                            <p:strVal val="#ppt_x+#ppt_w*1.125000"/>
                                          </p:val>
                                        </p:tav>
                                        <p:tav tm="100000">
                                          <p:val>
                                            <p:strVal val="#ppt_x"/>
                                          </p:val>
                                        </p:tav>
                                      </p:tavLst>
                                    </p:anim>
                                    <p:animEffect transition="in" filter="wipe(left)">
                                      <p:cBhvr>
                                        <p:cTn id="23" dur="500"/>
                                        <p:tgtEl>
                                          <p:spTgt spid="9"/>
                                        </p:tgtEl>
                                      </p:cBhvr>
                                    </p:animEffect>
                                  </p:childTnLst>
                                </p:cTn>
                              </p:par>
                            </p:childTnLst>
                          </p:cTn>
                        </p:par>
                        <p:par>
                          <p:cTn id="24" fill="hold">
                            <p:stCondLst>
                              <p:cond delay="500"/>
                            </p:stCondLst>
                            <p:childTnLst>
                              <p:par>
                                <p:cTn id="25" presetID="1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97BEB8F-19F3-EA43-8142-352122F08D5F}"/>
              </a:ext>
            </a:extLst>
          </p:cNvPr>
          <p:cNvSpPr/>
          <p:nvPr/>
        </p:nvSpPr>
        <p:spPr>
          <a:xfrm>
            <a:off x="840533" y="1064573"/>
            <a:ext cx="7462933" cy="1812731"/>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Some species that are not naturally found in the UK can be disruptive - or worse - for native bees. For example, the Asian hornet recently arrived in the UK and could devastate British bee species.</a:t>
            </a:r>
          </a:p>
        </p:txBody>
      </p:sp>
      <p:sp>
        <p:nvSpPr>
          <p:cNvPr id="20" name="Rectangle 19">
            <a:extLst>
              <a:ext uri="{FF2B5EF4-FFF2-40B4-BE49-F238E27FC236}">
                <a16:creationId xmlns:a16="http://schemas.microsoft.com/office/drawing/2014/main" id="{1CA723A0-3AC3-B441-A349-D51E43A809A0}"/>
              </a:ext>
            </a:extLst>
          </p:cNvPr>
          <p:cNvSpPr/>
          <p:nvPr/>
        </p:nvSpPr>
        <p:spPr>
          <a:xfrm>
            <a:off x="840533" y="721451"/>
            <a:ext cx="7462933" cy="598589"/>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Invasive species</a:t>
            </a:r>
          </a:p>
        </p:txBody>
      </p:sp>
      <p:sp>
        <p:nvSpPr>
          <p:cNvPr id="8" name="Rectangle 7">
            <a:extLst>
              <a:ext uri="{FF2B5EF4-FFF2-40B4-BE49-F238E27FC236}">
                <a16:creationId xmlns:a16="http://schemas.microsoft.com/office/drawing/2014/main" id="{5620094F-1979-8D4F-9CED-7547029BD712}"/>
              </a:ext>
            </a:extLst>
          </p:cNvPr>
          <p:cNvSpPr/>
          <p:nvPr/>
        </p:nvSpPr>
        <p:spPr>
          <a:xfrm>
            <a:off x="840533" y="3613137"/>
            <a:ext cx="7462933" cy="1812731"/>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These can have negative effects on bees by reducing their breeding success and resistance to disease. Scientists have found that exposure to pesticides can impair honeybees' ability to navigate and bumblebees' ability to reproduce.</a:t>
            </a:r>
          </a:p>
        </p:txBody>
      </p:sp>
      <p:sp>
        <p:nvSpPr>
          <p:cNvPr id="9" name="Rectangle 8">
            <a:extLst>
              <a:ext uri="{FF2B5EF4-FFF2-40B4-BE49-F238E27FC236}">
                <a16:creationId xmlns:a16="http://schemas.microsoft.com/office/drawing/2014/main" id="{E2C170E5-38D0-BF44-9CDA-C31ABB297D51}"/>
              </a:ext>
            </a:extLst>
          </p:cNvPr>
          <p:cNvSpPr/>
          <p:nvPr/>
        </p:nvSpPr>
        <p:spPr>
          <a:xfrm>
            <a:off x="840533" y="3266245"/>
            <a:ext cx="7462933" cy="598589"/>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Pesticides and herbicides</a:t>
            </a:r>
          </a:p>
        </p:txBody>
      </p:sp>
    </p:spTree>
    <p:extLst>
      <p:ext uri="{BB962C8B-B14F-4D97-AF65-F5344CB8AC3E}">
        <p14:creationId xmlns:p14="http://schemas.microsoft.com/office/powerpoint/2010/main" val="193796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left)">
                                      <p:cBhvr>
                                        <p:cTn id="8" dur="500"/>
                                        <p:tgtEl>
                                          <p:spTgt spid="20"/>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down)">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ppt_x</p:attrName>
                                        </p:attrNameLst>
                                      </p:cBhvr>
                                      <p:tavLst>
                                        <p:tav tm="0">
                                          <p:val>
                                            <p:strVal val="#ppt_x+#ppt_w*1.125000"/>
                                          </p:val>
                                        </p:tav>
                                        <p:tav tm="100000">
                                          <p:val>
                                            <p:strVal val="#ppt_x"/>
                                          </p:val>
                                        </p:tav>
                                      </p:tavLst>
                                    </p:anim>
                                    <p:animEffect transition="in" filter="wipe(left)">
                                      <p:cBhvr>
                                        <p:cTn id="19" dur="500"/>
                                        <p:tgtEl>
                                          <p:spTgt spid="9"/>
                                        </p:tgtEl>
                                      </p:cBhvr>
                                    </p:animEffect>
                                  </p:childTnLst>
                                </p:cTn>
                              </p:par>
                            </p:childTnLst>
                          </p:cTn>
                        </p:par>
                        <p:par>
                          <p:cTn id="20" fill="hold">
                            <p:stCondLst>
                              <p:cond delay="500"/>
                            </p:stCondLst>
                            <p:childTnLst>
                              <p:par>
                                <p:cTn id="21" presetID="1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9C588-E4F4-E84E-8FB1-87AC07C362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64100"/>
            <a:ext cx="9144000" cy="6465864"/>
          </a:xfrm>
          <a:prstGeom prst="rect">
            <a:avLst/>
          </a:prstGeom>
        </p:spPr>
      </p:pic>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Habitat Protection</a:t>
            </a:r>
          </a:p>
        </p:txBody>
      </p:sp>
      <p:sp>
        <p:nvSpPr>
          <p:cNvPr id="7" name="Rectangle 6">
            <a:extLst>
              <a:ext uri="{FF2B5EF4-FFF2-40B4-BE49-F238E27FC236}">
                <a16:creationId xmlns:a16="http://schemas.microsoft.com/office/drawing/2014/main" id="{A897BB53-E4C6-764C-8130-534BF1B4C725}"/>
              </a:ext>
            </a:extLst>
          </p:cNvPr>
          <p:cNvSpPr/>
          <p:nvPr/>
        </p:nvSpPr>
        <p:spPr>
          <a:xfrm>
            <a:off x="840533" y="2384301"/>
            <a:ext cx="7462933" cy="1812731"/>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Native hedgerows are vital for pollinators and wildlife.</a:t>
            </a:r>
          </a:p>
          <a:p>
            <a:r>
              <a:rPr lang="en-GB" sz="2000" dirty="0">
                <a:solidFill>
                  <a:schemeClr val="tx1"/>
                </a:solidFill>
              </a:rPr>
              <a:t> </a:t>
            </a:r>
          </a:p>
          <a:p>
            <a:r>
              <a:rPr lang="en-GB" sz="2000" dirty="0">
                <a:solidFill>
                  <a:schemeClr val="tx1"/>
                </a:solidFill>
              </a:rPr>
              <a:t>It is important to stop mowing grassy areas. This allows common wildflowers to naturally grow among the grass.</a:t>
            </a:r>
          </a:p>
        </p:txBody>
      </p:sp>
      <p:sp>
        <p:nvSpPr>
          <p:cNvPr id="8" name="Rectangle 7">
            <a:extLst>
              <a:ext uri="{FF2B5EF4-FFF2-40B4-BE49-F238E27FC236}">
                <a16:creationId xmlns:a16="http://schemas.microsoft.com/office/drawing/2014/main" id="{CE0B5F49-3376-0B4F-8134-9DEE2B268802}"/>
              </a:ext>
            </a:extLst>
          </p:cNvPr>
          <p:cNvSpPr/>
          <p:nvPr/>
        </p:nvSpPr>
        <p:spPr>
          <a:xfrm>
            <a:off x="840533" y="1685141"/>
            <a:ext cx="7462800" cy="906366"/>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First, and most important, is to protect existing natural habitats. </a:t>
            </a:r>
          </a:p>
        </p:txBody>
      </p:sp>
    </p:spTree>
    <p:extLst>
      <p:ext uri="{BB962C8B-B14F-4D97-AF65-F5344CB8AC3E}">
        <p14:creationId xmlns:p14="http://schemas.microsoft.com/office/powerpoint/2010/main" val="369958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down)">
                                      <p:cBhvr>
                                        <p:cTn id="13" dur="500"/>
                                        <p:tgtEl>
                                          <p:spTgt spid="7"/>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Habitat Protection</a:t>
            </a:r>
          </a:p>
        </p:txBody>
      </p:sp>
      <p:sp>
        <p:nvSpPr>
          <p:cNvPr id="4" name="Rectangle 3">
            <a:extLst>
              <a:ext uri="{FF2B5EF4-FFF2-40B4-BE49-F238E27FC236}">
                <a16:creationId xmlns:a16="http://schemas.microsoft.com/office/drawing/2014/main" id="{ACDCB80D-A15E-6F40-AAF7-995906F5F9DF}"/>
              </a:ext>
            </a:extLst>
          </p:cNvPr>
          <p:cNvSpPr/>
          <p:nvPr/>
        </p:nvSpPr>
        <p:spPr>
          <a:xfrm>
            <a:off x="840533" y="2367199"/>
            <a:ext cx="7462933" cy="3351614"/>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44000" bIns="144000" rtlCol="0" anchor="ctr">
            <a:spAutoFit/>
          </a:bodyPr>
          <a:lstStyle/>
          <a:p>
            <a:r>
              <a:rPr lang="en-GB" sz="2000" dirty="0">
                <a:solidFill>
                  <a:schemeClr val="tx1"/>
                </a:solidFill>
              </a:rPr>
              <a:t>Trees, shrubs, verges and parks need to be allowed to flower and fruit. Bees need the nectar that flowers provide, while birds need the seeds.</a:t>
            </a:r>
          </a:p>
          <a:p>
            <a:endParaRPr lang="en-GB" sz="2000" dirty="0">
              <a:solidFill>
                <a:schemeClr val="tx1"/>
              </a:solidFill>
            </a:endParaRPr>
          </a:p>
          <a:p>
            <a:r>
              <a:rPr lang="en-GB" sz="2000" dirty="0">
                <a:solidFill>
                  <a:schemeClr val="tx1"/>
                </a:solidFill>
              </a:rPr>
              <a:t>Bees need to survive the winter and safe spaces to </a:t>
            </a:r>
            <a:br>
              <a:rPr lang="en-GB" sz="2000" dirty="0">
                <a:solidFill>
                  <a:schemeClr val="tx1"/>
                </a:solidFill>
              </a:rPr>
            </a:br>
            <a:r>
              <a:rPr lang="en-GB" sz="2000" dirty="0">
                <a:solidFill>
                  <a:schemeClr val="tx1"/>
                </a:solidFill>
              </a:rPr>
              <a:t>rear the next generation. Leaving rough </a:t>
            </a:r>
            <a:br>
              <a:rPr lang="en-GB" sz="2000" dirty="0">
                <a:solidFill>
                  <a:schemeClr val="tx1"/>
                </a:solidFill>
              </a:rPr>
            </a:br>
            <a:r>
              <a:rPr lang="en-GB" sz="2000" dirty="0">
                <a:solidFill>
                  <a:schemeClr val="tx1"/>
                </a:solidFill>
              </a:rPr>
              <a:t>uncut areas in parks or around </a:t>
            </a:r>
            <a:br>
              <a:rPr lang="en-GB" sz="2000" dirty="0">
                <a:solidFill>
                  <a:schemeClr val="tx1"/>
                </a:solidFill>
              </a:rPr>
            </a:br>
            <a:r>
              <a:rPr lang="en-GB" sz="2000" dirty="0">
                <a:solidFill>
                  <a:schemeClr val="tx1"/>
                </a:solidFill>
              </a:rPr>
              <a:t>hedgerow bottoms are perfect </a:t>
            </a:r>
            <a:br>
              <a:rPr lang="en-GB" sz="2000" dirty="0">
                <a:solidFill>
                  <a:schemeClr val="tx1"/>
                </a:solidFill>
              </a:rPr>
            </a:br>
            <a:r>
              <a:rPr lang="en-GB" sz="2000" dirty="0">
                <a:solidFill>
                  <a:schemeClr val="tx1"/>
                </a:solidFill>
              </a:rPr>
              <a:t>places for this.</a:t>
            </a:r>
          </a:p>
        </p:txBody>
      </p:sp>
      <p:sp>
        <p:nvSpPr>
          <p:cNvPr id="6" name="Rectangle 5">
            <a:extLst>
              <a:ext uri="{FF2B5EF4-FFF2-40B4-BE49-F238E27FC236}">
                <a16:creationId xmlns:a16="http://schemas.microsoft.com/office/drawing/2014/main" id="{C22828F5-60F6-E147-8192-A4E9DCEB67DA}"/>
              </a:ext>
            </a:extLst>
          </p:cNvPr>
          <p:cNvSpPr/>
          <p:nvPr/>
        </p:nvSpPr>
        <p:spPr>
          <a:xfrm>
            <a:off x="840533" y="1685140"/>
            <a:ext cx="7462800" cy="906366"/>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b="1" dirty="0">
                <a:solidFill>
                  <a:schemeClr val="tx1"/>
                </a:solidFill>
              </a:rPr>
              <a:t>Next comes restoration of existing areas to encourage plants to grow. </a:t>
            </a:r>
          </a:p>
        </p:txBody>
      </p:sp>
      <p:pic>
        <p:nvPicPr>
          <p:cNvPr id="3" name="Picture 2" descr="A picture containing tree&#10;&#10;Description automatically generated">
            <a:extLst>
              <a:ext uri="{FF2B5EF4-FFF2-40B4-BE49-F238E27FC236}">
                <a16:creationId xmlns:a16="http://schemas.microsoft.com/office/drawing/2014/main" id="{8A1442D4-EFA7-B847-AB41-8146F5BA94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050472" y="2944338"/>
            <a:ext cx="7093527" cy="4263074"/>
          </a:xfrm>
          <a:prstGeom prst="rect">
            <a:avLst/>
          </a:prstGeom>
        </p:spPr>
      </p:pic>
    </p:spTree>
    <p:extLst>
      <p:ext uri="{BB962C8B-B14F-4D97-AF65-F5344CB8AC3E}">
        <p14:creationId xmlns:p14="http://schemas.microsoft.com/office/powerpoint/2010/main" val="237075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down)">
                                      <p:cBhvr>
                                        <p:cTn id="13" dur="500"/>
                                        <p:tgtEl>
                                          <p:spTgt spid="4"/>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Habitat Protection</a:t>
            </a:r>
          </a:p>
        </p:txBody>
      </p:sp>
      <p:sp>
        <p:nvSpPr>
          <p:cNvPr id="7" name="Rectangle 6">
            <a:extLst>
              <a:ext uri="{FF2B5EF4-FFF2-40B4-BE49-F238E27FC236}">
                <a16:creationId xmlns:a16="http://schemas.microsoft.com/office/drawing/2014/main" id="{E5F3E058-51C4-D147-959A-1C0A21F22555}"/>
              </a:ext>
            </a:extLst>
          </p:cNvPr>
          <p:cNvSpPr/>
          <p:nvPr/>
        </p:nvSpPr>
        <p:spPr>
          <a:xfrm>
            <a:off x="840534" y="2355894"/>
            <a:ext cx="4860356" cy="1197178"/>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080000" bIns="144000" rtlCol="0" anchor="ctr">
            <a:spAutoFit/>
          </a:bodyPr>
          <a:lstStyle/>
          <a:p>
            <a:r>
              <a:rPr lang="en-GB" sz="2000" dirty="0">
                <a:solidFill>
                  <a:schemeClr val="tx1"/>
                </a:solidFill>
              </a:rPr>
              <a:t>Higher quality green spaces bring us closer to nature. </a:t>
            </a:r>
          </a:p>
        </p:txBody>
      </p:sp>
      <p:sp>
        <p:nvSpPr>
          <p:cNvPr id="8" name="Rectangle 7">
            <a:extLst>
              <a:ext uri="{FF2B5EF4-FFF2-40B4-BE49-F238E27FC236}">
                <a16:creationId xmlns:a16="http://schemas.microsoft.com/office/drawing/2014/main" id="{BCFBE99A-307D-3347-8490-2EF54EBF726F}"/>
              </a:ext>
            </a:extLst>
          </p:cNvPr>
          <p:cNvSpPr/>
          <p:nvPr/>
        </p:nvSpPr>
        <p:spPr>
          <a:xfrm>
            <a:off x="840533" y="1674785"/>
            <a:ext cx="4860269" cy="906366"/>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080000" bIns="144000" rtlCol="0" anchor="ctr">
            <a:spAutoFit/>
          </a:bodyPr>
          <a:lstStyle/>
          <a:p>
            <a:r>
              <a:rPr lang="en-GB" sz="2000" b="1" dirty="0">
                <a:solidFill>
                  <a:schemeClr val="tx1"/>
                </a:solidFill>
              </a:rPr>
              <a:t>Last but not least comes the creation of new habitat.</a:t>
            </a:r>
          </a:p>
        </p:txBody>
      </p:sp>
      <p:sp>
        <p:nvSpPr>
          <p:cNvPr id="9" name="Title 20">
            <a:extLst>
              <a:ext uri="{FF2B5EF4-FFF2-40B4-BE49-F238E27FC236}">
                <a16:creationId xmlns:a16="http://schemas.microsoft.com/office/drawing/2014/main" id="{C69EC468-C69B-A549-AAF1-FAC5E24DC2DC}"/>
              </a:ext>
            </a:extLst>
          </p:cNvPr>
          <p:cNvSpPr txBox="1">
            <a:spLocks/>
          </p:cNvSpPr>
          <p:nvPr/>
        </p:nvSpPr>
        <p:spPr>
          <a:xfrm>
            <a:off x="4572000" y="1674785"/>
            <a:ext cx="3731400" cy="4342192"/>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Tree>
    <p:extLst>
      <p:ext uri="{BB962C8B-B14F-4D97-AF65-F5344CB8AC3E}">
        <p14:creationId xmlns:p14="http://schemas.microsoft.com/office/powerpoint/2010/main" val="407887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2800" dirty="0">
                <a:solidFill>
                  <a:schemeClr val="bg1"/>
                </a:solidFill>
                <a:latin typeface="+mn-lt"/>
              </a:rPr>
              <a:t>Why Do We Need to Protect Our Pollinators?</a:t>
            </a:r>
          </a:p>
        </p:txBody>
      </p:sp>
      <p:sp>
        <p:nvSpPr>
          <p:cNvPr id="8" name="Rectangle 7">
            <a:extLst>
              <a:ext uri="{FF2B5EF4-FFF2-40B4-BE49-F238E27FC236}">
                <a16:creationId xmlns:a16="http://schemas.microsoft.com/office/drawing/2014/main" id="{55854B26-4767-194E-95A0-193F97AEE58B}"/>
              </a:ext>
            </a:extLst>
          </p:cNvPr>
          <p:cNvSpPr/>
          <p:nvPr/>
        </p:nvSpPr>
        <p:spPr>
          <a:xfrm>
            <a:off x="840533" y="1717680"/>
            <a:ext cx="7249367" cy="1214142"/>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224000" bIns="144000" rtlCol="0" anchor="ctr">
            <a:spAutoFit/>
          </a:bodyPr>
          <a:lstStyle/>
          <a:p>
            <a:r>
              <a:rPr lang="en-GB" sz="2000" b="1" dirty="0">
                <a:solidFill>
                  <a:schemeClr val="tx1"/>
                </a:solidFill>
              </a:rPr>
              <a:t>Farmers</a:t>
            </a:r>
            <a:r>
              <a:rPr lang="en-GB" sz="2000" dirty="0">
                <a:solidFill>
                  <a:schemeClr val="tx1"/>
                </a:solidFill>
              </a:rPr>
              <a:t> need pollinators to ensure good yields of high quality produce. Without pollinators, the livelihood of farmers would be impacted.</a:t>
            </a:r>
          </a:p>
        </p:txBody>
      </p:sp>
      <p:sp>
        <p:nvSpPr>
          <p:cNvPr id="9" name="Rectangle 8">
            <a:extLst>
              <a:ext uri="{FF2B5EF4-FFF2-40B4-BE49-F238E27FC236}">
                <a16:creationId xmlns:a16="http://schemas.microsoft.com/office/drawing/2014/main" id="{764A3D1D-B3B9-4B45-9DF5-0BE54007050D}"/>
              </a:ext>
            </a:extLst>
          </p:cNvPr>
          <p:cNvSpPr/>
          <p:nvPr/>
        </p:nvSpPr>
        <p:spPr>
          <a:xfrm>
            <a:off x="840533" y="3233297"/>
            <a:ext cx="7249367" cy="906366"/>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224000" bIns="144000" rtlCol="0" anchor="ctr">
            <a:spAutoFit/>
          </a:bodyPr>
          <a:lstStyle/>
          <a:p>
            <a:r>
              <a:rPr lang="en-GB" sz="2000" b="1" dirty="0">
                <a:solidFill>
                  <a:schemeClr val="tx1"/>
                </a:solidFill>
              </a:rPr>
              <a:t>Gardeners</a:t>
            </a:r>
            <a:r>
              <a:rPr lang="en-GB" sz="2000" dirty="0">
                <a:solidFill>
                  <a:schemeClr val="tx1"/>
                </a:solidFill>
              </a:rPr>
              <a:t> rely on pollinators for growing their own fruit and vegetables to feed their families.</a:t>
            </a:r>
          </a:p>
        </p:txBody>
      </p:sp>
      <p:sp>
        <p:nvSpPr>
          <p:cNvPr id="10" name="Rectangle 9">
            <a:extLst>
              <a:ext uri="{FF2B5EF4-FFF2-40B4-BE49-F238E27FC236}">
                <a16:creationId xmlns:a16="http://schemas.microsoft.com/office/drawing/2014/main" id="{67312400-C463-0C4F-8230-05B874174EEC}"/>
              </a:ext>
            </a:extLst>
          </p:cNvPr>
          <p:cNvSpPr/>
          <p:nvPr/>
        </p:nvSpPr>
        <p:spPr>
          <a:xfrm>
            <a:off x="840533" y="4441138"/>
            <a:ext cx="7249367" cy="1521919"/>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224000" bIns="144000" rtlCol="0" anchor="ctr">
            <a:spAutoFit/>
          </a:bodyPr>
          <a:lstStyle/>
          <a:p>
            <a:r>
              <a:rPr lang="en-GB" sz="2000" b="1" dirty="0">
                <a:solidFill>
                  <a:schemeClr val="tx1"/>
                </a:solidFill>
              </a:rPr>
              <a:t>Environment</a:t>
            </a:r>
            <a:r>
              <a:rPr lang="en-GB" sz="2000" dirty="0">
                <a:solidFill>
                  <a:schemeClr val="tx1"/>
                </a:solidFill>
              </a:rPr>
              <a:t> 78% of wild plants need insect pollination. Without these, the landscape would be a much less beautiful place. These plants provide shelter for our native wildlife.</a:t>
            </a:r>
          </a:p>
        </p:txBody>
      </p:sp>
      <p:pic>
        <p:nvPicPr>
          <p:cNvPr id="3" name="Picture 2" descr="A person wearing a garment&#10;&#10;Description automatically generated with low confidence">
            <a:extLst>
              <a:ext uri="{FF2B5EF4-FFF2-40B4-BE49-F238E27FC236}">
                <a16:creationId xmlns:a16="http://schemas.microsoft.com/office/drawing/2014/main" id="{745A7207-0076-B441-AB50-9CC2E9F3B0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3700" y="1306479"/>
            <a:ext cx="1531973" cy="5314595"/>
          </a:xfrm>
          <a:prstGeom prst="rect">
            <a:avLst/>
          </a:prstGeom>
        </p:spPr>
      </p:pic>
    </p:spTree>
    <p:extLst>
      <p:ext uri="{BB962C8B-B14F-4D97-AF65-F5344CB8AC3E}">
        <p14:creationId xmlns:p14="http://schemas.microsoft.com/office/powerpoint/2010/main" val="22301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47178EE1-0FC3-524D-BCAA-D4E87C7BD9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9035" y="1513942"/>
            <a:ext cx="8005929" cy="4739965"/>
          </a:xfrm>
          <a:prstGeom prst="rect">
            <a:avLst/>
          </a:prstGeom>
        </p:spPr>
      </p:pic>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High Biodiversity</a:t>
            </a:r>
          </a:p>
        </p:txBody>
      </p:sp>
      <p:sp>
        <p:nvSpPr>
          <p:cNvPr id="5" name="Title 20">
            <a:extLst>
              <a:ext uri="{FF2B5EF4-FFF2-40B4-BE49-F238E27FC236}">
                <a16:creationId xmlns:a16="http://schemas.microsoft.com/office/drawing/2014/main" id="{CE9BD439-5C30-AD49-821A-217D664626DA}"/>
              </a:ext>
            </a:extLst>
          </p:cNvPr>
          <p:cNvSpPr txBox="1">
            <a:spLocks/>
          </p:cNvSpPr>
          <p:nvPr/>
        </p:nvSpPr>
        <p:spPr>
          <a:xfrm>
            <a:off x="579599" y="5344054"/>
            <a:ext cx="7984800" cy="909853"/>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rPr>
              <a:t>High biodiversity means many species of animals and plants.</a:t>
            </a:r>
          </a:p>
        </p:txBody>
      </p:sp>
    </p:spTree>
    <p:extLst>
      <p:ext uri="{BB962C8B-B14F-4D97-AF65-F5344CB8AC3E}">
        <p14:creationId xmlns:p14="http://schemas.microsoft.com/office/powerpoint/2010/main" val="23084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What Can We Do To Help?</a:t>
            </a:r>
          </a:p>
        </p:txBody>
      </p:sp>
      <p:sp>
        <p:nvSpPr>
          <p:cNvPr id="8" name="Rectangle 7">
            <a:extLst>
              <a:ext uri="{FF2B5EF4-FFF2-40B4-BE49-F238E27FC236}">
                <a16:creationId xmlns:a16="http://schemas.microsoft.com/office/drawing/2014/main" id="{55854B26-4767-194E-95A0-193F97AEE58B}"/>
              </a:ext>
            </a:extLst>
          </p:cNvPr>
          <p:cNvSpPr/>
          <p:nvPr/>
        </p:nvSpPr>
        <p:spPr>
          <a:xfrm>
            <a:off x="840533" y="1724827"/>
            <a:ext cx="7462934" cy="1214142"/>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512000" bIns="144000" rtlCol="0" anchor="ctr">
            <a:spAutoFit/>
          </a:bodyPr>
          <a:lstStyle/>
          <a:p>
            <a:r>
              <a:rPr lang="en-GB" sz="2000" b="1" dirty="0">
                <a:solidFill>
                  <a:schemeClr val="tx1"/>
                </a:solidFill>
              </a:rPr>
              <a:t>Plant for pollinators: </a:t>
            </a:r>
            <a:r>
              <a:rPr lang="en-GB" sz="2000" dirty="0">
                <a:solidFill>
                  <a:schemeClr val="tx1"/>
                </a:solidFill>
              </a:rPr>
              <a:t>Grow more nectar-rich flowers, shrubs and trees to provide for </a:t>
            </a:r>
            <a:br>
              <a:rPr lang="en-GB" sz="2000" dirty="0">
                <a:solidFill>
                  <a:schemeClr val="tx1"/>
                </a:solidFill>
              </a:rPr>
            </a:br>
            <a:r>
              <a:rPr lang="en-GB" sz="2000" dirty="0">
                <a:solidFill>
                  <a:schemeClr val="tx1"/>
                </a:solidFill>
              </a:rPr>
              <a:t>pollinators throughout the year. </a:t>
            </a:r>
          </a:p>
        </p:txBody>
      </p:sp>
      <p:sp>
        <p:nvSpPr>
          <p:cNvPr id="9" name="Rectangle 8">
            <a:extLst>
              <a:ext uri="{FF2B5EF4-FFF2-40B4-BE49-F238E27FC236}">
                <a16:creationId xmlns:a16="http://schemas.microsoft.com/office/drawing/2014/main" id="{764A3D1D-B3B9-4B45-9DF5-0BE54007050D}"/>
              </a:ext>
            </a:extLst>
          </p:cNvPr>
          <p:cNvSpPr/>
          <p:nvPr/>
        </p:nvSpPr>
        <p:spPr>
          <a:xfrm>
            <a:off x="840533" y="3247591"/>
            <a:ext cx="7462934" cy="1214142"/>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r>
              <a:rPr lang="en-GB" sz="2000" b="1" dirty="0">
                <a:solidFill>
                  <a:schemeClr val="tx1"/>
                </a:solidFill>
              </a:rPr>
              <a:t>Let your garden grow wild: </a:t>
            </a:r>
            <a:r>
              <a:rPr lang="en-GB" sz="2000" dirty="0">
                <a:solidFill>
                  <a:schemeClr val="tx1"/>
                </a:solidFill>
              </a:rPr>
              <a:t>Leaving </a:t>
            </a:r>
          </a:p>
          <a:p>
            <a:r>
              <a:rPr lang="en-GB" sz="2000" dirty="0">
                <a:solidFill>
                  <a:schemeClr val="tx1"/>
                </a:solidFill>
              </a:rPr>
              <a:t>patches of land to grow wild lets </a:t>
            </a:r>
            <a:br>
              <a:rPr lang="en-GB" sz="2000" dirty="0">
                <a:solidFill>
                  <a:schemeClr val="tx1"/>
                </a:solidFill>
              </a:rPr>
            </a:br>
            <a:r>
              <a:rPr lang="en-GB" sz="2000" dirty="0">
                <a:solidFill>
                  <a:schemeClr val="tx1"/>
                </a:solidFill>
              </a:rPr>
              <a:t>wildflowers grow and makes great nesting and feeding sites. </a:t>
            </a:r>
          </a:p>
        </p:txBody>
      </p:sp>
      <p:sp>
        <p:nvSpPr>
          <p:cNvPr id="10" name="Rectangle 9">
            <a:extLst>
              <a:ext uri="{FF2B5EF4-FFF2-40B4-BE49-F238E27FC236}">
                <a16:creationId xmlns:a16="http://schemas.microsoft.com/office/drawing/2014/main" id="{67312400-C463-0C4F-8230-05B874174EEC}"/>
              </a:ext>
            </a:extLst>
          </p:cNvPr>
          <p:cNvSpPr/>
          <p:nvPr/>
        </p:nvSpPr>
        <p:spPr>
          <a:xfrm>
            <a:off x="840533" y="4770354"/>
            <a:ext cx="7462934" cy="1214142"/>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r>
              <a:rPr lang="en-GB" sz="2000" b="1" dirty="0">
                <a:solidFill>
                  <a:schemeClr val="tx1"/>
                </a:solidFill>
              </a:rPr>
              <a:t>Put away the pesticide: </a:t>
            </a:r>
            <a:r>
              <a:rPr lang="en-GB" sz="2000" dirty="0">
                <a:solidFill>
                  <a:schemeClr val="tx1"/>
                </a:solidFill>
              </a:rPr>
              <a:t>They can harm pollinators and many other beneficial invertebrates. Consider alternatives and only use pesticides as a last resort.</a:t>
            </a:r>
          </a:p>
        </p:txBody>
      </p:sp>
      <p:pic>
        <p:nvPicPr>
          <p:cNvPr id="6" name="Picture 5" descr="A person sitting on the floor next to a potted plant&#10;&#10;Description automatically generated with medium confidence">
            <a:extLst>
              <a:ext uri="{FF2B5EF4-FFF2-40B4-BE49-F238E27FC236}">
                <a16:creationId xmlns:a16="http://schemas.microsoft.com/office/drawing/2014/main" id="{23D137E3-1BE1-0C45-BB8E-F6E34D51C7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172429" y="1347016"/>
            <a:ext cx="3409497" cy="2594199"/>
          </a:xfrm>
          <a:prstGeom prst="rect">
            <a:avLst/>
          </a:prstGeom>
        </p:spPr>
      </p:pic>
    </p:spTree>
    <p:extLst>
      <p:ext uri="{BB962C8B-B14F-4D97-AF65-F5344CB8AC3E}">
        <p14:creationId xmlns:p14="http://schemas.microsoft.com/office/powerpoint/2010/main" val="242866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91DC6B-10B7-7B49-ACF0-FE88F2F2E80E}"/>
              </a:ext>
            </a:extLst>
          </p:cNvPr>
          <p:cNvSpPr/>
          <p:nvPr/>
        </p:nvSpPr>
        <p:spPr>
          <a:xfrm>
            <a:off x="840533" y="3900117"/>
            <a:ext cx="6637953" cy="1594622"/>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0" bIns="180000" rtlCol="0" anchor="ctr">
            <a:spAutoFit/>
          </a:bodyPr>
          <a:lstStyle/>
          <a:p>
            <a:r>
              <a:rPr lang="en-GB" sz="2000" b="1" dirty="0">
                <a:solidFill>
                  <a:schemeClr val="tx1"/>
                </a:solidFill>
              </a:rPr>
              <a:t>Build a bee hotel </a:t>
            </a:r>
            <a:r>
              <a:rPr lang="en-GB" sz="2000" dirty="0">
                <a:solidFill>
                  <a:schemeClr val="tx1"/>
                </a:solidFill>
              </a:rPr>
              <a:t>and avoid disturbing or destroying nesting or hibernating insects in grass margins, bare soil, hedgerows, trees, dead wood or walls.</a:t>
            </a:r>
          </a:p>
        </p:txBody>
      </p:sp>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What Can We Do To Help?</a:t>
            </a:r>
          </a:p>
        </p:txBody>
      </p:sp>
      <p:sp>
        <p:nvSpPr>
          <p:cNvPr id="8" name="Rectangle 7">
            <a:extLst>
              <a:ext uri="{FF2B5EF4-FFF2-40B4-BE49-F238E27FC236}">
                <a16:creationId xmlns:a16="http://schemas.microsoft.com/office/drawing/2014/main" id="{55854B26-4767-194E-95A0-193F97AEE58B}"/>
              </a:ext>
            </a:extLst>
          </p:cNvPr>
          <p:cNvSpPr/>
          <p:nvPr/>
        </p:nvSpPr>
        <p:spPr>
          <a:xfrm>
            <a:off x="1567543" y="1927110"/>
            <a:ext cx="6735923" cy="979069"/>
          </a:xfrm>
          <a:prstGeom prst="rect">
            <a:avLst/>
          </a:prstGeom>
          <a:solidFill>
            <a:srgbClr val="F8BE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60000" tIns="180000" rIns="180000" bIns="180000" rtlCol="0" anchor="ctr">
            <a:spAutoFit/>
          </a:bodyPr>
          <a:lstStyle/>
          <a:p>
            <a:r>
              <a:rPr lang="en-GB" sz="2000" b="1" dirty="0">
                <a:solidFill>
                  <a:schemeClr val="tx1"/>
                </a:solidFill>
              </a:rPr>
              <a:t>Leave the lawnmower: </a:t>
            </a:r>
            <a:r>
              <a:rPr lang="en-GB" sz="2000" dirty="0">
                <a:solidFill>
                  <a:schemeClr val="tx1"/>
                </a:solidFill>
              </a:rPr>
              <a:t>Cut your grass less often and remove cuttings to let plants flower. </a:t>
            </a:r>
          </a:p>
        </p:txBody>
      </p:sp>
      <p:pic>
        <p:nvPicPr>
          <p:cNvPr id="4" name="Picture 3" descr="A picture containing transport, lawn mower&#10;&#10;Description automatically generated">
            <a:extLst>
              <a:ext uri="{FF2B5EF4-FFF2-40B4-BE49-F238E27FC236}">
                <a16:creationId xmlns:a16="http://schemas.microsoft.com/office/drawing/2014/main" id="{DCDD1E8E-8F6D-5D4E-9D4D-304DEC08B1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071" y="557560"/>
            <a:ext cx="2652183" cy="3193230"/>
          </a:xfrm>
          <a:prstGeom prst="rect">
            <a:avLst/>
          </a:prstGeom>
        </p:spPr>
      </p:pic>
      <p:pic>
        <p:nvPicPr>
          <p:cNvPr id="6" name="Picture 5" descr="A picture containing building, roof&#10;&#10;Description automatically generated">
            <a:extLst>
              <a:ext uri="{FF2B5EF4-FFF2-40B4-BE49-F238E27FC236}">
                <a16:creationId xmlns:a16="http://schemas.microsoft.com/office/drawing/2014/main" id="{F30A82C8-0164-A646-A37C-920B34AE04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4551" y="3333953"/>
            <a:ext cx="2343656" cy="2726951"/>
          </a:xfrm>
          <a:prstGeom prst="ellipse">
            <a:avLst/>
          </a:prstGeom>
          <a:ln w="28575">
            <a:solidFill>
              <a:srgbClr val="F08215"/>
            </a:solidFill>
          </a:ln>
        </p:spPr>
      </p:pic>
    </p:spTree>
    <p:extLst>
      <p:ext uri="{BB962C8B-B14F-4D97-AF65-F5344CB8AC3E}">
        <p14:creationId xmlns:p14="http://schemas.microsoft.com/office/powerpoint/2010/main" val="122179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000" dirty="0">
                <a:solidFill>
                  <a:schemeClr val="bg1"/>
                </a:solidFill>
                <a:latin typeface="+mn-lt"/>
              </a:rPr>
              <a:t>4 Things You Can Do To Save Our Bees</a:t>
            </a:r>
          </a:p>
        </p:txBody>
      </p:sp>
      <p:sp>
        <p:nvSpPr>
          <p:cNvPr id="7" name="Rectangle 6">
            <a:extLst>
              <a:ext uri="{FF2B5EF4-FFF2-40B4-BE49-F238E27FC236}">
                <a16:creationId xmlns:a16="http://schemas.microsoft.com/office/drawing/2014/main" id="{8155AC62-B742-5641-B823-4C8EB02599C4}"/>
              </a:ext>
            </a:extLst>
          </p:cNvPr>
          <p:cNvSpPr/>
          <p:nvPr/>
        </p:nvSpPr>
        <p:spPr>
          <a:xfrm>
            <a:off x="840533" y="1733525"/>
            <a:ext cx="7462933" cy="906366"/>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When planning your garden, plant flowers and shrubs that will flower in Spring or Autumn.</a:t>
            </a:r>
          </a:p>
        </p:txBody>
      </p:sp>
      <p:sp>
        <p:nvSpPr>
          <p:cNvPr id="8" name="Rectangle 7">
            <a:extLst>
              <a:ext uri="{FF2B5EF4-FFF2-40B4-BE49-F238E27FC236}">
                <a16:creationId xmlns:a16="http://schemas.microsoft.com/office/drawing/2014/main" id="{343CB658-6A59-4C4B-9522-CEE9394B1A72}"/>
              </a:ext>
            </a:extLst>
          </p:cNvPr>
          <p:cNvSpPr/>
          <p:nvPr/>
        </p:nvSpPr>
        <p:spPr>
          <a:xfrm>
            <a:off x="840533" y="2957211"/>
            <a:ext cx="7462933" cy="906366"/>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When gardening, consider leaving an area uncut to allow daisies, dandelions and other flowers to grow.</a:t>
            </a:r>
          </a:p>
        </p:txBody>
      </p:sp>
      <p:sp>
        <p:nvSpPr>
          <p:cNvPr id="9" name="Rectangle 8">
            <a:extLst>
              <a:ext uri="{FF2B5EF4-FFF2-40B4-BE49-F238E27FC236}">
                <a16:creationId xmlns:a16="http://schemas.microsoft.com/office/drawing/2014/main" id="{6A924DF6-B5EA-954C-B51E-DFC15F820FF1}"/>
              </a:ext>
            </a:extLst>
          </p:cNvPr>
          <p:cNvSpPr/>
          <p:nvPr/>
        </p:nvSpPr>
        <p:spPr>
          <a:xfrm>
            <a:off x="840533" y="4180897"/>
            <a:ext cx="7462933" cy="598589"/>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Have a little more space? Grow a fruit bush.</a:t>
            </a:r>
          </a:p>
        </p:txBody>
      </p:sp>
      <p:sp>
        <p:nvSpPr>
          <p:cNvPr id="10" name="Rectangle 9">
            <a:extLst>
              <a:ext uri="{FF2B5EF4-FFF2-40B4-BE49-F238E27FC236}">
                <a16:creationId xmlns:a16="http://schemas.microsoft.com/office/drawing/2014/main" id="{68955192-9AAD-F842-A5A3-89426DD9A31C}"/>
              </a:ext>
            </a:extLst>
          </p:cNvPr>
          <p:cNvSpPr/>
          <p:nvPr/>
        </p:nvSpPr>
        <p:spPr>
          <a:xfrm>
            <a:off x="840533" y="5096806"/>
            <a:ext cx="7462933" cy="906366"/>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44000" bIns="144000" rtlCol="0" anchor="ctr">
            <a:spAutoFit/>
          </a:bodyPr>
          <a:lstStyle/>
          <a:p>
            <a:r>
              <a:rPr lang="en-GB" sz="2000" dirty="0">
                <a:solidFill>
                  <a:schemeClr val="tx1"/>
                </a:solidFill>
              </a:rPr>
              <a:t>Don’t have a garden? You can grow flowers and </a:t>
            </a:r>
            <a:br>
              <a:rPr lang="en-GB" sz="2000" dirty="0">
                <a:solidFill>
                  <a:schemeClr val="tx1"/>
                </a:solidFill>
              </a:rPr>
            </a:br>
            <a:r>
              <a:rPr lang="en-GB" sz="2000" dirty="0">
                <a:solidFill>
                  <a:schemeClr val="tx1"/>
                </a:solidFill>
              </a:rPr>
              <a:t>plants in plant pots.</a:t>
            </a:r>
          </a:p>
        </p:txBody>
      </p:sp>
      <p:pic>
        <p:nvPicPr>
          <p:cNvPr id="3" name="Picture 2" descr="A basketball with a black background&#10;&#10;Description automatically generated with medium confidence">
            <a:extLst>
              <a:ext uri="{FF2B5EF4-FFF2-40B4-BE49-F238E27FC236}">
                <a16:creationId xmlns:a16="http://schemas.microsoft.com/office/drawing/2014/main" id="{41AE0602-6770-8648-BC66-064044F4A6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39558" y="4762692"/>
            <a:ext cx="1506917" cy="1461547"/>
          </a:xfrm>
          <a:prstGeom prst="rect">
            <a:avLst/>
          </a:prstGeom>
        </p:spPr>
      </p:pic>
      <p:pic>
        <p:nvPicPr>
          <p:cNvPr id="5" name="Picture 4">
            <a:extLst>
              <a:ext uri="{FF2B5EF4-FFF2-40B4-BE49-F238E27FC236}">
                <a16:creationId xmlns:a16="http://schemas.microsoft.com/office/drawing/2014/main" id="{8ADA4F38-C13B-6B43-ACF5-48D510FD38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233" t="-47566" r="-59787"/>
          <a:stretch/>
        </p:blipFill>
        <p:spPr>
          <a:xfrm>
            <a:off x="6219718" y="2671331"/>
            <a:ext cx="3345628" cy="2410808"/>
          </a:xfrm>
          <a:prstGeom prst="ellipse">
            <a:avLst/>
          </a:prstGeom>
        </p:spPr>
      </p:pic>
    </p:spTree>
    <p:extLst>
      <p:ext uri="{BB962C8B-B14F-4D97-AF65-F5344CB8AC3E}">
        <p14:creationId xmlns:p14="http://schemas.microsoft.com/office/powerpoint/2010/main" val="391162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400" dirty="0">
                <a:solidFill>
                  <a:schemeClr val="bg1"/>
                </a:solidFill>
                <a:latin typeface="+mn-lt"/>
              </a:rPr>
              <a:t>Pollinator Plan for Your School</a:t>
            </a:r>
          </a:p>
        </p:txBody>
      </p:sp>
      <p:sp>
        <p:nvSpPr>
          <p:cNvPr id="12" name="Rectangle 11">
            <a:extLst>
              <a:ext uri="{FF2B5EF4-FFF2-40B4-BE49-F238E27FC236}">
                <a16:creationId xmlns:a16="http://schemas.microsoft.com/office/drawing/2014/main" id="{C893F5B3-C6C7-3945-80A2-AEE60AB9B45B}"/>
              </a:ext>
            </a:extLst>
          </p:cNvPr>
          <p:cNvSpPr/>
          <p:nvPr/>
        </p:nvSpPr>
        <p:spPr>
          <a:xfrm>
            <a:off x="840533" y="1789035"/>
            <a:ext cx="7462933" cy="1121809"/>
          </a:xfrm>
          <a:prstGeom prst="rect">
            <a:avLst/>
          </a:prstGeom>
          <a:no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r>
              <a:rPr lang="en-GB" b="1" dirty="0">
                <a:solidFill>
                  <a:schemeClr val="tx1"/>
                </a:solidFill>
              </a:rPr>
              <a:t>Draw a habitat map of your school.</a:t>
            </a:r>
          </a:p>
          <a:p>
            <a:r>
              <a:rPr lang="en-GB" dirty="0">
                <a:solidFill>
                  <a:schemeClr val="tx1"/>
                </a:solidFill>
              </a:rPr>
              <a:t>Identify areas where you can take action to help pollinators. </a:t>
            </a:r>
          </a:p>
          <a:p>
            <a:r>
              <a:rPr lang="en-GB" dirty="0">
                <a:solidFill>
                  <a:schemeClr val="tx1"/>
                </a:solidFill>
              </a:rPr>
              <a:t>Visit </a:t>
            </a:r>
            <a:r>
              <a:rPr lang="en-GB" b="1" dirty="0">
                <a:solidFill>
                  <a:srgbClr val="F08215"/>
                </a:solidFill>
                <a:hlinkClick r:id="rId2">
                  <a:extLst>
                    <a:ext uri="{A12FA001-AC4F-418D-AE19-62706E023703}">
                      <ahyp:hlinkClr xmlns:ahyp="http://schemas.microsoft.com/office/drawing/2018/hyperlinkcolor" val="tx"/>
                    </a:ext>
                  </a:extLst>
                </a:hlinkClick>
              </a:rPr>
              <a:t>www.pollinators.ie</a:t>
            </a:r>
            <a:r>
              <a:rPr lang="en-GB" dirty="0">
                <a:solidFill>
                  <a:srgbClr val="F08215"/>
                </a:solidFill>
              </a:rPr>
              <a:t> </a:t>
            </a:r>
            <a:r>
              <a:rPr lang="en-GB" dirty="0">
                <a:solidFill>
                  <a:schemeClr val="tx1"/>
                </a:solidFill>
              </a:rPr>
              <a:t>and find out what they need to survive.</a:t>
            </a:r>
          </a:p>
        </p:txBody>
      </p:sp>
      <p:sp>
        <p:nvSpPr>
          <p:cNvPr id="14" name="Rectangle 13">
            <a:extLst>
              <a:ext uri="{FF2B5EF4-FFF2-40B4-BE49-F238E27FC236}">
                <a16:creationId xmlns:a16="http://schemas.microsoft.com/office/drawing/2014/main" id="{84223302-FD9E-D446-A9D5-7A1D845AB54A}"/>
              </a:ext>
            </a:extLst>
          </p:cNvPr>
          <p:cNvSpPr/>
          <p:nvPr/>
        </p:nvSpPr>
        <p:spPr>
          <a:xfrm>
            <a:off x="840533" y="3283674"/>
            <a:ext cx="7462933" cy="1121809"/>
          </a:xfrm>
          <a:prstGeom prst="rect">
            <a:avLst/>
          </a:prstGeom>
          <a:no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r>
              <a:rPr lang="en-GB" b="1" dirty="0">
                <a:solidFill>
                  <a:schemeClr val="tx1"/>
                </a:solidFill>
              </a:rPr>
              <a:t>Protect wildlife spots you already have.</a:t>
            </a:r>
            <a:endParaRPr lang="en-GB" dirty="0">
              <a:solidFill>
                <a:schemeClr val="tx1"/>
              </a:solidFill>
            </a:endParaRPr>
          </a:p>
          <a:p>
            <a:r>
              <a:rPr lang="en-GB" dirty="0">
                <a:solidFill>
                  <a:schemeClr val="tx1"/>
                </a:solidFill>
              </a:rPr>
              <a:t>These include: areas of long grass with wildflowers; </a:t>
            </a:r>
            <a:br>
              <a:rPr lang="en-GB" dirty="0">
                <a:solidFill>
                  <a:schemeClr val="tx1"/>
                </a:solidFill>
              </a:rPr>
            </a:br>
            <a:r>
              <a:rPr lang="en-GB" dirty="0">
                <a:solidFill>
                  <a:schemeClr val="tx1"/>
                </a:solidFill>
              </a:rPr>
              <a:t>flowerbeds; and native trees.</a:t>
            </a:r>
          </a:p>
        </p:txBody>
      </p:sp>
      <p:sp>
        <p:nvSpPr>
          <p:cNvPr id="15" name="Rectangle 14">
            <a:extLst>
              <a:ext uri="{FF2B5EF4-FFF2-40B4-BE49-F238E27FC236}">
                <a16:creationId xmlns:a16="http://schemas.microsoft.com/office/drawing/2014/main" id="{B2652557-4262-A249-82E6-3F9ED5112D39}"/>
              </a:ext>
            </a:extLst>
          </p:cNvPr>
          <p:cNvSpPr/>
          <p:nvPr/>
        </p:nvSpPr>
        <p:spPr>
          <a:xfrm>
            <a:off x="840533" y="4778313"/>
            <a:ext cx="7462933" cy="1121809"/>
          </a:xfrm>
          <a:prstGeom prst="rect">
            <a:avLst/>
          </a:prstGeom>
          <a:no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r>
              <a:rPr lang="en-GB" b="1" dirty="0">
                <a:solidFill>
                  <a:schemeClr val="tx1"/>
                </a:solidFill>
              </a:rPr>
              <a:t>Protect wildlife spots you already have.</a:t>
            </a:r>
            <a:endParaRPr lang="en-GB" dirty="0">
              <a:solidFill>
                <a:schemeClr val="tx1"/>
              </a:solidFill>
            </a:endParaRPr>
          </a:p>
          <a:p>
            <a:r>
              <a:rPr lang="en-GB" dirty="0">
                <a:solidFill>
                  <a:schemeClr val="tx1"/>
                </a:solidFill>
              </a:rPr>
              <a:t>Make your own 'Don't Mow' and 'Pesticide-Free Zone' signs for your school.</a:t>
            </a:r>
          </a:p>
        </p:txBody>
      </p:sp>
      <p:pic>
        <p:nvPicPr>
          <p:cNvPr id="4" name="Picture 3">
            <a:extLst>
              <a:ext uri="{FF2B5EF4-FFF2-40B4-BE49-F238E27FC236}">
                <a16:creationId xmlns:a16="http://schemas.microsoft.com/office/drawing/2014/main" id="{C662B2D0-31E7-2947-A983-500317D1F0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16" y="3517751"/>
            <a:ext cx="4885602" cy="3361765"/>
          </a:xfrm>
          <a:prstGeom prst="rect">
            <a:avLst/>
          </a:prstGeom>
        </p:spPr>
      </p:pic>
      <p:pic>
        <p:nvPicPr>
          <p:cNvPr id="11" name="Picture 10" descr="A picture containing plant, flower, zinnia&#10;&#10;Description automatically generated">
            <a:extLst>
              <a:ext uri="{FF2B5EF4-FFF2-40B4-BE49-F238E27FC236}">
                <a16:creationId xmlns:a16="http://schemas.microsoft.com/office/drawing/2014/main" id="{173913B0-D53E-AA4B-A219-0E92F0B18C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88187">
            <a:off x="3733614" y="3920545"/>
            <a:ext cx="5948859" cy="3601745"/>
          </a:xfrm>
          <a:prstGeom prst="rect">
            <a:avLst/>
          </a:prstGeom>
        </p:spPr>
      </p:pic>
    </p:spTree>
    <p:extLst>
      <p:ext uri="{BB962C8B-B14F-4D97-AF65-F5344CB8AC3E}">
        <p14:creationId xmlns:p14="http://schemas.microsoft.com/office/powerpoint/2010/main" val="259195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11"/>
                                        </p:tgtEl>
                                        <p:attrNameLst>
                                          <p:attrName>ppt_x</p:attrName>
                                        </p:attrNameLst>
                                      </p:cBhvr>
                                      <p:tavLst>
                                        <p:tav tm="0">
                                          <p:val>
                                            <p:strVal val="ppt_x"/>
                                          </p:val>
                                        </p:tav>
                                        <p:tav tm="100000">
                                          <p:val>
                                            <p:strVal val="ppt_x"/>
                                          </p:val>
                                        </p:tav>
                                      </p:tavLst>
                                    </p:anim>
                                    <p:anim calcmode="lin" valueType="num">
                                      <p:cBhvr additive="base">
                                        <p:cTn id="32" dur="500"/>
                                        <p:tgtEl>
                                          <p:spTgt spid="11"/>
                                        </p:tgtEl>
                                        <p:attrNameLst>
                                          <p:attrName>ppt_y</p:attrName>
                                        </p:attrNameLst>
                                      </p:cBhvr>
                                      <p:tavLst>
                                        <p:tav tm="0">
                                          <p:val>
                                            <p:strVal val="ppt_y"/>
                                          </p:val>
                                        </p:tav>
                                        <p:tav tm="100000">
                                          <p:val>
                                            <p:strVal val="1+ppt_h/2"/>
                                          </p:val>
                                        </p:tav>
                                      </p:tavLst>
                                    </p:anim>
                                    <p:set>
                                      <p:cBhvr>
                                        <p:cTn id="33" dur="1" fill="hold">
                                          <p:stCondLst>
                                            <p:cond delay="499"/>
                                          </p:stCondLst>
                                        </p:cTn>
                                        <p:tgtEl>
                                          <p:spTgt spid="11"/>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635141"/>
            <a:ext cx="2555381" cy="2681097"/>
          </a:xfrm>
          <a:prstGeom prst="rect">
            <a:avLst/>
          </a:prstGeom>
          <a:no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Plant pollinator-friendly trees.</a:t>
            </a:r>
          </a:p>
          <a:p>
            <a:endParaRPr lang="en-GB" sz="2000" b="0" dirty="0">
              <a:solidFill>
                <a:schemeClr val="tx1"/>
              </a:solidFill>
              <a:latin typeface="+mn-lt"/>
            </a:endParaRPr>
          </a:p>
          <a:p>
            <a:r>
              <a:rPr lang="en-GB" sz="2000" dirty="0">
                <a:solidFill>
                  <a:srgbClr val="F08215"/>
                </a:solidFill>
                <a:latin typeface="+mn-lt"/>
              </a:rPr>
              <a:t>The best native trees are:</a:t>
            </a:r>
          </a:p>
        </p:txBody>
      </p:sp>
      <p:sp>
        <p:nvSpPr>
          <p:cNvPr id="32" name="Title 20">
            <a:extLst>
              <a:ext uri="{FF2B5EF4-FFF2-40B4-BE49-F238E27FC236}">
                <a16:creationId xmlns:a16="http://schemas.microsoft.com/office/drawing/2014/main" id="{D8258291-FAA1-A342-B2CC-318BE88B7F70}"/>
              </a:ext>
            </a:extLst>
          </p:cNvPr>
          <p:cNvSpPr txBox="1">
            <a:spLocks/>
          </p:cNvSpPr>
          <p:nvPr/>
        </p:nvSpPr>
        <p:spPr>
          <a:xfrm>
            <a:off x="5996067" y="635141"/>
            <a:ext cx="2555381" cy="2681097"/>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3" name="Title 20">
            <a:extLst>
              <a:ext uri="{FF2B5EF4-FFF2-40B4-BE49-F238E27FC236}">
                <a16:creationId xmlns:a16="http://schemas.microsoft.com/office/drawing/2014/main" id="{E87C82EF-8BB4-F847-9247-E29EB14A3644}"/>
              </a:ext>
            </a:extLst>
          </p:cNvPr>
          <p:cNvSpPr txBox="1">
            <a:spLocks/>
          </p:cNvSpPr>
          <p:nvPr/>
        </p:nvSpPr>
        <p:spPr>
          <a:xfrm>
            <a:off x="5996064" y="2713822"/>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Hawthorn</a:t>
            </a:r>
          </a:p>
        </p:txBody>
      </p:sp>
      <p:sp>
        <p:nvSpPr>
          <p:cNvPr id="35" name="Title 20">
            <a:extLst>
              <a:ext uri="{FF2B5EF4-FFF2-40B4-BE49-F238E27FC236}">
                <a16:creationId xmlns:a16="http://schemas.microsoft.com/office/drawing/2014/main" id="{4DAB7B4D-1092-9A46-A855-3F05FF18C388}"/>
              </a:ext>
            </a:extLst>
          </p:cNvPr>
          <p:cNvSpPr txBox="1">
            <a:spLocks/>
          </p:cNvSpPr>
          <p:nvPr/>
        </p:nvSpPr>
        <p:spPr>
          <a:xfrm>
            <a:off x="3294306" y="635141"/>
            <a:ext cx="2555381" cy="2681097"/>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6" name="Title 20">
            <a:extLst>
              <a:ext uri="{FF2B5EF4-FFF2-40B4-BE49-F238E27FC236}">
                <a16:creationId xmlns:a16="http://schemas.microsoft.com/office/drawing/2014/main" id="{D8FF46D9-7BBB-844C-BFFA-DAC55B9B5F68}"/>
              </a:ext>
            </a:extLst>
          </p:cNvPr>
          <p:cNvSpPr txBox="1">
            <a:spLocks/>
          </p:cNvSpPr>
          <p:nvPr/>
        </p:nvSpPr>
        <p:spPr>
          <a:xfrm>
            <a:off x="3294303" y="2713822"/>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Willow</a:t>
            </a:r>
          </a:p>
        </p:txBody>
      </p:sp>
      <p:sp>
        <p:nvSpPr>
          <p:cNvPr id="38" name="Title 20">
            <a:extLst>
              <a:ext uri="{FF2B5EF4-FFF2-40B4-BE49-F238E27FC236}">
                <a16:creationId xmlns:a16="http://schemas.microsoft.com/office/drawing/2014/main" id="{A4E9B368-3677-024B-89A8-6B91302A5226}"/>
              </a:ext>
            </a:extLst>
          </p:cNvPr>
          <p:cNvSpPr txBox="1">
            <a:spLocks/>
          </p:cNvSpPr>
          <p:nvPr/>
        </p:nvSpPr>
        <p:spPr>
          <a:xfrm>
            <a:off x="592552" y="3541762"/>
            <a:ext cx="2555381" cy="268109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39" name="Title 20">
            <a:extLst>
              <a:ext uri="{FF2B5EF4-FFF2-40B4-BE49-F238E27FC236}">
                <a16:creationId xmlns:a16="http://schemas.microsoft.com/office/drawing/2014/main" id="{22ED33ED-5966-F64A-A3DE-C3205287222A}"/>
              </a:ext>
            </a:extLst>
          </p:cNvPr>
          <p:cNvSpPr txBox="1">
            <a:spLocks/>
          </p:cNvSpPr>
          <p:nvPr/>
        </p:nvSpPr>
        <p:spPr>
          <a:xfrm>
            <a:off x="592549" y="5620443"/>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Wild cherry</a:t>
            </a:r>
          </a:p>
        </p:txBody>
      </p:sp>
      <p:sp>
        <p:nvSpPr>
          <p:cNvPr id="41" name="Title 20">
            <a:extLst>
              <a:ext uri="{FF2B5EF4-FFF2-40B4-BE49-F238E27FC236}">
                <a16:creationId xmlns:a16="http://schemas.microsoft.com/office/drawing/2014/main" id="{C4871EA0-A81E-E145-BC6C-4EE1C1CAADE1}"/>
              </a:ext>
            </a:extLst>
          </p:cNvPr>
          <p:cNvSpPr txBox="1">
            <a:spLocks/>
          </p:cNvSpPr>
          <p:nvPr/>
        </p:nvSpPr>
        <p:spPr>
          <a:xfrm>
            <a:off x="5996067" y="3541762"/>
            <a:ext cx="2555381" cy="268109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42" name="Title 20">
            <a:extLst>
              <a:ext uri="{FF2B5EF4-FFF2-40B4-BE49-F238E27FC236}">
                <a16:creationId xmlns:a16="http://schemas.microsoft.com/office/drawing/2014/main" id="{5792D3DC-D6C1-B244-AFAE-8EFF6CB5339C}"/>
              </a:ext>
            </a:extLst>
          </p:cNvPr>
          <p:cNvSpPr txBox="1">
            <a:spLocks/>
          </p:cNvSpPr>
          <p:nvPr/>
        </p:nvSpPr>
        <p:spPr>
          <a:xfrm>
            <a:off x="5996064" y="5620443"/>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Blackthorn</a:t>
            </a:r>
          </a:p>
        </p:txBody>
      </p:sp>
      <p:sp>
        <p:nvSpPr>
          <p:cNvPr id="44" name="Title 20">
            <a:extLst>
              <a:ext uri="{FF2B5EF4-FFF2-40B4-BE49-F238E27FC236}">
                <a16:creationId xmlns:a16="http://schemas.microsoft.com/office/drawing/2014/main" id="{273989A0-2CAC-CD4C-9AF4-E2E0F73D78EE}"/>
              </a:ext>
            </a:extLst>
          </p:cNvPr>
          <p:cNvSpPr txBox="1">
            <a:spLocks/>
          </p:cNvSpPr>
          <p:nvPr/>
        </p:nvSpPr>
        <p:spPr>
          <a:xfrm>
            <a:off x="3294306" y="3541762"/>
            <a:ext cx="2555381" cy="2681097"/>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45" name="Title 20">
            <a:extLst>
              <a:ext uri="{FF2B5EF4-FFF2-40B4-BE49-F238E27FC236}">
                <a16:creationId xmlns:a16="http://schemas.microsoft.com/office/drawing/2014/main" id="{7B84C050-FEA4-224F-AC63-47BF8FB1754F}"/>
              </a:ext>
            </a:extLst>
          </p:cNvPr>
          <p:cNvSpPr txBox="1">
            <a:spLocks/>
          </p:cNvSpPr>
          <p:nvPr/>
        </p:nvSpPr>
        <p:spPr>
          <a:xfrm>
            <a:off x="3294303" y="5620443"/>
            <a:ext cx="2555381"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Crab apple</a:t>
            </a:r>
          </a:p>
        </p:txBody>
      </p:sp>
    </p:spTree>
    <p:extLst>
      <p:ext uri="{BB962C8B-B14F-4D97-AF65-F5344CB8AC3E}">
        <p14:creationId xmlns:p14="http://schemas.microsoft.com/office/powerpoint/2010/main" val="349374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2" grpId="0" animBg="1"/>
      <p:bldP spid="33" grpId="0" animBg="1"/>
      <p:bldP spid="35" grpId="0" animBg="1"/>
      <p:bldP spid="36" grpId="0" animBg="1"/>
      <p:bldP spid="38" grpId="0" animBg="1"/>
      <p:bldP spid="39" grpId="0" animBg="1"/>
      <p:bldP spid="41" grpId="0" animBg="1"/>
      <p:bldP spid="42" grpId="0" animBg="1"/>
      <p:bldP spid="44"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629687"/>
            <a:ext cx="3872769" cy="22116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592552" y="3991071"/>
            <a:ext cx="3872769" cy="221160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flipH="1">
            <a:off x="4678678" y="1629687"/>
            <a:ext cx="3872769" cy="221160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4678678" y="3991071"/>
            <a:ext cx="3872769" cy="221160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92552" y="3238879"/>
            <a:ext cx="3872769"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Spring</a:t>
            </a:r>
            <a:r>
              <a:rPr lang="en-GB" sz="2000" b="0" dirty="0">
                <a:solidFill>
                  <a:schemeClr val="tx1"/>
                </a:solidFill>
                <a:latin typeface="+mn-lt"/>
              </a:rPr>
              <a:t> - Crocus</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4678678" y="3238879"/>
            <a:ext cx="3872769"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Summer</a:t>
            </a:r>
            <a:r>
              <a:rPr lang="en-GB" sz="2000" b="0" dirty="0">
                <a:solidFill>
                  <a:schemeClr val="tx1"/>
                </a:solidFill>
                <a:latin typeface="+mn-lt"/>
              </a:rPr>
              <a:t> - Monarda</a:t>
            </a:r>
          </a:p>
        </p:txBody>
      </p:sp>
      <p:sp>
        <p:nvSpPr>
          <p:cNvPr id="11" name="Title 20">
            <a:extLst>
              <a:ext uri="{FF2B5EF4-FFF2-40B4-BE49-F238E27FC236}">
                <a16:creationId xmlns:a16="http://schemas.microsoft.com/office/drawing/2014/main" id="{1B3F3715-20B6-DF4B-A588-35C54AEDB64E}"/>
              </a:ext>
            </a:extLst>
          </p:cNvPr>
          <p:cNvSpPr txBox="1">
            <a:spLocks/>
          </p:cNvSpPr>
          <p:nvPr/>
        </p:nvSpPr>
        <p:spPr>
          <a:xfrm>
            <a:off x="592551" y="5600263"/>
            <a:ext cx="3872769" cy="602416"/>
          </a:xfrm>
          <a:prstGeom prst="rect">
            <a:avLst/>
          </a:prstGeom>
          <a:solidFill>
            <a:schemeClr val="bg1"/>
          </a:solidFill>
          <a:ln w="28575">
            <a:solidFill>
              <a:srgbClr val="F08215"/>
            </a:solidFill>
          </a:ln>
        </p:spPr>
        <p:txBody>
          <a:bodyPr vert="horz" lIns="108000" tIns="252000" rIns="108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Autumn</a:t>
            </a:r>
            <a:r>
              <a:rPr lang="en-GB" sz="2000" b="0" dirty="0">
                <a:solidFill>
                  <a:schemeClr val="tx1"/>
                </a:solidFill>
                <a:latin typeface="+mn-lt"/>
              </a:rPr>
              <a:t> - Perennial Wildflower</a:t>
            </a:r>
          </a:p>
        </p:txBody>
      </p:sp>
      <p:sp>
        <p:nvSpPr>
          <p:cNvPr id="13" name="Title 20">
            <a:extLst>
              <a:ext uri="{FF2B5EF4-FFF2-40B4-BE49-F238E27FC236}">
                <a16:creationId xmlns:a16="http://schemas.microsoft.com/office/drawing/2014/main" id="{02D8E310-A860-8248-A6DD-B486FA889CF0}"/>
              </a:ext>
            </a:extLst>
          </p:cNvPr>
          <p:cNvSpPr txBox="1">
            <a:spLocks/>
          </p:cNvSpPr>
          <p:nvPr/>
        </p:nvSpPr>
        <p:spPr>
          <a:xfrm>
            <a:off x="4678678" y="5600263"/>
            <a:ext cx="3872769"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Winter</a:t>
            </a:r>
            <a:r>
              <a:rPr lang="en-GB" sz="2000" b="0" dirty="0">
                <a:solidFill>
                  <a:schemeClr val="tx1"/>
                </a:solidFill>
                <a:latin typeface="+mn-lt"/>
              </a:rPr>
              <a:t> - Snowdrop</a:t>
            </a:r>
          </a:p>
        </p:txBody>
      </p:sp>
      <p:sp>
        <p:nvSpPr>
          <p:cNvPr id="14" name="Rectangle 13">
            <a:extLst>
              <a:ext uri="{FF2B5EF4-FFF2-40B4-BE49-F238E27FC236}">
                <a16:creationId xmlns:a16="http://schemas.microsoft.com/office/drawing/2014/main" id="{EBEE22E1-60D3-7446-BB23-14463831A6FB}"/>
              </a:ext>
            </a:extLst>
          </p:cNvPr>
          <p:cNvSpPr/>
          <p:nvPr/>
        </p:nvSpPr>
        <p:spPr>
          <a:xfrm>
            <a:off x="592552" y="601904"/>
            <a:ext cx="7958895" cy="833663"/>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108000" rtlCol="0" anchor="ctr">
            <a:spAutoFit/>
          </a:bodyPr>
          <a:lstStyle/>
          <a:p>
            <a:r>
              <a:rPr lang="en-GB" sz="2000" dirty="0">
                <a:solidFill>
                  <a:schemeClr val="tx1"/>
                </a:solidFill>
              </a:rPr>
              <a:t>Plant pollinator-friendly flowers for every season of the year.</a:t>
            </a:r>
          </a:p>
          <a:p>
            <a:r>
              <a:rPr lang="en-GB" sz="2000" b="1" dirty="0">
                <a:solidFill>
                  <a:srgbClr val="F08215"/>
                </a:solidFill>
              </a:rPr>
              <a:t>The best ones are:</a:t>
            </a:r>
          </a:p>
        </p:txBody>
      </p:sp>
    </p:spTree>
    <p:extLst>
      <p:ext uri="{BB962C8B-B14F-4D97-AF65-F5344CB8AC3E}">
        <p14:creationId xmlns:p14="http://schemas.microsoft.com/office/powerpoint/2010/main" val="21065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11" grpId="0" animBg="1"/>
      <p:bldP spid="13" grpId="0" animBg="1"/>
      <p:bldP spid="1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629687"/>
            <a:ext cx="3872769" cy="22116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592552" y="3991071"/>
            <a:ext cx="3872769" cy="221160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flipH="1">
            <a:off x="4678678" y="1629687"/>
            <a:ext cx="3872769" cy="221160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4678678" y="3991071"/>
            <a:ext cx="3872769" cy="221160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92552" y="3238879"/>
            <a:ext cx="3872769"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Spring</a:t>
            </a:r>
            <a:r>
              <a:rPr lang="en-GB" sz="2000" b="0" dirty="0">
                <a:solidFill>
                  <a:schemeClr val="tx1"/>
                </a:solidFill>
                <a:latin typeface="+mn-lt"/>
              </a:rPr>
              <a:t> - Marjoram</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4678678" y="3238879"/>
            <a:ext cx="3872769"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Summer</a:t>
            </a:r>
            <a:r>
              <a:rPr lang="en-GB" sz="2000" b="0" dirty="0">
                <a:solidFill>
                  <a:schemeClr val="tx1"/>
                </a:solidFill>
                <a:latin typeface="+mn-lt"/>
              </a:rPr>
              <a:t> - Chives</a:t>
            </a:r>
          </a:p>
        </p:txBody>
      </p:sp>
      <p:sp>
        <p:nvSpPr>
          <p:cNvPr id="11" name="Title 20">
            <a:extLst>
              <a:ext uri="{FF2B5EF4-FFF2-40B4-BE49-F238E27FC236}">
                <a16:creationId xmlns:a16="http://schemas.microsoft.com/office/drawing/2014/main" id="{1B3F3715-20B6-DF4B-A588-35C54AEDB64E}"/>
              </a:ext>
            </a:extLst>
          </p:cNvPr>
          <p:cNvSpPr txBox="1">
            <a:spLocks/>
          </p:cNvSpPr>
          <p:nvPr/>
        </p:nvSpPr>
        <p:spPr>
          <a:xfrm>
            <a:off x="592551" y="5600263"/>
            <a:ext cx="3872769" cy="602416"/>
          </a:xfrm>
          <a:prstGeom prst="rect">
            <a:avLst/>
          </a:prstGeom>
          <a:solidFill>
            <a:schemeClr val="bg1"/>
          </a:solidFill>
          <a:ln w="28575">
            <a:solidFill>
              <a:srgbClr val="F08215"/>
            </a:solidFill>
          </a:ln>
        </p:spPr>
        <p:txBody>
          <a:bodyPr vert="horz" lIns="108000" tIns="252000" rIns="108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Autumn</a:t>
            </a:r>
            <a:r>
              <a:rPr lang="en-GB" sz="2000" b="0" dirty="0">
                <a:solidFill>
                  <a:schemeClr val="tx1"/>
                </a:solidFill>
                <a:latin typeface="+mn-lt"/>
              </a:rPr>
              <a:t> - Sage</a:t>
            </a:r>
          </a:p>
        </p:txBody>
      </p:sp>
      <p:sp>
        <p:nvSpPr>
          <p:cNvPr id="13" name="Title 20">
            <a:extLst>
              <a:ext uri="{FF2B5EF4-FFF2-40B4-BE49-F238E27FC236}">
                <a16:creationId xmlns:a16="http://schemas.microsoft.com/office/drawing/2014/main" id="{02D8E310-A860-8248-A6DD-B486FA889CF0}"/>
              </a:ext>
            </a:extLst>
          </p:cNvPr>
          <p:cNvSpPr txBox="1">
            <a:spLocks/>
          </p:cNvSpPr>
          <p:nvPr/>
        </p:nvSpPr>
        <p:spPr>
          <a:xfrm>
            <a:off x="4678678" y="5600263"/>
            <a:ext cx="3872769"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Winter</a:t>
            </a:r>
            <a:r>
              <a:rPr lang="en-GB" sz="2000" b="0" dirty="0">
                <a:solidFill>
                  <a:schemeClr val="tx1"/>
                </a:solidFill>
                <a:latin typeface="+mn-lt"/>
              </a:rPr>
              <a:t> - Rosemary</a:t>
            </a:r>
          </a:p>
        </p:txBody>
      </p:sp>
      <p:sp>
        <p:nvSpPr>
          <p:cNvPr id="14" name="Rectangle 13">
            <a:extLst>
              <a:ext uri="{FF2B5EF4-FFF2-40B4-BE49-F238E27FC236}">
                <a16:creationId xmlns:a16="http://schemas.microsoft.com/office/drawing/2014/main" id="{EBEE22E1-60D3-7446-BB23-14463831A6FB}"/>
              </a:ext>
            </a:extLst>
          </p:cNvPr>
          <p:cNvSpPr/>
          <p:nvPr/>
        </p:nvSpPr>
        <p:spPr>
          <a:xfrm>
            <a:off x="592552" y="601903"/>
            <a:ext cx="7958895" cy="833663"/>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108000" rtlCol="0" anchor="ctr">
            <a:spAutoFit/>
          </a:bodyPr>
          <a:lstStyle/>
          <a:p>
            <a:r>
              <a:rPr lang="en-GB" sz="2000" dirty="0">
                <a:solidFill>
                  <a:schemeClr val="tx1"/>
                </a:solidFill>
              </a:rPr>
              <a:t>Plant pollinator-friendly herbs for every season of the year.</a:t>
            </a:r>
          </a:p>
          <a:p>
            <a:r>
              <a:rPr lang="en-GB" sz="2000" b="1" dirty="0">
                <a:solidFill>
                  <a:srgbClr val="F08215"/>
                </a:solidFill>
              </a:rPr>
              <a:t>The best ones are:</a:t>
            </a:r>
          </a:p>
        </p:txBody>
      </p:sp>
    </p:spTree>
    <p:extLst>
      <p:ext uri="{BB962C8B-B14F-4D97-AF65-F5344CB8AC3E}">
        <p14:creationId xmlns:p14="http://schemas.microsoft.com/office/powerpoint/2010/main" val="395148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11"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629687"/>
            <a:ext cx="3872769" cy="22116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4678677" y="3991071"/>
            <a:ext cx="3872769" cy="221160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flipH="1">
            <a:off x="4678678" y="1629687"/>
            <a:ext cx="3872769" cy="221160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592550" y="3991071"/>
            <a:ext cx="3872769" cy="221160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592552" y="3238879"/>
            <a:ext cx="3872769"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Spring</a:t>
            </a:r>
            <a:r>
              <a:rPr lang="en-GB" sz="2000" b="0" dirty="0">
                <a:solidFill>
                  <a:schemeClr val="tx1"/>
                </a:solidFill>
                <a:latin typeface="+mn-lt"/>
              </a:rPr>
              <a:t> - Kale</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4678678" y="3238879"/>
            <a:ext cx="3872769"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Summer</a:t>
            </a:r>
            <a:r>
              <a:rPr lang="en-GB" sz="2000" b="0" dirty="0">
                <a:solidFill>
                  <a:schemeClr val="tx1"/>
                </a:solidFill>
                <a:latin typeface="+mn-lt"/>
              </a:rPr>
              <a:t> - Strawberry</a:t>
            </a:r>
          </a:p>
        </p:txBody>
      </p:sp>
      <p:sp>
        <p:nvSpPr>
          <p:cNvPr id="11" name="Title 20">
            <a:extLst>
              <a:ext uri="{FF2B5EF4-FFF2-40B4-BE49-F238E27FC236}">
                <a16:creationId xmlns:a16="http://schemas.microsoft.com/office/drawing/2014/main" id="{1B3F3715-20B6-DF4B-A588-35C54AEDB64E}"/>
              </a:ext>
            </a:extLst>
          </p:cNvPr>
          <p:cNvSpPr txBox="1">
            <a:spLocks/>
          </p:cNvSpPr>
          <p:nvPr/>
        </p:nvSpPr>
        <p:spPr>
          <a:xfrm>
            <a:off x="592551" y="5600263"/>
            <a:ext cx="3872769" cy="602416"/>
          </a:xfrm>
          <a:prstGeom prst="rect">
            <a:avLst/>
          </a:prstGeom>
          <a:solidFill>
            <a:schemeClr val="bg1"/>
          </a:solidFill>
          <a:ln w="28575">
            <a:solidFill>
              <a:srgbClr val="F08215"/>
            </a:solidFill>
          </a:ln>
        </p:spPr>
        <p:txBody>
          <a:bodyPr vert="horz" lIns="108000" tIns="252000" rIns="108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Autumn</a:t>
            </a:r>
            <a:r>
              <a:rPr lang="en-GB" sz="2000" b="0" dirty="0">
                <a:solidFill>
                  <a:schemeClr val="tx1"/>
                </a:solidFill>
                <a:latin typeface="+mn-lt"/>
              </a:rPr>
              <a:t> – Runner beans</a:t>
            </a:r>
          </a:p>
        </p:txBody>
      </p:sp>
      <p:sp>
        <p:nvSpPr>
          <p:cNvPr id="13" name="Title 20">
            <a:extLst>
              <a:ext uri="{FF2B5EF4-FFF2-40B4-BE49-F238E27FC236}">
                <a16:creationId xmlns:a16="http://schemas.microsoft.com/office/drawing/2014/main" id="{02D8E310-A860-8248-A6DD-B486FA889CF0}"/>
              </a:ext>
            </a:extLst>
          </p:cNvPr>
          <p:cNvSpPr txBox="1">
            <a:spLocks/>
          </p:cNvSpPr>
          <p:nvPr/>
        </p:nvSpPr>
        <p:spPr>
          <a:xfrm>
            <a:off x="4678678" y="5600263"/>
            <a:ext cx="3872769"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dirty="0">
                <a:solidFill>
                  <a:schemeClr val="tx1"/>
                </a:solidFill>
                <a:latin typeface="+mn-lt"/>
              </a:rPr>
              <a:t>Winter</a:t>
            </a:r>
            <a:r>
              <a:rPr lang="en-GB" sz="2000" b="0" dirty="0">
                <a:solidFill>
                  <a:schemeClr val="tx1"/>
                </a:solidFill>
                <a:latin typeface="+mn-lt"/>
              </a:rPr>
              <a:t> – Raspberry</a:t>
            </a:r>
          </a:p>
        </p:txBody>
      </p:sp>
      <p:sp>
        <p:nvSpPr>
          <p:cNvPr id="14" name="Rectangle 13">
            <a:extLst>
              <a:ext uri="{FF2B5EF4-FFF2-40B4-BE49-F238E27FC236}">
                <a16:creationId xmlns:a16="http://schemas.microsoft.com/office/drawing/2014/main" id="{EBEE22E1-60D3-7446-BB23-14463831A6FB}"/>
              </a:ext>
            </a:extLst>
          </p:cNvPr>
          <p:cNvSpPr/>
          <p:nvPr/>
        </p:nvSpPr>
        <p:spPr>
          <a:xfrm>
            <a:off x="592552" y="601902"/>
            <a:ext cx="7958895" cy="833663"/>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44000" bIns="108000" rtlCol="0" anchor="ctr">
            <a:spAutoFit/>
          </a:bodyPr>
          <a:lstStyle/>
          <a:p>
            <a:r>
              <a:rPr lang="en-GB" sz="2000" dirty="0">
                <a:solidFill>
                  <a:schemeClr val="tx1"/>
                </a:solidFill>
              </a:rPr>
              <a:t>Plant pollinator-friendly fruit and veg for every season of the year.</a:t>
            </a:r>
          </a:p>
          <a:p>
            <a:r>
              <a:rPr lang="en-GB" sz="2000" b="1" dirty="0">
                <a:solidFill>
                  <a:srgbClr val="F08215"/>
                </a:solidFill>
              </a:rPr>
              <a:t>The best ones are:</a:t>
            </a:r>
          </a:p>
        </p:txBody>
      </p:sp>
    </p:spTree>
    <p:extLst>
      <p:ext uri="{BB962C8B-B14F-4D97-AF65-F5344CB8AC3E}">
        <p14:creationId xmlns:p14="http://schemas.microsoft.com/office/powerpoint/2010/main" val="228419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11"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D30B0F-C845-C243-A48C-6090816517E2}"/>
              </a:ext>
            </a:extLst>
          </p:cNvPr>
          <p:cNvSpPr/>
          <p:nvPr/>
        </p:nvSpPr>
        <p:spPr>
          <a:xfrm>
            <a:off x="4322815" y="3428667"/>
            <a:ext cx="4046811" cy="2193870"/>
          </a:xfrm>
          <a:prstGeom prst="rect">
            <a:avLst/>
          </a:prstGeom>
        </p:spPr>
        <p:txBody>
          <a:bodyPr wrap="square" lIns="0" tIns="0" rIns="0" bIns="0">
            <a:spAutoFit/>
          </a:bodyPr>
          <a:lstStyle/>
          <a:p>
            <a:r>
              <a:rPr lang="en-GB" sz="2000" dirty="0"/>
              <a:t>Find out from the school caretaker if they use pesticide and if they could reduce it.</a:t>
            </a:r>
          </a:p>
          <a:p>
            <a:endParaRPr lang="en-GB" sz="2000" dirty="0"/>
          </a:p>
          <a:p>
            <a:r>
              <a:rPr lang="en-GB" sz="2000" dirty="0"/>
              <a:t>Only use herbicides for health and safety reasons, for example, to stop areas becoming slippery.</a:t>
            </a:r>
          </a:p>
        </p:txBody>
      </p:sp>
      <p:sp>
        <p:nvSpPr>
          <p:cNvPr id="8" name="Oval Callout 7">
            <a:extLst>
              <a:ext uri="{FF2B5EF4-FFF2-40B4-BE49-F238E27FC236}">
                <a16:creationId xmlns:a16="http://schemas.microsoft.com/office/drawing/2014/main" id="{B3A9BCCE-EBEA-3345-ACC7-E60047F4CBD9}"/>
              </a:ext>
            </a:extLst>
          </p:cNvPr>
          <p:cNvSpPr/>
          <p:nvPr/>
        </p:nvSpPr>
        <p:spPr>
          <a:xfrm>
            <a:off x="3801789" y="795638"/>
            <a:ext cx="4046811" cy="2277762"/>
          </a:xfrm>
          <a:prstGeom prst="wedgeEllipseCallout">
            <a:avLst>
              <a:gd name="adj1" fmla="val -56918"/>
              <a:gd name="adj2" fmla="val 30660"/>
            </a:avLst>
          </a:prstGeom>
          <a:no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lIns="0" tIns="144000" rIns="0" bIns="0" rtlCol="0" anchor="ctr"/>
          <a:lstStyle/>
          <a:p>
            <a:pPr algn="ctr"/>
            <a:r>
              <a:rPr lang="en-US" sz="2500" b="1" dirty="0">
                <a:solidFill>
                  <a:srgbClr val="F08215"/>
                </a:solidFill>
              </a:rPr>
              <a:t>Reduce or eliminate pesticides in your school.</a:t>
            </a:r>
          </a:p>
        </p:txBody>
      </p:sp>
      <p:pic>
        <p:nvPicPr>
          <p:cNvPr id="6" name="Picture 5" descr="A picture containing text&#10;&#10;Description automatically generated">
            <a:extLst>
              <a:ext uri="{FF2B5EF4-FFF2-40B4-BE49-F238E27FC236}">
                <a16:creationId xmlns:a16="http://schemas.microsoft.com/office/drawing/2014/main" id="{51818BA0-2DBE-084E-9AE2-FCECEC85FC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42436" y="1235463"/>
            <a:ext cx="4129285" cy="5654811"/>
          </a:xfrm>
          <a:prstGeom prst="rect">
            <a:avLst/>
          </a:prstGeom>
        </p:spPr>
      </p:pic>
    </p:spTree>
    <p:extLst>
      <p:ext uri="{BB962C8B-B14F-4D97-AF65-F5344CB8AC3E}">
        <p14:creationId xmlns:p14="http://schemas.microsoft.com/office/powerpoint/2010/main" val="153564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Help Wildlife in Your School</a:t>
            </a:r>
          </a:p>
        </p:txBody>
      </p:sp>
      <p:sp>
        <p:nvSpPr>
          <p:cNvPr id="5" name="Rectangle 4"/>
          <p:cNvSpPr/>
          <p:nvPr/>
        </p:nvSpPr>
        <p:spPr>
          <a:xfrm>
            <a:off x="755650" y="1666346"/>
            <a:ext cx="7632700" cy="4306372"/>
          </a:xfrm>
          <a:prstGeom prst="rect">
            <a:avLst/>
          </a:prstGeom>
        </p:spPr>
        <p:txBody>
          <a:bodyPr wrap="square" lIns="0" tIns="0" rIns="0" bIns="0">
            <a:spAutoFit/>
          </a:bodyPr>
          <a:lstStyle/>
          <a:p>
            <a:pPr marL="342900" indent="-342900">
              <a:lnSpc>
                <a:spcPct val="120000"/>
              </a:lnSpc>
              <a:buClr>
                <a:srgbClr val="F08215"/>
              </a:buClr>
              <a:buFont typeface="Arial" panose="020B0604020202020204" pitchFamily="34" charset="0"/>
              <a:buChar char="•"/>
            </a:pPr>
            <a:r>
              <a:rPr lang="en-GB" dirty="0"/>
              <a:t>Organic bird feed helps birds to thrive!</a:t>
            </a:r>
          </a:p>
          <a:p>
            <a:pPr marL="342900" indent="-342900">
              <a:lnSpc>
                <a:spcPct val="120000"/>
              </a:lnSpc>
              <a:buClr>
                <a:srgbClr val="F08215"/>
              </a:buClr>
              <a:buFont typeface="Arial" panose="020B0604020202020204" pitchFamily="34" charset="0"/>
              <a:buChar char="•"/>
            </a:pPr>
            <a:r>
              <a:rPr lang="en-GB" dirty="0"/>
              <a:t>Wildflowers provide homes and food for bees and other insects.</a:t>
            </a:r>
          </a:p>
          <a:p>
            <a:pPr marL="342900" indent="-342900">
              <a:lnSpc>
                <a:spcPct val="120000"/>
              </a:lnSpc>
              <a:buClr>
                <a:srgbClr val="F08215"/>
              </a:buClr>
              <a:buFont typeface="Arial" panose="020B0604020202020204" pitchFamily="34" charset="0"/>
              <a:buChar char="•"/>
            </a:pPr>
            <a:r>
              <a:rPr lang="en-GB" dirty="0"/>
              <a:t>Weeds are good for bees and insects too!</a:t>
            </a:r>
          </a:p>
          <a:p>
            <a:pPr marL="342900" indent="-342900">
              <a:lnSpc>
                <a:spcPct val="120000"/>
              </a:lnSpc>
              <a:buClr>
                <a:srgbClr val="F08215"/>
              </a:buClr>
              <a:buFont typeface="Arial" panose="020B0604020202020204" pitchFamily="34" charset="0"/>
              <a:buChar char="•"/>
            </a:pPr>
            <a:r>
              <a:rPr lang="en-GB" dirty="0"/>
              <a:t>Why not start a gardening/vegetable club and help wildlife. </a:t>
            </a:r>
            <a:br>
              <a:rPr lang="en-GB" dirty="0"/>
            </a:br>
            <a:r>
              <a:rPr lang="en-GB" dirty="0"/>
              <a:t>Never use pesticides when gardening!</a:t>
            </a:r>
          </a:p>
          <a:p>
            <a:pPr marL="342900" indent="-342900">
              <a:lnSpc>
                <a:spcPct val="120000"/>
              </a:lnSpc>
              <a:buClr>
                <a:srgbClr val="F08215"/>
              </a:buClr>
              <a:buFont typeface="Arial" panose="020B0604020202020204" pitchFamily="34" charset="0"/>
              <a:buChar char="•"/>
            </a:pPr>
            <a:r>
              <a:rPr lang="en-GB" dirty="0"/>
              <a:t>Make a bee hotel for bees to live in.</a:t>
            </a:r>
          </a:p>
          <a:p>
            <a:pPr marL="342900" indent="-342900">
              <a:lnSpc>
                <a:spcPct val="120000"/>
              </a:lnSpc>
              <a:buClr>
                <a:srgbClr val="F08215"/>
              </a:buClr>
              <a:buFont typeface="Arial" panose="020B0604020202020204" pitchFamily="34" charset="0"/>
              <a:buChar char="•"/>
            </a:pPr>
            <a:r>
              <a:rPr lang="en-GB" dirty="0"/>
              <a:t>Keep paths and the playground free of </a:t>
            </a:r>
            <a:br>
              <a:rPr lang="en-GB" dirty="0"/>
            </a:br>
            <a:r>
              <a:rPr lang="en-GB" dirty="0"/>
              <a:t>unwanted weeds by hand </a:t>
            </a:r>
            <a:br>
              <a:rPr lang="en-GB" dirty="0"/>
            </a:br>
            <a:r>
              <a:rPr lang="en-GB" dirty="0"/>
              <a:t>weeding/brushing or hot foam. </a:t>
            </a:r>
            <a:br>
              <a:rPr lang="en-GB" dirty="0"/>
            </a:br>
            <a:r>
              <a:rPr lang="en-GB" dirty="0"/>
              <a:t>Never use pesticides on paths or the </a:t>
            </a:r>
            <a:br>
              <a:rPr lang="en-GB" dirty="0"/>
            </a:br>
            <a:r>
              <a:rPr lang="en-GB" dirty="0"/>
              <a:t>playground!</a:t>
            </a:r>
          </a:p>
          <a:p>
            <a:pPr marL="342900" indent="-342900">
              <a:lnSpc>
                <a:spcPct val="120000"/>
              </a:lnSpc>
              <a:buClr>
                <a:srgbClr val="F08215"/>
              </a:buClr>
              <a:buFont typeface="Arial" panose="020B0604020202020204" pitchFamily="34" charset="0"/>
              <a:buChar char="•"/>
            </a:pPr>
            <a:r>
              <a:rPr lang="en-GB" dirty="0"/>
              <a:t>Don’t cut the grass too often and </a:t>
            </a:r>
            <a:br>
              <a:rPr lang="en-GB" dirty="0"/>
            </a:br>
            <a:r>
              <a:rPr lang="en-GB" dirty="0"/>
              <a:t>never use pesticides on the grass!</a:t>
            </a:r>
          </a:p>
        </p:txBody>
      </p:sp>
      <p:pic>
        <p:nvPicPr>
          <p:cNvPr id="4" name="Picture 3" descr="A group of people posing for a photo&#10;&#10;Description automatically generated with medium confidence">
            <a:extLst>
              <a:ext uri="{FF2B5EF4-FFF2-40B4-BE49-F238E27FC236}">
                <a16:creationId xmlns:a16="http://schemas.microsoft.com/office/drawing/2014/main" id="{5A0A09D4-71AE-9B49-8C9A-8DE8317C1A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7331" y="3126919"/>
            <a:ext cx="3724596" cy="3173521"/>
          </a:xfrm>
          <a:prstGeom prst="rect">
            <a:avLst/>
          </a:prstGeom>
        </p:spPr>
      </p:pic>
    </p:spTree>
    <p:extLst>
      <p:ext uri="{BB962C8B-B14F-4D97-AF65-F5344CB8AC3E}">
        <p14:creationId xmlns:p14="http://schemas.microsoft.com/office/powerpoint/2010/main" val="190902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ountain, sky, nature, outdoor&#10;&#10;Description automatically generated">
            <a:extLst>
              <a:ext uri="{FF2B5EF4-FFF2-40B4-BE49-F238E27FC236}">
                <a16:creationId xmlns:a16="http://schemas.microsoft.com/office/drawing/2014/main" id="{48021FAF-5B16-2648-A4D3-0B33D3E9C9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2072" y="1513945"/>
            <a:ext cx="8019855" cy="4739961"/>
          </a:xfrm>
          <a:prstGeom prst="rect">
            <a:avLst/>
          </a:prstGeom>
        </p:spPr>
      </p:pic>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Low Biodiversity</a:t>
            </a:r>
          </a:p>
        </p:txBody>
      </p:sp>
      <p:sp>
        <p:nvSpPr>
          <p:cNvPr id="7" name="Title 20">
            <a:extLst>
              <a:ext uri="{FF2B5EF4-FFF2-40B4-BE49-F238E27FC236}">
                <a16:creationId xmlns:a16="http://schemas.microsoft.com/office/drawing/2014/main" id="{06BF63AC-1E7B-6D4A-9815-1DA3F8F78D00}"/>
              </a:ext>
            </a:extLst>
          </p:cNvPr>
          <p:cNvSpPr txBox="1">
            <a:spLocks/>
          </p:cNvSpPr>
          <p:nvPr/>
        </p:nvSpPr>
        <p:spPr>
          <a:xfrm>
            <a:off x="575999" y="5344054"/>
            <a:ext cx="7984800" cy="909853"/>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Low biodiversity means very few species of animals and plants.</a:t>
            </a:r>
          </a:p>
        </p:txBody>
      </p:sp>
    </p:spTree>
    <p:extLst>
      <p:ext uri="{BB962C8B-B14F-4D97-AF65-F5344CB8AC3E}">
        <p14:creationId xmlns:p14="http://schemas.microsoft.com/office/powerpoint/2010/main" val="180156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84625C7F-FCBC-1D4D-BA9F-44A6D96C2089}"/>
              </a:ext>
            </a:extLst>
          </p:cNvPr>
          <p:cNvSpPr/>
          <p:nvPr/>
        </p:nvSpPr>
        <p:spPr>
          <a:xfrm>
            <a:off x="0" y="5841402"/>
            <a:ext cx="1344706" cy="1016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07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What is an Ecosystem?</a:t>
            </a:r>
          </a:p>
        </p:txBody>
      </p:sp>
      <p:sp>
        <p:nvSpPr>
          <p:cNvPr id="5" name="Rectangle 4"/>
          <p:cNvSpPr/>
          <p:nvPr/>
        </p:nvSpPr>
        <p:spPr>
          <a:xfrm>
            <a:off x="755650" y="1666346"/>
            <a:ext cx="7632700" cy="615553"/>
          </a:xfrm>
          <a:prstGeom prst="rect">
            <a:avLst/>
          </a:prstGeom>
        </p:spPr>
        <p:txBody>
          <a:bodyPr wrap="square" lIns="0" tIns="0" rIns="0" bIns="0">
            <a:spAutoFit/>
          </a:bodyPr>
          <a:lstStyle/>
          <a:p>
            <a:r>
              <a:rPr lang="en-GB" sz="2000" dirty="0"/>
              <a:t>An </a:t>
            </a:r>
            <a:r>
              <a:rPr lang="en-GB" sz="2000" b="1" dirty="0">
                <a:solidFill>
                  <a:srgbClr val="F08215"/>
                </a:solidFill>
              </a:rPr>
              <a:t>ecosystem</a:t>
            </a:r>
            <a:r>
              <a:rPr lang="en-GB" sz="2000" dirty="0"/>
              <a:t> is a way that living things work together in their surroundings.</a:t>
            </a:r>
          </a:p>
        </p:txBody>
      </p:sp>
      <p:sp>
        <p:nvSpPr>
          <p:cNvPr id="7" name="TextBox 6">
            <a:extLst>
              <a:ext uri="{FF2B5EF4-FFF2-40B4-BE49-F238E27FC236}">
                <a16:creationId xmlns:a16="http://schemas.microsoft.com/office/drawing/2014/main" id="{91F41A62-2C48-4540-A13F-BF9C5BD1A548}"/>
              </a:ext>
            </a:extLst>
          </p:cNvPr>
          <p:cNvSpPr txBox="1"/>
          <p:nvPr/>
        </p:nvSpPr>
        <p:spPr>
          <a:xfrm>
            <a:off x="755650" y="4733836"/>
            <a:ext cx="7632700" cy="1323439"/>
          </a:xfrm>
          <a:prstGeom prst="rect">
            <a:avLst/>
          </a:prstGeom>
          <a:noFill/>
        </p:spPr>
        <p:txBody>
          <a:bodyPr wrap="square">
            <a:spAutoFit/>
          </a:bodyPr>
          <a:lstStyle/>
          <a:p>
            <a:r>
              <a:rPr lang="en-GB" sz="2000" dirty="0"/>
              <a:t>They need </a:t>
            </a:r>
            <a:r>
              <a:rPr lang="en-GB" sz="2000" b="1" dirty="0">
                <a:solidFill>
                  <a:srgbClr val="F08215"/>
                </a:solidFill>
              </a:rPr>
              <a:t>water</a:t>
            </a:r>
            <a:r>
              <a:rPr lang="en-GB" sz="2000" dirty="0"/>
              <a:t>, </a:t>
            </a:r>
            <a:r>
              <a:rPr lang="en-GB" sz="2000" b="1" dirty="0">
                <a:solidFill>
                  <a:srgbClr val="F08215"/>
                </a:solidFill>
              </a:rPr>
              <a:t>soil</a:t>
            </a:r>
            <a:r>
              <a:rPr lang="en-GB" sz="2000" dirty="0"/>
              <a:t>, </a:t>
            </a:r>
            <a:r>
              <a:rPr lang="en-GB" sz="2000" b="1" dirty="0">
                <a:solidFill>
                  <a:srgbClr val="F08215"/>
                </a:solidFill>
              </a:rPr>
              <a:t>plants</a:t>
            </a:r>
            <a:r>
              <a:rPr lang="en-GB" sz="2000" dirty="0"/>
              <a:t> and </a:t>
            </a:r>
            <a:r>
              <a:rPr lang="en-GB" sz="2000" b="1" dirty="0">
                <a:solidFill>
                  <a:srgbClr val="F08215"/>
                </a:solidFill>
              </a:rPr>
              <a:t>animals</a:t>
            </a:r>
            <a:r>
              <a:rPr lang="en-GB" sz="2000" dirty="0"/>
              <a:t>.</a:t>
            </a:r>
          </a:p>
          <a:p>
            <a:endParaRPr lang="en-GB" sz="2000" dirty="0"/>
          </a:p>
          <a:p>
            <a:r>
              <a:rPr lang="en-GB" sz="2000" dirty="0"/>
              <a:t>They all work together. If you take one thing away, they won't work as well.</a:t>
            </a:r>
          </a:p>
        </p:txBody>
      </p:sp>
      <p:sp>
        <p:nvSpPr>
          <p:cNvPr id="8" name="Title 20">
            <a:extLst>
              <a:ext uri="{FF2B5EF4-FFF2-40B4-BE49-F238E27FC236}">
                <a16:creationId xmlns:a16="http://schemas.microsoft.com/office/drawing/2014/main" id="{4DEF2447-C322-3340-ACFA-A6449E78DE99}"/>
              </a:ext>
            </a:extLst>
          </p:cNvPr>
          <p:cNvSpPr txBox="1">
            <a:spLocks/>
          </p:cNvSpPr>
          <p:nvPr/>
        </p:nvSpPr>
        <p:spPr>
          <a:xfrm>
            <a:off x="755650" y="2470485"/>
            <a:ext cx="1758950" cy="2038015"/>
          </a:xfrm>
          <a:prstGeom prst="rect">
            <a:avLst/>
          </a:prstGeom>
          <a:blipFill dpi="0" rotWithShape="1">
            <a:blip r:embed="rId2" cstate="screen">
              <a:extLst>
                <a:ext uri="{28A0092B-C50C-407E-A947-70E740481C1C}">
                  <a14:useLocalDpi xmlns:a14="http://schemas.microsoft.com/office/drawing/2010/main"/>
                </a:ext>
              </a:extLst>
            </a:blip>
            <a:srcRect/>
            <a:stretch>
              <a:fillRect t="8341"/>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2" name="Title 20">
            <a:extLst>
              <a:ext uri="{FF2B5EF4-FFF2-40B4-BE49-F238E27FC236}">
                <a16:creationId xmlns:a16="http://schemas.microsoft.com/office/drawing/2014/main" id="{34B7FA5D-3CA3-5B4B-AA67-4CC055FBBC33}"/>
              </a:ext>
            </a:extLst>
          </p:cNvPr>
          <p:cNvSpPr txBox="1">
            <a:spLocks/>
          </p:cNvSpPr>
          <p:nvPr/>
        </p:nvSpPr>
        <p:spPr>
          <a:xfrm>
            <a:off x="2713567" y="2470485"/>
            <a:ext cx="1758950" cy="2038015"/>
          </a:xfrm>
          <a:prstGeom prst="rect">
            <a:avLst/>
          </a:prstGeom>
          <a:blipFill>
            <a:blip r:embed="rId3" cstate="screen">
              <a:extLst>
                <a:ext uri="{28A0092B-C50C-407E-A947-70E740481C1C}">
                  <a14:useLocalDpi xmlns:a14="http://schemas.microsoft.com/office/drawing/2010/main"/>
                </a:ext>
              </a:extLst>
            </a:blip>
            <a:srcRect/>
            <a:stretch>
              <a:fillRect t="19991"/>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3" name="Title 20">
            <a:extLst>
              <a:ext uri="{FF2B5EF4-FFF2-40B4-BE49-F238E27FC236}">
                <a16:creationId xmlns:a16="http://schemas.microsoft.com/office/drawing/2014/main" id="{AB261BE7-62D8-1C41-BA2A-BA48D1678290}"/>
              </a:ext>
            </a:extLst>
          </p:cNvPr>
          <p:cNvSpPr txBox="1">
            <a:spLocks/>
          </p:cNvSpPr>
          <p:nvPr/>
        </p:nvSpPr>
        <p:spPr>
          <a:xfrm>
            <a:off x="4671484" y="2470485"/>
            <a:ext cx="1758950" cy="2038015"/>
          </a:xfrm>
          <a:prstGeom prst="rect">
            <a:avLst/>
          </a:prstGeom>
          <a:blipFill>
            <a:blip r:embed="rId4" cstate="screen">
              <a:extLst>
                <a:ext uri="{28A0092B-C50C-407E-A947-70E740481C1C}">
                  <a14:useLocalDpi xmlns:a14="http://schemas.microsoft.com/office/drawing/2010/main"/>
                </a:ext>
              </a:extLst>
            </a:blip>
            <a:srcRect/>
            <a:stretch>
              <a:fillRect t="14894"/>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4" name="Title 20">
            <a:extLst>
              <a:ext uri="{FF2B5EF4-FFF2-40B4-BE49-F238E27FC236}">
                <a16:creationId xmlns:a16="http://schemas.microsoft.com/office/drawing/2014/main" id="{67DA70B3-D739-C14C-9611-CF2FFC43C64F}"/>
              </a:ext>
            </a:extLst>
          </p:cNvPr>
          <p:cNvSpPr txBox="1">
            <a:spLocks/>
          </p:cNvSpPr>
          <p:nvPr/>
        </p:nvSpPr>
        <p:spPr>
          <a:xfrm flipH="1">
            <a:off x="6629400" y="2470485"/>
            <a:ext cx="1758950" cy="2038015"/>
          </a:xfrm>
          <a:prstGeom prst="rect">
            <a:avLst/>
          </a:prstGeom>
          <a:blipFill>
            <a:blip r:embed="rId5" cstate="screen">
              <a:extLst>
                <a:ext uri="{28A0092B-C50C-407E-A947-70E740481C1C}">
                  <a14:useLocalDpi xmlns:a14="http://schemas.microsoft.com/office/drawing/2010/main"/>
                </a:ext>
              </a:extLst>
            </a:blip>
            <a:srcRect/>
            <a:stretch>
              <a:fillRect t="1803" r="6627"/>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Tree>
    <p:extLst>
      <p:ext uri="{BB962C8B-B14F-4D97-AF65-F5344CB8AC3E}">
        <p14:creationId xmlns:p14="http://schemas.microsoft.com/office/powerpoint/2010/main" val="406229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What is a Minibeast?</a:t>
            </a:r>
          </a:p>
        </p:txBody>
      </p:sp>
      <p:sp>
        <p:nvSpPr>
          <p:cNvPr id="5" name="Rectangle 4"/>
          <p:cNvSpPr/>
          <p:nvPr/>
        </p:nvSpPr>
        <p:spPr>
          <a:xfrm>
            <a:off x="755650" y="1666346"/>
            <a:ext cx="7632700" cy="923330"/>
          </a:xfrm>
          <a:prstGeom prst="rect">
            <a:avLst/>
          </a:prstGeom>
        </p:spPr>
        <p:txBody>
          <a:bodyPr wrap="square" lIns="0" tIns="0" rIns="0" bIns="0">
            <a:spAutoFit/>
          </a:bodyPr>
          <a:lstStyle/>
          <a:p>
            <a:r>
              <a:rPr lang="en-GB" sz="2000" dirty="0"/>
              <a:t>A </a:t>
            </a:r>
            <a:r>
              <a:rPr lang="en-GB" sz="2000" b="1" dirty="0">
                <a:solidFill>
                  <a:srgbClr val="F08215"/>
                </a:solidFill>
              </a:rPr>
              <a:t>minibeast</a:t>
            </a:r>
            <a:r>
              <a:rPr lang="en-GB" sz="2000" dirty="0"/>
              <a:t> is a 'creepy crawly'.</a:t>
            </a:r>
          </a:p>
          <a:p>
            <a:endParaRPr lang="en-GB" sz="2000" dirty="0"/>
          </a:p>
          <a:p>
            <a:r>
              <a:rPr lang="en-GB" sz="2000" dirty="0"/>
              <a:t>They are the little bugs that crawl and fly around the garden.</a:t>
            </a:r>
          </a:p>
        </p:txBody>
      </p:sp>
      <p:sp>
        <p:nvSpPr>
          <p:cNvPr id="7" name="TextBox 6">
            <a:extLst>
              <a:ext uri="{FF2B5EF4-FFF2-40B4-BE49-F238E27FC236}">
                <a16:creationId xmlns:a16="http://schemas.microsoft.com/office/drawing/2014/main" id="{91F41A62-2C48-4540-A13F-BF9C5BD1A548}"/>
              </a:ext>
            </a:extLst>
          </p:cNvPr>
          <p:cNvSpPr txBox="1"/>
          <p:nvPr/>
        </p:nvSpPr>
        <p:spPr>
          <a:xfrm>
            <a:off x="755650" y="5180150"/>
            <a:ext cx="7632700" cy="707886"/>
          </a:xfrm>
          <a:prstGeom prst="rect">
            <a:avLst/>
          </a:prstGeom>
          <a:noFill/>
        </p:spPr>
        <p:txBody>
          <a:bodyPr wrap="square">
            <a:spAutoFit/>
          </a:bodyPr>
          <a:lstStyle/>
          <a:p>
            <a:r>
              <a:rPr lang="en-GB" sz="2000" dirty="0"/>
              <a:t>They provide food, pollinate flowers, spread seeds and help break down waste.</a:t>
            </a:r>
          </a:p>
        </p:txBody>
      </p:sp>
      <p:sp>
        <p:nvSpPr>
          <p:cNvPr id="8" name="Title 20">
            <a:extLst>
              <a:ext uri="{FF2B5EF4-FFF2-40B4-BE49-F238E27FC236}">
                <a16:creationId xmlns:a16="http://schemas.microsoft.com/office/drawing/2014/main" id="{4DEF2447-C322-3340-ACFA-A6449E78DE99}"/>
              </a:ext>
            </a:extLst>
          </p:cNvPr>
          <p:cNvSpPr txBox="1">
            <a:spLocks/>
          </p:cNvSpPr>
          <p:nvPr/>
        </p:nvSpPr>
        <p:spPr>
          <a:xfrm>
            <a:off x="755650" y="2916799"/>
            <a:ext cx="1758950" cy="2038015"/>
          </a:xfrm>
          <a:prstGeom prst="rect">
            <a:avLst/>
          </a:prstGeom>
          <a:blipFill>
            <a:blip r:embed="rId2" cstate="screen">
              <a:extLst>
                <a:ext uri="{28A0092B-C50C-407E-A947-70E740481C1C}">
                  <a14:useLocalDpi xmlns:a14="http://schemas.microsoft.com/office/drawing/2010/main"/>
                </a:ext>
              </a:extLst>
            </a:blip>
            <a:srcRect/>
            <a:stretch>
              <a:fillRect l="5063" t="18224" b="11270"/>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2" name="Title 20">
            <a:extLst>
              <a:ext uri="{FF2B5EF4-FFF2-40B4-BE49-F238E27FC236}">
                <a16:creationId xmlns:a16="http://schemas.microsoft.com/office/drawing/2014/main" id="{34B7FA5D-3CA3-5B4B-AA67-4CC055FBBC33}"/>
              </a:ext>
            </a:extLst>
          </p:cNvPr>
          <p:cNvSpPr txBox="1">
            <a:spLocks/>
          </p:cNvSpPr>
          <p:nvPr/>
        </p:nvSpPr>
        <p:spPr>
          <a:xfrm>
            <a:off x="2713567" y="2916799"/>
            <a:ext cx="1758950" cy="2038015"/>
          </a:xfrm>
          <a:prstGeom prst="rect">
            <a:avLst/>
          </a:prstGeom>
          <a:blipFill>
            <a:blip r:embed="rId3" cstate="screen">
              <a:extLst>
                <a:ext uri="{28A0092B-C50C-407E-A947-70E740481C1C}">
                  <a14:useLocalDpi xmlns:a14="http://schemas.microsoft.com/office/drawing/2010/main"/>
                </a:ext>
              </a:extLst>
            </a:blip>
            <a:srcRect/>
            <a:stretch>
              <a:fillRect t="8048" b="13042"/>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3" name="Title 20">
            <a:extLst>
              <a:ext uri="{FF2B5EF4-FFF2-40B4-BE49-F238E27FC236}">
                <a16:creationId xmlns:a16="http://schemas.microsoft.com/office/drawing/2014/main" id="{AB261BE7-62D8-1C41-BA2A-BA48D1678290}"/>
              </a:ext>
            </a:extLst>
          </p:cNvPr>
          <p:cNvSpPr txBox="1">
            <a:spLocks/>
          </p:cNvSpPr>
          <p:nvPr/>
        </p:nvSpPr>
        <p:spPr>
          <a:xfrm>
            <a:off x="4671484" y="2916799"/>
            <a:ext cx="1758950" cy="2038015"/>
          </a:xfrm>
          <a:prstGeom prst="rect">
            <a:avLst/>
          </a:prstGeom>
          <a:blipFill>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14" name="Title 20">
            <a:extLst>
              <a:ext uri="{FF2B5EF4-FFF2-40B4-BE49-F238E27FC236}">
                <a16:creationId xmlns:a16="http://schemas.microsoft.com/office/drawing/2014/main" id="{67DA70B3-D739-C14C-9611-CF2FFC43C64F}"/>
              </a:ext>
            </a:extLst>
          </p:cNvPr>
          <p:cNvSpPr txBox="1">
            <a:spLocks/>
          </p:cNvSpPr>
          <p:nvPr/>
        </p:nvSpPr>
        <p:spPr>
          <a:xfrm>
            <a:off x="6629400" y="2916799"/>
            <a:ext cx="1758950" cy="2038015"/>
          </a:xfrm>
          <a:prstGeom prst="rect">
            <a:avLst/>
          </a:prstGeom>
          <a:blipFill>
            <a:blip r:embed="rId5" cstate="screen">
              <a:extLst>
                <a:ext uri="{28A0092B-C50C-407E-A947-70E740481C1C}">
                  <a14:useLocalDpi xmlns:a14="http://schemas.microsoft.com/office/drawing/2010/main"/>
                </a:ext>
              </a:extLst>
            </a:blip>
            <a:srcRect/>
            <a:stretch>
              <a:fillRect t="21832" r="6127" b="22042"/>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Tree>
    <p:extLst>
      <p:ext uri="{BB962C8B-B14F-4D97-AF65-F5344CB8AC3E}">
        <p14:creationId xmlns:p14="http://schemas.microsoft.com/office/powerpoint/2010/main" val="169951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Types of Plants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597834"/>
            <a:ext cx="3872769" cy="22116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592552" y="3991071"/>
            <a:ext cx="3872769" cy="221160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a:off x="4678678" y="1597834"/>
            <a:ext cx="3872769" cy="221160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4678678" y="3991071"/>
            <a:ext cx="3872769" cy="221160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2305320" y="3207026"/>
            <a:ext cx="2160000" cy="601200"/>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Short grass</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6391447" y="3207026"/>
            <a:ext cx="2160000" cy="601200"/>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Long grass</a:t>
            </a:r>
          </a:p>
        </p:txBody>
      </p:sp>
      <p:sp>
        <p:nvSpPr>
          <p:cNvPr id="27" name="Title 20">
            <a:extLst>
              <a:ext uri="{FF2B5EF4-FFF2-40B4-BE49-F238E27FC236}">
                <a16:creationId xmlns:a16="http://schemas.microsoft.com/office/drawing/2014/main" id="{526254D5-10D3-9B4A-954C-E70589443C2C}"/>
              </a:ext>
            </a:extLst>
          </p:cNvPr>
          <p:cNvSpPr txBox="1">
            <a:spLocks/>
          </p:cNvSpPr>
          <p:nvPr/>
        </p:nvSpPr>
        <p:spPr>
          <a:xfrm>
            <a:off x="2305320" y="5600263"/>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Flowers</a:t>
            </a:r>
          </a:p>
        </p:txBody>
      </p:sp>
      <p:sp>
        <p:nvSpPr>
          <p:cNvPr id="28" name="Title 20">
            <a:extLst>
              <a:ext uri="{FF2B5EF4-FFF2-40B4-BE49-F238E27FC236}">
                <a16:creationId xmlns:a16="http://schemas.microsoft.com/office/drawing/2014/main" id="{1A195614-081B-CB44-B55A-B9A9173FE459}"/>
              </a:ext>
            </a:extLst>
          </p:cNvPr>
          <p:cNvSpPr txBox="1">
            <a:spLocks/>
          </p:cNvSpPr>
          <p:nvPr/>
        </p:nvSpPr>
        <p:spPr>
          <a:xfrm>
            <a:off x="6391447" y="5600263"/>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Hedges</a:t>
            </a:r>
          </a:p>
        </p:txBody>
      </p:sp>
    </p:spTree>
    <p:extLst>
      <p:ext uri="{BB962C8B-B14F-4D97-AF65-F5344CB8AC3E}">
        <p14:creationId xmlns:p14="http://schemas.microsoft.com/office/powerpoint/2010/main" val="298687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Types of Plants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597834"/>
            <a:ext cx="3872769" cy="22116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a:off x="592552" y="3991071"/>
            <a:ext cx="3872769" cy="221160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flipH="1">
            <a:off x="4678678" y="1597834"/>
            <a:ext cx="3872769" cy="221160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4678678" y="3991071"/>
            <a:ext cx="3872769" cy="2211608"/>
          </a:xfrm>
          <a:prstGeom prst="rect">
            <a:avLst/>
          </a:prstGeom>
          <a:blipFill dpi="0" rotWithShape="1">
            <a:blip r:embed="rId5" cstate="screen">
              <a:extLst>
                <a:ext uri="{28A0092B-C50C-407E-A947-70E740481C1C}">
                  <a14:useLocalDpi xmlns:a14="http://schemas.microsoft.com/office/drawing/2010/main"/>
                </a:ext>
              </a:extLst>
            </a:blip>
            <a:srcRect/>
            <a:stretch>
              <a:fillRect b="1"/>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2305321" y="3207026"/>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Trees</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6391447" y="3207026"/>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Fruit tree</a:t>
            </a:r>
          </a:p>
        </p:txBody>
      </p:sp>
      <p:sp>
        <p:nvSpPr>
          <p:cNvPr id="11" name="Title 20">
            <a:extLst>
              <a:ext uri="{FF2B5EF4-FFF2-40B4-BE49-F238E27FC236}">
                <a16:creationId xmlns:a16="http://schemas.microsoft.com/office/drawing/2014/main" id="{1B3F3715-20B6-DF4B-A588-35C54AEDB64E}"/>
              </a:ext>
            </a:extLst>
          </p:cNvPr>
          <p:cNvSpPr txBox="1">
            <a:spLocks/>
          </p:cNvSpPr>
          <p:nvPr/>
        </p:nvSpPr>
        <p:spPr>
          <a:xfrm>
            <a:off x="2305320" y="5600263"/>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Fruit bush</a:t>
            </a:r>
          </a:p>
        </p:txBody>
      </p:sp>
      <p:sp>
        <p:nvSpPr>
          <p:cNvPr id="13" name="Title 20">
            <a:extLst>
              <a:ext uri="{FF2B5EF4-FFF2-40B4-BE49-F238E27FC236}">
                <a16:creationId xmlns:a16="http://schemas.microsoft.com/office/drawing/2014/main" id="{02D8E310-A860-8248-A6DD-B486FA889CF0}"/>
              </a:ext>
            </a:extLst>
          </p:cNvPr>
          <p:cNvSpPr txBox="1">
            <a:spLocks/>
          </p:cNvSpPr>
          <p:nvPr/>
        </p:nvSpPr>
        <p:spPr>
          <a:xfrm>
            <a:off x="6391447" y="5600263"/>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Vegetables</a:t>
            </a:r>
          </a:p>
        </p:txBody>
      </p:sp>
    </p:spTree>
    <p:extLst>
      <p:ext uri="{BB962C8B-B14F-4D97-AF65-F5344CB8AC3E}">
        <p14:creationId xmlns:p14="http://schemas.microsoft.com/office/powerpoint/2010/main" val="399638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562072" y="557560"/>
            <a:ext cx="8019855" cy="858645"/>
          </a:xfrm>
          <a:prstGeom prst="rect">
            <a:avLst/>
          </a:prstGeom>
          <a:solidFill>
            <a:srgbClr val="F08215"/>
          </a:solidFill>
        </p:spPr>
        <p:txBody>
          <a:bodyPr/>
          <a:lstStyle/>
          <a:p>
            <a:r>
              <a:rPr lang="en-GB" sz="3600" dirty="0">
                <a:solidFill>
                  <a:schemeClr val="bg1"/>
                </a:solidFill>
                <a:latin typeface="+mn-lt"/>
              </a:rPr>
              <a:t>Types of Birds</a:t>
            </a:r>
          </a:p>
        </p:txBody>
      </p:sp>
      <p:sp>
        <p:nvSpPr>
          <p:cNvPr id="12" name="Title 20">
            <a:extLst>
              <a:ext uri="{FF2B5EF4-FFF2-40B4-BE49-F238E27FC236}">
                <a16:creationId xmlns:a16="http://schemas.microsoft.com/office/drawing/2014/main" id="{630966B5-EB87-CB4C-B00F-6BEFCCC659E1}"/>
              </a:ext>
            </a:extLst>
          </p:cNvPr>
          <p:cNvSpPr txBox="1">
            <a:spLocks/>
          </p:cNvSpPr>
          <p:nvPr/>
        </p:nvSpPr>
        <p:spPr>
          <a:xfrm>
            <a:off x="592552" y="1597834"/>
            <a:ext cx="3872769" cy="22116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0" name="Title 20">
            <a:extLst>
              <a:ext uri="{FF2B5EF4-FFF2-40B4-BE49-F238E27FC236}">
                <a16:creationId xmlns:a16="http://schemas.microsoft.com/office/drawing/2014/main" id="{AC463CF8-E35B-6F4C-A91E-F3C23EBA6552}"/>
              </a:ext>
            </a:extLst>
          </p:cNvPr>
          <p:cNvSpPr txBox="1">
            <a:spLocks/>
          </p:cNvSpPr>
          <p:nvPr/>
        </p:nvSpPr>
        <p:spPr>
          <a:xfrm flipH="1">
            <a:off x="592552" y="3991071"/>
            <a:ext cx="3872769" cy="221160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2" name="Title 20">
            <a:extLst>
              <a:ext uri="{FF2B5EF4-FFF2-40B4-BE49-F238E27FC236}">
                <a16:creationId xmlns:a16="http://schemas.microsoft.com/office/drawing/2014/main" id="{1CD80243-8A0F-5442-8003-4B1D5DEABA1D}"/>
              </a:ext>
            </a:extLst>
          </p:cNvPr>
          <p:cNvSpPr txBox="1">
            <a:spLocks/>
          </p:cNvSpPr>
          <p:nvPr/>
        </p:nvSpPr>
        <p:spPr>
          <a:xfrm>
            <a:off x="4678678" y="1597834"/>
            <a:ext cx="3872769" cy="221160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3" name="Title 20">
            <a:extLst>
              <a:ext uri="{FF2B5EF4-FFF2-40B4-BE49-F238E27FC236}">
                <a16:creationId xmlns:a16="http://schemas.microsoft.com/office/drawing/2014/main" id="{399D0C96-F8BF-9443-BA65-07FBDC06E88F}"/>
              </a:ext>
            </a:extLst>
          </p:cNvPr>
          <p:cNvSpPr txBox="1">
            <a:spLocks/>
          </p:cNvSpPr>
          <p:nvPr/>
        </p:nvSpPr>
        <p:spPr>
          <a:xfrm>
            <a:off x="4678678" y="3991071"/>
            <a:ext cx="3872769" cy="221160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endParaRPr lang="en-GB" sz="2000" b="0" dirty="0">
              <a:solidFill>
                <a:schemeClr val="tx1"/>
              </a:solidFill>
              <a:latin typeface="+mn-lt"/>
            </a:endParaRPr>
          </a:p>
        </p:txBody>
      </p:sp>
      <p:sp>
        <p:nvSpPr>
          <p:cNvPr id="24" name="Title 20">
            <a:extLst>
              <a:ext uri="{FF2B5EF4-FFF2-40B4-BE49-F238E27FC236}">
                <a16:creationId xmlns:a16="http://schemas.microsoft.com/office/drawing/2014/main" id="{6BDCC162-FD7E-B44F-BFDE-DB5B4502561B}"/>
              </a:ext>
            </a:extLst>
          </p:cNvPr>
          <p:cNvSpPr txBox="1">
            <a:spLocks/>
          </p:cNvSpPr>
          <p:nvPr/>
        </p:nvSpPr>
        <p:spPr>
          <a:xfrm>
            <a:off x="2305321" y="3207026"/>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Robin</a:t>
            </a:r>
          </a:p>
        </p:txBody>
      </p:sp>
      <p:sp>
        <p:nvSpPr>
          <p:cNvPr id="26" name="Title 20">
            <a:extLst>
              <a:ext uri="{FF2B5EF4-FFF2-40B4-BE49-F238E27FC236}">
                <a16:creationId xmlns:a16="http://schemas.microsoft.com/office/drawing/2014/main" id="{36E2EBB6-89B1-4D48-9D0F-8F5B090A3812}"/>
              </a:ext>
            </a:extLst>
          </p:cNvPr>
          <p:cNvSpPr txBox="1">
            <a:spLocks/>
          </p:cNvSpPr>
          <p:nvPr/>
        </p:nvSpPr>
        <p:spPr>
          <a:xfrm>
            <a:off x="6391447" y="3207026"/>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Blue tit</a:t>
            </a:r>
          </a:p>
        </p:txBody>
      </p:sp>
      <p:sp>
        <p:nvSpPr>
          <p:cNvPr id="11" name="Title 20">
            <a:extLst>
              <a:ext uri="{FF2B5EF4-FFF2-40B4-BE49-F238E27FC236}">
                <a16:creationId xmlns:a16="http://schemas.microsoft.com/office/drawing/2014/main" id="{B587202C-2987-F143-B5DB-39BD134964DD}"/>
              </a:ext>
            </a:extLst>
          </p:cNvPr>
          <p:cNvSpPr txBox="1">
            <a:spLocks/>
          </p:cNvSpPr>
          <p:nvPr/>
        </p:nvSpPr>
        <p:spPr>
          <a:xfrm>
            <a:off x="2305320" y="5600263"/>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Swallow</a:t>
            </a:r>
          </a:p>
        </p:txBody>
      </p:sp>
      <p:sp>
        <p:nvSpPr>
          <p:cNvPr id="13" name="Title 20">
            <a:extLst>
              <a:ext uri="{FF2B5EF4-FFF2-40B4-BE49-F238E27FC236}">
                <a16:creationId xmlns:a16="http://schemas.microsoft.com/office/drawing/2014/main" id="{EC33D2CC-FEC8-3941-AE2B-7698B5FA287C}"/>
              </a:ext>
            </a:extLst>
          </p:cNvPr>
          <p:cNvSpPr txBox="1">
            <a:spLocks/>
          </p:cNvSpPr>
          <p:nvPr/>
        </p:nvSpPr>
        <p:spPr>
          <a:xfrm>
            <a:off x="6391447" y="5600263"/>
            <a:ext cx="2160000" cy="602416"/>
          </a:xfrm>
          <a:prstGeom prst="rect">
            <a:avLst/>
          </a:prstGeom>
          <a:solidFill>
            <a:schemeClr val="bg1"/>
          </a:solidFill>
          <a:ln w="28575">
            <a:solidFill>
              <a:srgbClr val="F0821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000" b="0" dirty="0">
                <a:solidFill>
                  <a:schemeClr val="tx1"/>
                </a:solidFill>
                <a:latin typeface="+mn-lt"/>
              </a:rPr>
              <a:t>Sparrow</a:t>
            </a:r>
          </a:p>
        </p:txBody>
      </p:sp>
    </p:spTree>
    <p:extLst>
      <p:ext uri="{BB962C8B-B14F-4D97-AF65-F5344CB8AC3E}">
        <p14:creationId xmlns:p14="http://schemas.microsoft.com/office/powerpoint/2010/main" val="39070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2" grpId="0" animBg="1"/>
      <p:bldP spid="23" grpId="0" animBg="1"/>
      <p:bldP spid="24" grpId="0" animBg="1"/>
      <p:bldP spid="26" grpId="0" animBg="1"/>
      <p:bldP spid="11" grpId="0" animBg="1"/>
      <p:bldP spid="1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E80366467B8B47AEEDFC485B69C497" ma:contentTypeVersion="16" ma:contentTypeDescription="Create a new document." ma:contentTypeScope="" ma:versionID="e91dbcaeea677bb4f2de5a4526e5b1b9">
  <xsd:schema xmlns:xsd="http://www.w3.org/2001/XMLSchema" xmlns:xs="http://www.w3.org/2001/XMLSchema" xmlns:p="http://schemas.microsoft.com/office/2006/metadata/properties" xmlns:ns2="194e5133-23c0-4b3f-b17c-41b26a63803f" xmlns:ns3="173eebc7-d257-4ab0-80dd-e184daeff441" targetNamespace="http://schemas.microsoft.com/office/2006/metadata/properties" ma:root="true" ma:fieldsID="fa97f5f33266d0d7bd2f6a4e8ea0b301" ns2:_="" ns3:_="">
    <xsd:import namespace="194e5133-23c0-4b3f-b17c-41b26a63803f"/>
    <xsd:import namespace="173eebc7-d257-4ab0-80dd-e184daeff4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4e5133-23c0-4b3f-b17c-41b26a63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330538f-b798-4f99-a614-15010ee6172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3eebc7-d257-4ab0-80dd-e184daeff44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c8cbfc4-b84f-4aa2-b643-5da7e7f2931b}" ma:internalName="TaxCatchAll" ma:showField="CatchAllData" ma:web="173eebc7-d257-4ab0-80dd-e184daeff44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6473A3-FDE2-4E85-A2F4-FAE7AB4807B5}"/>
</file>

<file path=customXml/itemProps2.xml><?xml version="1.0" encoding="utf-8"?>
<ds:datastoreItem xmlns:ds="http://schemas.openxmlformats.org/officeDocument/2006/customXml" ds:itemID="{8E146221-E412-4112-AB2A-B5E3314BBDEF}"/>
</file>

<file path=docProps/app.xml><?xml version="1.0" encoding="utf-8"?>
<Properties xmlns="http://schemas.openxmlformats.org/officeDocument/2006/extended-properties" xmlns:vt="http://schemas.openxmlformats.org/officeDocument/2006/docPropsVTypes">
  <Template>Office Theme</Template>
  <TotalTime>784</TotalTime>
  <Words>1571</Words>
  <Application>Microsoft Macintosh PowerPoint</Application>
  <PresentationFormat>On-screen Show (4:3)</PresentationFormat>
  <Paragraphs>183</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Twinkl</vt:lpstr>
      <vt:lpstr>Arial</vt:lpstr>
      <vt:lpstr>Calibri</vt:lpstr>
      <vt:lpstr>Office Theme</vt:lpstr>
      <vt:lpstr>PowerPoint Presentation</vt:lpstr>
      <vt:lpstr>What is Biodiversity?</vt:lpstr>
      <vt:lpstr>High Biodiversity</vt:lpstr>
      <vt:lpstr>Low Biodiversity</vt:lpstr>
      <vt:lpstr>What is an Ecosystem?</vt:lpstr>
      <vt:lpstr>What is a Minibeast?</vt:lpstr>
      <vt:lpstr>Types of Plants</vt:lpstr>
      <vt:lpstr>Types of Plants</vt:lpstr>
      <vt:lpstr>Types of Birds</vt:lpstr>
      <vt:lpstr>Types of Birds</vt:lpstr>
      <vt:lpstr>Types of Animals</vt:lpstr>
      <vt:lpstr>Soil Dwellers</vt:lpstr>
      <vt:lpstr>Types of Insects</vt:lpstr>
      <vt:lpstr>Types of Insects</vt:lpstr>
      <vt:lpstr>Types of Bees</vt:lpstr>
      <vt:lpstr>Types of Bees</vt:lpstr>
      <vt:lpstr>PowerPoint Presentation</vt:lpstr>
      <vt:lpstr>PowerPoint Presentation</vt:lpstr>
      <vt:lpstr>3 Reasons Honey Bees Are Important</vt:lpstr>
      <vt:lpstr>3 Reasons Honey Bees Are Important</vt:lpstr>
      <vt:lpstr>PowerPoint Presentation</vt:lpstr>
      <vt:lpstr>Bees Are Important For Our Environment</vt:lpstr>
      <vt:lpstr>Bees Are in Danger of Dying Out!</vt:lpstr>
      <vt:lpstr>PowerPoint Presentation</vt:lpstr>
      <vt:lpstr>PowerPoint Presentation</vt:lpstr>
      <vt:lpstr>Habitat Protection</vt:lpstr>
      <vt:lpstr>Habitat Protection</vt:lpstr>
      <vt:lpstr>Habitat Protection</vt:lpstr>
      <vt:lpstr>Why Do We Need to Protect Our Pollinators?</vt:lpstr>
      <vt:lpstr>What Can We Do To Help?</vt:lpstr>
      <vt:lpstr>What Can We Do To Help?</vt:lpstr>
      <vt:lpstr>4 Things You Can Do To Save Our Bees</vt:lpstr>
      <vt:lpstr>Pollinator Plan for Your School</vt:lpstr>
      <vt:lpstr>PowerPoint Presentation</vt:lpstr>
      <vt:lpstr>PowerPoint Presentation</vt:lpstr>
      <vt:lpstr>PowerPoint Presentation</vt:lpstr>
      <vt:lpstr>PowerPoint Presentation</vt:lpstr>
      <vt:lpstr>PowerPoint Presentation</vt:lpstr>
      <vt:lpstr>Help Wildlife in Your School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Twinkl Twinkl</cp:lastModifiedBy>
  <cp:revision>54</cp:revision>
  <dcterms:created xsi:type="dcterms:W3CDTF">2021-11-16T16:06:30Z</dcterms:created>
  <dcterms:modified xsi:type="dcterms:W3CDTF">2021-11-23T12:07:15Z</dcterms:modified>
</cp:coreProperties>
</file>