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87" autoAdjust="0"/>
  </p:normalViewPr>
  <p:slideViewPr>
    <p:cSldViewPr>
      <p:cViewPr varScale="1">
        <p:scale>
          <a:sx n="71" d="100"/>
          <a:sy n="71" d="100"/>
        </p:scale>
        <p:origin x="1786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ne McKeown" userId="019a8236-7e19-44c7-aee1-c0ee54784074" providerId="ADAL" clId="{FA2250F9-C5BB-461E-B1AA-846AB93D5BCE}"/>
    <pc:docChg chg="custSel modSld">
      <pc:chgData name="Charlene McKeown" userId="019a8236-7e19-44c7-aee1-c0ee54784074" providerId="ADAL" clId="{FA2250F9-C5BB-461E-B1AA-846AB93D5BCE}" dt="2024-09-25T10:57:56.312" v="32" actId="14100"/>
      <pc:docMkLst>
        <pc:docMk/>
      </pc:docMkLst>
      <pc:sldChg chg="modSp mod">
        <pc:chgData name="Charlene McKeown" userId="019a8236-7e19-44c7-aee1-c0ee54784074" providerId="ADAL" clId="{FA2250F9-C5BB-461E-B1AA-846AB93D5BCE}" dt="2024-09-25T10:57:23.729" v="26" actId="5793"/>
        <pc:sldMkLst>
          <pc:docMk/>
          <pc:sldMk cId="3012065300" sldId="260"/>
        </pc:sldMkLst>
        <pc:spChg chg="mod">
          <ac:chgData name="Charlene McKeown" userId="019a8236-7e19-44c7-aee1-c0ee54784074" providerId="ADAL" clId="{FA2250F9-C5BB-461E-B1AA-846AB93D5BCE}" dt="2024-09-25T10:57:23.729" v="26" actId="5793"/>
          <ac:spMkLst>
            <pc:docMk/>
            <pc:sldMk cId="3012065300" sldId="260"/>
            <ac:spMk id="3" creationId="{00000000-0000-0000-0000-000000000000}"/>
          </ac:spMkLst>
        </pc:spChg>
      </pc:sldChg>
      <pc:sldChg chg="modSp mod">
        <pc:chgData name="Charlene McKeown" userId="019a8236-7e19-44c7-aee1-c0ee54784074" providerId="ADAL" clId="{FA2250F9-C5BB-461E-B1AA-846AB93D5BCE}" dt="2024-09-25T10:57:56.312" v="32" actId="14100"/>
        <pc:sldMkLst>
          <pc:docMk/>
          <pc:sldMk cId="3939803929" sldId="263"/>
        </pc:sldMkLst>
        <pc:spChg chg="mod">
          <ac:chgData name="Charlene McKeown" userId="019a8236-7e19-44c7-aee1-c0ee54784074" providerId="ADAL" clId="{FA2250F9-C5BB-461E-B1AA-846AB93D5BCE}" dt="2024-09-25T10:57:56.312" v="32" actId="14100"/>
          <ac:spMkLst>
            <pc:docMk/>
            <pc:sldMk cId="3939803929" sldId="263"/>
            <ac:spMk id="3" creationId="{00000000-0000-0000-0000-000000000000}"/>
          </ac:spMkLst>
        </pc:spChg>
        <pc:spChg chg="mod">
          <ac:chgData name="Charlene McKeown" userId="019a8236-7e19-44c7-aee1-c0ee54784074" providerId="ADAL" clId="{FA2250F9-C5BB-461E-B1AA-846AB93D5BCE}" dt="2024-09-25T10:57:52.765" v="31" actId="1076"/>
          <ac:spMkLst>
            <pc:docMk/>
            <pc:sldMk cId="3939803929" sldId="263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CD00E-8E23-4FFE-93FC-59C77A321DD9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41C16-A129-48EF-B2B7-B724DF36F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58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41C16-A129-48EF-B2B7-B724DF36F1B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43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4834-34EF-46FA-9B52-96EDEBB464EF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4F35-A412-4B96-A3E5-73257E85B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61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4834-34EF-46FA-9B52-96EDEBB464EF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4F35-A412-4B96-A3E5-73257E85B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887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4834-34EF-46FA-9B52-96EDEBB464EF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4F35-A412-4B96-A3E5-73257E85B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14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4834-34EF-46FA-9B52-96EDEBB464EF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4F35-A412-4B96-A3E5-73257E85B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00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4834-34EF-46FA-9B52-96EDEBB464EF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4F35-A412-4B96-A3E5-73257E85B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40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4834-34EF-46FA-9B52-96EDEBB464EF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4F35-A412-4B96-A3E5-73257E85B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4834-34EF-46FA-9B52-96EDEBB464EF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4F35-A412-4B96-A3E5-73257E85B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87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4834-34EF-46FA-9B52-96EDEBB464EF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4F35-A412-4B96-A3E5-73257E85B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56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4834-34EF-46FA-9B52-96EDEBB464EF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4F35-A412-4B96-A3E5-73257E85B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882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4834-34EF-46FA-9B52-96EDEBB464EF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4F35-A412-4B96-A3E5-73257E85B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65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4834-34EF-46FA-9B52-96EDEBB464EF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4F35-A412-4B96-A3E5-73257E85B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93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64834-34EF-46FA-9B52-96EDEBB464EF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14F35-A412-4B96-A3E5-73257E85B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16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101600" dir="2700000" algn="tl" rotWithShape="0">
                    <a:schemeClr val="bg1">
                      <a:alpha val="40000"/>
                    </a:schemeClr>
                  </a:outerShdw>
                </a:effectLst>
              </a:rPr>
              <a:t>Translink Travel Challenge</a:t>
            </a:r>
          </a:p>
        </p:txBody>
      </p:sp>
      <p:pic>
        <p:nvPicPr>
          <p:cNvPr id="1026" name="Picture 2" descr="Eco-Schools Travel Challe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7200800" cy="2764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85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804248" y="692696"/>
            <a:ext cx="2160240" cy="1385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539552" y="293216"/>
            <a:ext cx="1370653" cy="1673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What is the Translink Travel Challenge?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372" y="2204864"/>
            <a:ext cx="8229600" cy="4525963"/>
          </a:xfrm>
        </p:spPr>
        <p:txBody>
          <a:bodyPr>
            <a:normAutofit/>
          </a:bodyPr>
          <a:lstStyle/>
          <a:p>
            <a:r>
              <a:rPr lang="en-GB" sz="2400" b="1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The challenge is a competition where pupils in school try to change their transport habits for 2 weeks (or more!)</a:t>
            </a:r>
          </a:p>
          <a:p>
            <a:endParaRPr lang="en-GB" sz="24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r>
              <a:rPr lang="en-GB" sz="2400" b="1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Pupils try to bus, bike, hike, train, scoot, even hop to school instead of just taking the car, and they record their results. </a:t>
            </a:r>
          </a:p>
          <a:p>
            <a:endParaRPr lang="en-GB" sz="24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r>
              <a:rPr lang="en-GB" sz="2400" b="1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Pupils can, for example - walk in groups, take the bus/train or form a cycle group!</a:t>
            </a:r>
          </a:p>
          <a:p>
            <a:endParaRPr lang="en-GB" sz="24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7364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What’s good about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55604"/>
            <a:ext cx="8496944" cy="4929411"/>
          </a:xfrm>
        </p:spPr>
        <p:txBody>
          <a:bodyPr>
            <a:normAutofit/>
          </a:bodyPr>
          <a:lstStyle/>
          <a:p>
            <a:r>
              <a:rPr lang="en-GB" sz="28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Positively changing your travelling habits reduces the amount of pollution and carbon in the atmosphere</a:t>
            </a:r>
          </a:p>
          <a:p>
            <a:r>
              <a:rPr lang="en-GB" sz="28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It’s healthy</a:t>
            </a:r>
          </a:p>
          <a:p>
            <a:r>
              <a:rPr lang="en-GB" sz="28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It’s more sociable</a:t>
            </a:r>
          </a:p>
          <a:p>
            <a:r>
              <a:rPr lang="en-GB" sz="28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It’s fun</a:t>
            </a:r>
          </a:p>
          <a:p>
            <a:r>
              <a:rPr lang="en-GB" sz="28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It wakes you up </a:t>
            </a:r>
          </a:p>
          <a:p>
            <a:r>
              <a:rPr lang="en-GB" sz="28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You could win a prize!</a:t>
            </a:r>
          </a:p>
          <a:p>
            <a:r>
              <a:rPr lang="en-GB" sz="28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It will help your school work </a:t>
            </a:r>
          </a:p>
          <a:p>
            <a:pPr marL="0" indent="0">
              <a:buNone/>
            </a:pPr>
            <a:r>
              <a:rPr lang="en-GB" sz="28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towards the Eco-Schools Green Flag award</a:t>
            </a:r>
          </a:p>
        </p:txBody>
      </p:sp>
      <p:pic>
        <p:nvPicPr>
          <p:cNvPr id="3074" name="Picture 2" descr="H:\Eco-Schools\ES 2013-2014\Challenge Funds\Approved Projects\Eco-Schools Inspiration\Topics - Schools\Transport\Photos - Cycle\Bike Doc Workshop\100_012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07337" y="2488162"/>
            <a:ext cx="3270674" cy="245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61722" y="5085184"/>
            <a:ext cx="1190564" cy="1639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3252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3911"/>
            <a:ext cx="8229600" cy="1143000"/>
          </a:xfrm>
        </p:spPr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How to take part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005142"/>
            <a:ext cx="777686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itchFamily="34" charset="0"/>
              <a:buChar char="•"/>
            </a:pP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Pupils record how they travel to and from school each day for the 2 week period on a personal tally sheet or class wall chart</a:t>
            </a:r>
          </a:p>
          <a:p>
            <a:pPr algn="ctr"/>
            <a:endParaRPr lang="en-GB" sz="10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/>
            <a:endParaRPr lang="en-GB" sz="10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/>
            <a:endParaRPr lang="en-GB" sz="10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/>
            <a:endParaRPr lang="en-GB" sz="10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/>
            <a:endParaRPr lang="en-GB" sz="10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/>
            <a:endParaRPr lang="en-GB" sz="24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/>
            <a:endParaRPr lang="en-GB" sz="24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/>
            <a:endParaRPr lang="en-GB" sz="24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/>
            <a:endParaRPr lang="en-GB" sz="24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/>
            <a:endParaRPr lang="en-GB" sz="24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/>
            <a:endParaRPr lang="en-GB" sz="24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/>
            <a:endParaRPr lang="en-GB" sz="24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/>
            <a:endParaRPr lang="en-GB" sz="2400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/>
            <a:r>
              <a:rPr lang="en-GB" sz="2400" b="1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Think of creative ways to promote your </a:t>
            </a:r>
          </a:p>
          <a:p>
            <a:pPr algn="ctr"/>
            <a:r>
              <a:rPr lang="en-GB" sz="2400" b="1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Travel Challenge – have fun!!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152085">
            <a:off x="1065511" y="2915965"/>
            <a:ext cx="3359481" cy="2641370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4716016" y="3035339"/>
            <a:ext cx="3528392" cy="862902"/>
          </a:xfrm>
          <a:prstGeom prst="wedgeRoundRectCallout">
            <a:avLst>
              <a:gd name="adj1" fmla="val -73809"/>
              <a:gd name="adj2" fmla="val 85551"/>
              <a:gd name="adj3" fmla="val 16667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Record your travel results for two weeks</a:t>
            </a:r>
          </a:p>
        </p:txBody>
      </p:sp>
    </p:spTree>
    <p:extLst>
      <p:ext uri="{BB962C8B-B14F-4D97-AF65-F5344CB8AC3E}">
        <p14:creationId xmlns:p14="http://schemas.microsoft.com/office/powerpoint/2010/main" val="4030861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Examples of how to get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en-GB" sz="24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Walk to school with friends in your class or create a walking bus with your classroom bubble</a:t>
            </a:r>
          </a:p>
          <a:p>
            <a:pPr marL="0" indent="0">
              <a:buNone/>
            </a:pPr>
            <a:endParaRPr lang="en-GB" sz="2400" b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r>
              <a:rPr lang="en-GB" sz="24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Take on the challenge and do your best!</a:t>
            </a:r>
          </a:p>
          <a:p>
            <a:endParaRPr lang="en-GB" sz="2400" b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r>
              <a:rPr lang="en-GB" sz="24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Take the bus with your parents or the friends in your class</a:t>
            </a:r>
          </a:p>
          <a:p>
            <a:pPr marL="0" indent="0">
              <a:buNone/>
            </a:pPr>
            <a:endParaRPr lang="en-GB" sz="2400" b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r>
              <a:rPr lang="en-GB" sz="24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Have a ‘Bike for Breakfast’ day – get your reward for being so committed</a:t>
            </a:r>
          </a:p>
          <a:p>
            <a:endParaRPr lang="en-GB" sz="2400" b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r>
              <a:rPr lang="en-GB" sz="24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Work out how many eco-miles you could save. </a:t>
            </a:r>
          </a:p>
          <a:p>
            <a:pPr marL="0" indent="0">
              <a:buNone/>
            </a:pPr>
            <a:r>
              <a:rPr lang="en-GB" sz="2400" b="1" dirty="0" err="1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Magherafelt</a:t>
            </a:r>
            <a:r>
              <a:rPr lang="en-GB" sz="24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Primary School set themselves a ‘Lap the Lough Challenge’. They saved </a:t>
            </a:r>
            <a:r>
              <a:rPr lang="en-GB" sz="2400" b="1" dirty="0"/>
              <a:t>1183½ </a:t>
            </a:r>
            <a:r>
              <a:rPr lang="en-GB" sz="2400" b="1" dirty="0"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eco-miles as a school </a:t>
            </a:r>
            <a:r>
              <a:rPr lang="en-GB" sz="2400" b="1" dirty="0"/>
              <a:t>and ‘Lapped the Lough’ 14 times!</a:t>
            </a:r>
          </a:p>
          <a:p>
            <a:pPr marL="0" indent="0">
              <a:buNone/>
            </a:pPr>
            <a:endParaRPr lang="en-GB" sz="2400" b="1" dirty="0"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2065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4559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Submit your results</a:t>
            </a:r>
            <a:br>
              <a:rPr lang="en-GB" b="1" dirty="0">
                <a:solidFill>
                  <a:schemeClr val="accent5">
                    <a:lumMod val="75000"/>
                  </a:schemeClr>
                </a:solidFill>
              </a:rPr>
            </a:br>
            <a:endParaRPr lang="en-GB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20" y="1052736"/>
            <a:ext cx="4178273" cy="5119806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The Travel Challenge can be run any term. So you have more flexibility to take part in any </a:t>
            </a:r>
            <a:r>
              <a:rPr lang="en-GB" sz="2000" b="1" dirty="0">
                <a:solidFill>
                  <a:schemeClr val="tx1"/>
                </a:solidFill>
              </a:rPr>
              <a:t>2 weeks </a:t>
            </a:r>
            <a:r>
              <a:rPr lang="en-GB" sz="2000" dirty="0">
                <a:solidFill>
                  <a:schemeClr val="tx1"/>
                </a:solidFill>
              </a:rPr>
              <a:t>which suit you. Do the challenge more than once if you wish!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Record your results on the wall chart or individual tally chart and submit via the Eco-Schools online Data Zone.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934992">
            <a:off x="5135189" y="1011139"/>
            <a:ext cx="3571795" cy="26674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331640" y="4549168"/>
            <a:ext cx="1975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Good Luck!!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3836">
            <a:off x="5018142" y="3698574"/>
            <a:ext cx="3984178" cy="27476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39803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4e5133-23c0-4b3f-b17c-41b26a63803f">
      <Terms xmlns="http://schemas.microsoft.com/office/infopath/2007/PartnerControls"/>
    </lcf76f155ced4ddcb4097134ff3c332f>
    <TaxCatchAll xmlns="173eebc7-d257-4ab0-80dd-e184daeff44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80366467B8B47AEEDFC485B69C497" ma:contentTypeVersion="16" ma:contentTypeDescription="Create a new document." ma:contentTypeScope="" ma:versionID="e91dbcaeea677bb4f2de5a4526e5b1b9">
  <xsd:schema xmlns:xsd="http://www.w3.org/2001/XMLSchema" xmlns:xs="http://www.w3.org/2001/XMLSchema" xmlns:p="http://schemas.microsoft.com/office/2006/metadata/properties" xmlns:ns2="194e5133-23c0-4b3f-b17c-41b26a63803f" xmlns:ns3="173eebc7-d257-4ab0-80dd-e184daeff441" targetNamespace="http://schemas.microsoft.com/office/2006/metadata/properties" ma:root="true" ma:fieldsID="fa97f5f33266d0d7bd2f6a4e8ea0b301" ns2:_="" ns3:_="">
    <xsd:import namespace="194e5133-23c0-4b3f-b17c-41b26a63803f"/>
    <xsd:import namespace="173eebc7-d257-4ab0-80dd-e184daeff4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4e5133-23c0-4b3f-b17c-41b26a6380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330538f-b798-4f99-a614-15010ee617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3eebc7-d257-4ab0-80dd-e184daeff44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3c8cbfc4-b84f-4aa2-b643-5da7e7f2931b}" ma:internalName="TaxCatchAll" ma:showField="CatchAllData" ma:web="173eebc7-d257-4ab0-80dd-e184daeff4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34C7B6-63D7-43BE-B730-595A3E937E7B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194e5133-23c0-4b3f-b17c-41b26a63803f"/>
    <ds:schemaRef ds:uri="http://purl.org/dc/elements/1.1/"/>
    <ds:schemaRef ds:uri="173eebc7-d257-4ab0-80dd-e184daeff441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0697A72-474C-4A78-B07B-20F1FC78C8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4e5133-23c0-4b3f-b17c-41b26a63803f"/>
    <ds:schemaRef ds:uri="173eebc7-d257-4ab0-80dd-e184daeff4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1943B1-F9CE-47C5-ACE8-2B01E3FDBD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342</Words>
  <Application>Microsoft Office PowerPoint</Application>
  <PresentationFormat>On-screen Show (4:3)</PresentationFormat>
  <Paragraphs>50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What is the Translink Travel Challenge?</vt:lpstr>
      <vt:lpstr>What’s good about it?</vt:lpstr>
      <vt:lpstr>How to take part</vt:lpstr>
      <vt:lpstr>Examples of how to get started</vt:lpstr>
      <vt:lpstr>Submit your results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Brown</dc:creator>
  <cp:lastModifiedBy>Charlene McKeown</cp:lastModifiedBy>
  <cp:revision>65</cp:revision>
  <dcterms:created xsi:type="dcterms:W3CDTF">2013-03-26T10:03:35Z</dcterms:created>
  <dcterms:modified xsi:type="dcterms:W3CDTF">2024-09-25T10:58:01Z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0x01010014E80366467B8B47AEEDFC485B69C497</vt:lpwstr>
  </property>
  <property fmtid="{D5CDD505-2E9C-101B-9397-08002B2CF9AE}" pid="3" name="MediaServiceImageTags">
    <vt:lpwstr/>
  </property>
</Properties>
</file>