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E_FF89AF03.xml" ContentType="application/vnd.ms-powerpoint.comments+xml"/>
  <Override PartName="/ppt/comments/modernComment_122_17A4BA0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sldIdLst>
    <p:sldId id="256" r:id="rId5"/>
    <p:sldId id="257"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Lst>
  <p:sldSz cx="18288000" cy="10287000"/>
  <p:notesSz cx="6858000" cy="9144000"/>
  <p:embeddedFontLst>
    <p:embeddedFont>
      <p:font typeface="Amatic SC" panose="00000500000000000000" pitchFamily="2" charset="-79"/>
      <p:regular r:id="rId46"/>
      <p:bold r:id="rId47"/>
    </p:embeddedFont>
    <p:embeddedFont>
      <p:font typeface="Amatic SC Bold" panose="00000800000000000000" charset="-79"/>
      <p:regular r:id="rId48"/>
      <p:bold r:id="rId49"/>
    </p:embeddedFont>
    <p:embeddedFont>
      <p:font typeface="Muli Bold" panose="020B0604020202020204" charset="0"/>
      <p:regular r:id="rId50"/>
    </p:embeddedFont>
    <p:embeddedFont>
      <p:font typeface="Muli Regular" panose="020B0604020202020204" charset="0"/>
      <p:regular r:id="rId51"/>
    </p:embeddedFont>
    <p:embeddedFont>
      <p:font typeface="Muli Regular Bold" panose="020B0604020202020204" charset="0"/>
      <p:regular r:id="rId52"/>
    </p:embeddedFont>
    <p:embeddedFont>
      <p:font typeface="Showcard Gothic" panose="04020904020102020604" pitchFamily="8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5B737-BA1E-FEDD-72E7-67B14C2B4668}" name="Roisin O' Hara" initials="RH" userId="BkemKYdc+jTpPya5mTabFqA1QF+UEjKpIyX9dV2Xwp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BAEAE-DC80-467C-AE66-A153DB45A79E}" v="3" dt="2024-03-26T16:51:10.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070" autoAdjust="0"/>
  </p:normalViewPr>
  <p:slideViewPr>
    <p:cSldViewPr>
      <p:cViewPr varScale="1">
        <p:scale>
          <a:sx n="41" d="100"/>
          <a:sy n="41" d="100"/>
        </p:scale>
        <p:origin x="66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 McKinney" userId="9a14950c-3ff3-4259-b89c-d49d926ccf23" providerId="ADAL" clId="{9B1BAEAE-DC80-467C-AE66-A153DB45A79E}"/>
    <pc:docChg chg="custSel modSld">
      <pc:chgData name="Garry McKinney" userId="9a14950c-3ff3-4259-b89c-d49d926ccf23" providerId="ADAL" clId="{9B1BAEAE-DC80-467C-AE66-A153DB45A79E}" dt="2024-03-26T16:51:20.640" v="66" actId="962"/>
      <pc:docMkLst>
        <pc:docMk/>
      </pc:docMkLst>
      <pc:sldChg chg="modSp mod">
        <pc:chgData name="Garry McKinney" userId="9a14950c-3ff3-4259-b89c-d49d926ccf23" providerId="ADAL" clId="{9B1BAEAE-DC80-467C-AE66-A153DB45A79E}" dt="2024-03-10T11:11:30.147" v="1" actId="1076"/>
        <pc:sldMkLst>
          <pc:docMk/>
          <pc:sldMk cId="2971714427" sldId="272"/>
        </pc:sldMkLst>
        <pc:grpChg chg="mod">
          <ac:chgData name="Garry McKinney" userId="9a14950c-3ff3-4259-b89c-d49d926ccf23" providerId="ADAL" clId="{9B1BAEAE-DC80-467C-AE66-A153DB45A79E}" dt="2024-03-10T11:11:30.147" v="1" actId="1076"/>
          <ac:grpSpMkLst>
            <pc:docMk/>
            <pc:sldMk cId="2971714427" sldId="272"/>
            <ac:grpSpMk id="13" creationId="{926C006C-6E18-D448-8D17-EB5939DCBC7D}"/>
          </ac:grpSpMkLst>
        </pc:grpChg>
      </pc:sldChg>
      <pc:sldChg chg="modSp mod">
        <pc:chgData name="Garry McKinney" userId="9a14950c-3ff3-4259-b89c-d49d926ccf23" providerId="ADAL" clId="{9B1BAEAE-DC80-467C-AE66-A153DB45A79E}" dt="2024-03-10T11:11:09.901" v="0" actId="20577"/>
        <pc:sldMkLst>
          <pc:docMk/>
          <pc:sldMk cId="1580467832" sldId="273"/>
        </pc:sldMkLst>
        <pc:spChg chg="mod">
          <ac:chgData name="Garry McKinney" userId="9a14950c-3ff3-4259-b89c-d49d926ccf23" providerId="ADAL" clId="{9B1BAEAE-DC80-467C-AE66-A153DB45A79E}" dt="2024-03-10T11:11:09.901" v="0" actId="20577"/>
          <ac:spMkLst>
            <pc:docMk/>
            <pc:sldMk cId="1580467832" sldId="273"/>
            <ac:spMk id="3" creationId="{00000000-0000-0000-0000-000000000000}"/>
          </ac:spMkLst>
        </pc:spChg>
      </pc:sldChg>
      <pc:sldChg chg="modNotesTx">
        <pc:chgData name="Garry McKinney" userId="9a14950c-3ff3-4259-b89c-d49d926ccf23" providerId="ADAL" clId="{9B1BAEAE-DC80-467C-AE66-A153DB45A79E}" dt="2024-03-26T11:51:21.238" v="38" actId="20577"/>
        <pc:sldMkLst>
          <pc:docMk/>
          <pc:sldMk cId="2158063259" sldId="274"/>
        </pc:sldMkLst>
      </pc:sldChg>
      <pc:sldChg chg="delSp mod">
        <pc:chgData name="Garry McKinney" userId="9a14950c-3ff3-4259-b89c-d49d926ccf23" providerId="ADAL" clId="{9B1BAEAE-DC80-467C-AE66-A153DB45A79E}" dt="2024-03-11T17:36:37.805" v="10" actId="478"/>
        <pc:sldMkLst>
          <pc:docMk/>
          <pc:sldMk cId="2114237030" sldId="276"/>
        </pc:sldMkLst>
        <pc:picChg chg="del">
          <ac:chgData name="Garry McKinney" userId="9a14950c-3ff3-4259-b89c-d49d926ccf23" providerId="ADAL" clId="{9B1BAEAE-DC80-467C-AE66-A153DB45A79E}" dt="2024-03-11T17:36:37.805" v="10" actId="478"/>
          <ac:picMkLst>
            <pc:docMk/>
            <pc:sldMk cId="2114237030" sldId="276"/>
            <ac:picMk id="5" creationId="{718E5FC9-71DA-445B-95AB-6457A6D7E00A}"/>
          </ac:picMkLst>
        </pc:picChg>
      </pc:sldChg>
      <pc:sldChg chg="modSp mod">
        <pc:chgData name="Garry McKinney" userId="9a14950c-3ff3-4259-b89c-d49d926ccf23" providerId="ADAL" clId="{9B1BAEAE-DC80-467C-AE66-A153DB45A79E}" dt="2024-03-26T16:24:00.978" v="53" actId="20577"/>
        <pc:sldMkLst>
          <pc:docMk/>
          <pc:sldMk cId="2579687136" sldId="281"/>
        </pc:sldMkLst>
        <pc:spChg chg="mod">
          <ac:chgData name="Garry McKinney" userId="9a14950c-3ff3-4259-b89c-d49d926ccf23" providerId="ADAL" clId="{9B1BAEAE-DC80-467C-AE66-A153DB45A79E}" dt="2024-03-26T16:24:00.978" v="53" actId="20577"/>
          <ac:spMkLst>
            <pc:docMk/>
            <pc:sldMk cId="2579687136" sldId="281"/>
            <ac:spMk id="2" creationId="{00000000-0000-0000-0000-000000000000}"/>
          </ac:spMkLst>
        </pc:spChg>
      </pc:sldChg>
      <pc:sldChg chg="modSp mod">
        <pc:chgData name="Garry McKinney" userId="9a14950c-3ff3-4259-b89c-d49d926ccf23" providerId="ADAL" clId="{9B1BAEAE-DC80-467C-AE66-A153DB45A79E}" dt="2024-03-10T11:16:29.459" v="9" actId="1076"/>
        <pc:sldMkLst>
          <pc:docMk/>
          <pc:sldMk cId="3504233673" sldId="282"/>
        </pc:sldMkLst>
        <pc:spChg chg="mod">
          <ac:chgData name="Garry McKinney" userId="9a14950c-3ff3-4259-b89c-d49d926ccf23" providerId="ADAL" clId="{9B1BAEAE-DC80-467C-AE66-A153DB45A79E}" dt="2024-03-10T11:16:29.459" v="9" actId="1076"/>
          <ac:spMkLst>
            <pc:docMk/>
            <pc:sldMk cId="3504233673" sldId="282"/>
            <ac:spMk id="4" creationId="{00000000-0000-0000-0000-000000000000}"/>
          </ac:spMkLst>
        </pc:spChg>
      </pc:sldChg>
      <pc:sldChg chg="modNotesTx">
        <pc:chgData name="Garry McKinney" userId="9a14950c-3ff3-4259-b89c-d49d926ccf23" providerId="ADAL" clId="{9B1BAEAE-DC80-467C-AE66-A153DB45A79E}" dt="2024-03-10T11:15:34.762" v="5" actId="20577"/>
        <pc:sldMkLst>
          <pc:docMk/>
          <pc:sldMk cId="2370096546" sldId="283"/>
        </pc:sldMkLst>
      </pc:sldChg>
      <pc:sldChg chg="modSp mod">
        <pc:chgData name="Garry McKinney" userId="9a14950c-3ff3-4259-b89c-d49d926ccf23" providerId="ADAL" clId="{9B1BAEAE-DC80-467C-AE66-A153DB45A79E}" dt="2024-03-12T08:43:42.443" v="36" actId="403"/>
        <pc:sldMkLst>
          <pc:docMk/>
          <pc:sldMk cId="1164625058" sldId="284"/>
        </pc:sldMkLst>
        <pc:spChg chg="mod">
          <ac:chgData name="Garry McKinney" userId="9a14950c-3ff3-4259-b89c-d49d926ccf23" providerId="ADAL" clId="{9B1BAEAE-DC80-467C-AE66-A153DB45A79E}" dt="2024-03-12T08:43:11.381" v="26" actId="403"/>
          <ac:spMkLst>
            <pc:docMk/>
            <pc:sldMk cId="1164625058" sldId="284"/>
            <ac:spMk id="4" creationId="{00000000-0000-0000-0000-000000000000}"/>
          </ac:spMkLst>
        </pc:spChg>
        <pc:spChg chg="mod">
          <ac:chgData name="Garry McKinney" userId="9a14950c-3ff3-4259-b89c-d49d926ccf23" providerId="ADAL" clId="{9B1BAEAE-DC80-467C-AE66-A153DB45A79E}" dt="2024-03-12T08:43:19.093" v="30" actId="404"/>
          <ac:spMkLst>
            <pc:docMk/>
            <pc:sldMk cId="1164625058" sldId="284"/>
            <ac:spMk id="5" creationId="{00000000-0000-0000-0000-000000000000}"/>
          </ac:spMkLst>
        </pc:spChg>
        <pc:spChg chg="mod">
          <ac:chgData name="Garry McKinney" userId="9a14950c-3ff3-4259-b89c-d49d926ccf23" providerId="ADAL" clId="{9B1BAEAE-DC80-467C-AE66-A153DB45A79E}" dt="2024-03-12T08:43:04.352" v="24" actId="403"/>
          <ac:spMkLst>
            <pc:docMk/>
            <pc:sldMk cId="1164625058" sldId="284"/>
            <ac:spMk id="6" creationId="{00000000-0000-0000-0000-000000000000}"/>
          </ac:spMkLst>
        </pc:spChg>
        <pc:spChg chg="mod">
          <ac:chgData name="Garry McKinney" userId="9a14950c-3ff3-4259-b89c-d49d926ccf23" providerId="ADAL" clId="{9B1BAEAE-DC80-467C-AE66-A153DB45A79E}" dt="2024-03-12T08:43:24.188" v="32" actId="403"/>
          <ac:spMkLst>
            <pc:docMk/>
            <pc:sldMk cId="1164625058" sldId="284"/>
            <ac:spMk id="7" creationId="{00000000-0000-0000-0000-000000000000}"/>
          </ac:spMkLst>
        </pc:spChg>
        <pc:spChg chg="mod">
          <ac:chgData name="Garry McKinney" userId="9a14950c-3ff3-4259-b89c-d49d926ccf23" providerId="ADAL" clId="{9B1BAEAE-DC80-467C-AE66-A153DB45A79E}" dt="2024-03-12T08:43:42.443" v="36" actId="403"/>
          <ac:spMkLst>
            <pc:docMk/>
            <pc:sldMk cId="1164625058" sldId="284"/>
            <ac:spMk id="8" creationId="{00000000-0000-0000-0000-000000000000}"/>
          </ac:spMkLst>
        </pc:spChg>
        <pc:spChg chg="mod">
          <ac:chgData name="Garry McKinney" userId="9a14950c-3ff3-4259-b89c-d49d926ccf23" providerId="ADAL" clId="{9B1BAEAE-DC80-467C-AE66-A153DB45A79E}" dt="2024-03-12T08:43:29.404" v="34" actId="403"/>
          <ac:spMkLst>
            <pc:docMk/>
            <pc:sldMk cId="1164625058" sldId="284"/>
            <ac:spMk id="9" creationId="{00000000-0000-0000-0000-000000000000}"/>
          </ac:spMkLst>
        </pc:spChg>
        <pc:spChg chg="mod">
          <ac:chgData name="Garry McKinney" userId="9a14950c-3ff3-4259-b89c-d49d926ccf23" providerId="ADAL" clId="{9B1BAEAE-DC80-467C-AE66-A153DB45A79E}" dt="2024-03-12T08:42:59.288" v="21" actId="403"/>
          <ac:spMkLst>
            <pc:docMk/>
            <pc:sldMk cId="1164625058" sldId="284"/>
            <ac:spMk id="10" creationId="{00000000-0000-0000-0000-000000000000}"/>
          </ac:spMkLst>
        </pc:spChg>
      </pc:sldChg>
      <pc:sldChg chg="delCm">
        <pc:chgData name="Garry McKinney" userId="9a14950c-3ff3-4259-b89c-d49d926ccf23" providerId="ADAL" clId="{9B1BAEAE-DC80-467C-AE66-A153DB45A79E}" dt="2024-03-12T08:44:44.451" v="37"/>
        <pc:sldMkLst>
          <pc:docMk/>
          <pc:sldMk cId="813416361" sldId="285"/>
        </pc:sldMkLst>
        <pc:extLst>
          <p:ext xmlns:p="http://schemas.openxmlformats.org/presentationml/2006/main" uri="{D6D511B9-2390-475A-947B-AFAB55BFBCF1}">
            <pc226:cmChg xmlns:pc226="http://schemas.microsoft.com/office/powerpoint/2022/06/main/command" chg="del">
              <pc226:chgData name="Garry McKinney" userId="9a14950c-3ff3-4259-b89c-d49d926ccf23" providerId="ADAL" clId="{9B1BAEAE-DC80-467C-AE66-A153DB45A79E}" dt="2024-03-12T08:44:44.451" v="37"/>
              <pc2:cmMkLst xmlns:pc2="http://schemas.microsoft.com/office/powerpoint/2019/9/main/command">
                <pc:docMk/>
                <pc:sldMk cId="813416361" sldId="285"/>
                <pc2:cmMk id="{7BEF5F0F-04B1-4E3C-9167-4C899F6077D1}"/>
              </pc2:cmMkLst>
            </pc226:cmChg>
          </p:ext>
        </pc:extLst>
      </pc:sldChg>
      <pc:sldChg chg="addSp modSp mod setBg">
        <pc:chgData name="Garry McKinney" userId="9a14950c-3ff3-4259-b89c-d49d926ccf23" providerId="ADAL" clId="{9B1BAEAE-DC80-467C-AE66-A153DB45A79E}" dt="2024-03-26T16:51:20.640" v="66" actId="962"/>
        <pc:sldMkLst>
          <pc:docMk/>
          <pc:sldMk cId="4287213315" sldId="286"/>
        </pc:sldMkLst>
        <pc:spChg chg="mod">
          <ac:chgData name="Garry McKinney" userId="9a14950c-3ff3-4259-b89c-d49d926ccf23" providerId="ADAL" clId="{9B1BAEAE-DC80-467C-AE66-A153DB45A79E}" dt="2024-03-26T16:51:13.972" v="63" actId="26606"/>
          <ac:spMkLst>
            <pc:docMk/>
            <pc:sldMk cId="4287213315" sldId="286"/>
            <ac:spMk id="2" creationId="{00000000-0000-0000-0000-000000000000}"/>
          </ac:spMkLst>
        </pc:spChg>
        <pc:spChg chg="mod">
          <ac:chgData name="Garry McKinney" userId="9a14950c-3ff3-4259-b89c-d49d926ccf23" providerId="ADAL" clId="{9B1BAEAE-DC80-467C-AE66-A153DB45A79E}" dt="2024-03-26T16:51:20.640" v="66" actId="962"/>
          <ac:spMkLst>
            <pc:docMk/>
            <pc:sldMk cId="4287213315" sldId="286"/>
            <ac:spMk id="3" creationId="{00000000-0000-0000-0000-000000000000}"/>
          </ac:spMkLst>
        </pc:spChg>
        <pc:spChg chg="add">
          <ac:chgData name="Garry McKinney" userId="9a14950c-3ff3-4259-b89c-d49d926ccf23" providerId="ADAL" clId="{9B1BAEAE-DC80-467C-AE66-A153DB45A79E}" dt="2024-03-26T16:51:13.972" v="63" actId="26606"/>
          <ac:spMkLst>
            <pc:docMk/>
            <pc:sldMk cId="4287213315" sldId="286"/>
            <ac:spMk id="1031" creationId="{352BEC0E-22F8-46D0-9632-375DB541B06C}"/>
          </ac:spMkLst>
        </pc:spChg>
        <pc:spChg chg="add">
          <ac:chgData name="Garry McKinney" userId="9a14950c-3ff3-4259-b89c-d49d926ccf23" providerId="ADAL" clId="{9B1BAEAE-DC80-467C-AE66-A153DB45A79E}" dt="2024-03-26T16:51:13.972" v="63" actId="26606"/>
          <ac:spMkLst>
            <pc:docMk/>
            <pc:sldMk cId="4287213315" sldId="286"/>
            <ac:spMk id="1033" creationId="{3FCFB1DE-0B7E-48CC-BA90-B2AB0889F9D6}"/>
          </ac:spMkLst>
        </pc:spChg>
        <pc:picChg chg="mod ord">
          <ac:chgData name="Garry McKinney" userId="9a14950c-3ff3-4259-b89c-d49d926ccf23" providerId="ADAL" clId="{9B1BAEAE-DC80-467C-AE66-A153DB45A79E}" dt="2024-03-26T16:51:20.640" v="65" actId="27614"/>
          <ac:picMkLst>
            <pc:docMk/>
            <pc:sldMk cId="4287213315" sldId="286"/>
            <ac:picMk id="4" creationId="{FB8CBB81-8152-413F-A2DF-CC4F24FDAE2D}"/>
          </ac:picMkLst>
        </pc:picChg>
        <pc:picChg chg="add mod">
          <ac:chgData name="Garry McKinney" userId="9a14950c-3ff3-4259-b89c-d49d926ccf23" providerId="ADAL" clId="{9B1BAEAE-DC80-467C-AE66-A153DB45A79E}" dt="2024-03-26T16:51:13.972" v="63" actId="26606"/>
          <ac:picMkLst>
            <pc:docMk/>
            <pc:sldMk cId="4287213315" sldId="286"/>
            <ac:picMk id="1026" creationId="{626360CE-D1DF-90D4-59F8-B495F2BE3059}"/>
          </ac:picMkLst>
        </pc:picChg>
      </pc:sldChg>
    </pc:docChg>
  </pc:docChgLst>
  <pc:docChgLst>
    <pc:chgData name="Roisin O' Hara" userId="BkemKYdc+jTpPya5mTabFqA1QF+UEjKpIyX9dV2Xwpc=" providerId="None" clId="Web-{6222EB81-E9D4-4F68-B225-D5BFE7963D25}"/>
    <pc:docChg chg="mod">
      <pc:chgData name="Roisin O' Hara" userId="BkemKYdc+jTpPya5mTabFqA1QF+UEjKpIyX9dV2Xwpc=" providerId="None" clId="Web-{6222EB81-E9D4-4F68-B225-D5BFE7963D25}" dt="2021-07-22T15:02:15.167" v="3"/>
      <pc:docMkLst>
        <pc:docMk/>
      </pc:docMkLst>
      <pc:sldChg chg="addCm">
        <pc:chgData name="Roisin O' Hara" userId="BkemKYdc+jTpPya5mTabFqA1QF+UEjKpIyX9dV2Xwpc=" providerId="None" clId="Web-{6222EB81-E9D4-4F68-B225-D5BFE7963D25}" dt="2021-07-22T14:56:19.267" v="1"/>
        <pc:sldMkLst>
          <pc:docMk/>
          <pc:sldMk cId="813416361" sldId="285"/>
        </pc:sldMkLst>
      </pc:sldChg>
      <pc:sldChg chg="addCm">
        <pc:chgData name="Roisin O' Hara" userId="BkemKYdc+jTpPya5mTabFqA1QF+UEjKpIyX9dV2Xwpc=" providerId="None" clId="Web-{6222EB81-E9D4-4F68-B225-D5BFE7963D25}" dt="2021-07-22T14:59:35.928" v="2"/>
        <pc:sldMkLst>
          <pc:docMk/>
          <pc:sldMk cId="4287213315" sldId="286"/>
        </pc:sldMkLst>
      </pc:sldChg>
      <pc:sldChg chg="addCm">
        <pc:chgData name="Roisin O' Hara" userId="BkemKYdc+jTpPya5mTabFqA1QF+UEjKpIyX9dV2Xwpc=" providerId="None" clId="Web-{6222EB81-E9D4-4F68-B225-D5BFE7963D25}" dt="2021-07-22T15:02:15.167" v="3"/>
        <pc:sldMkLst>
          <pc:docMk/>
          <pc:sldMk cId="396671489" sldId="290"/>
        </pc:sldMkLst>
      </pc:sldChg>
    </pc:docChg>
  </pc:docChgLst>
</pc:chgInfo>
</file>

<file path=ppt/comments/modernComment_11E_FF89AF03.xml><?xml version="1.0" encoding="utf-8"?>
<p188:cmLst xmlns:a="http://schemas.openxmlformats.org/drawingml/2006/main" xmlns:r="http://schemas.openxmlformats.org/officeDocument/2006/relationships" xmlns:p188="http://schemas.microsoft.com/office/powerpoint/2018/8/main">
  <p188:cm id="{278806D6-F2E9-4259-AEED-503578DFD825}" authorId="{84E5B737-BA1E-FEDD-72E7-67B14C2B4668}" created="2021-07-22T14:59:35.928">
    <pc:sldMkLst xmlns:pc="http://schemas.microsoft.com/office/powerpoint/2013/main/command">
      <pc:docMk/>
      <pc:sldMk cId="4287213315" sldId="286"/>
    </pc:sldMkLst>
    <p188:txBody>
      <a:bodyPr/>
      <a:lstStyle/>
      <a:p>
        <a:r>
          <a:rPr lang="en-GB"/>
          <a:t>Other possible activities would be for students in groups to explore their local village/town/city to see how many places (what supermarkets, cafes etc) sell or serve FT products and how many/which don't.  Might be an exercise to thank those who do and to ask those who don't why not? would they think about stocking/selling FT etc - Concrete action.</a:t>
        </a:r>
      </a:p>
    </p188:txBody>
  </p188:cm>
</p188:cmLst>
</file>

<file path=ppt/comments/modernComment_122_17A4BA01.xml><?xml version="1.0" encoding="utf-8"?>
<p188:cmLst xmlns:a="http://schemas.openxmlformats.org/drawingml/2006/main" xmlns:r="http://schemas.openxmlformats.org/officeDocument/2006/relationships" xmlns:p188="http://schemas.microsoft.com/office/powerpoint/2018/8/main">
  <p188:cm id="{306D6116-3796-4E12-8EB4-4FB9755A059E}" authorId="{84E5B737-BA1E-FEDD-72E7-67B14C2B4668}" created="2021-07-22T15:02:15.167">
    <ac:deMkLst xmlns:ac="http://schemas.microsoft.com/office/drawing/2013/main/command">
      <pc:docMk xmlns:pc="http://schemas.microsoft.com/office/powerpoint/2013/main/command"/>
      <pc:sldMk xmlns:pc="http://schemas.microsoft.com/office/powerpoint/2013/main/command" cId="396671489" sldId="290"/>
      <ac:picMk id="6" creationId="{B7A06C77-3642-DD4B-AF3B-B98DA665402D}"/>
    </ac:deMkLst>
    <p188:txBody>
      <a:bodyPr/>
      <a:lstStyle/>
      <a:p>
        <a:r>
          <a:rPr lang="en-GB"/>
          <a:t>For station 3 analysis it might be worth exploring what taking time to travel to collect water might mean?  Often it is women and especially young girls who have to travel to collect the water - what does this mean for school, time for homework etc?  Example of Enestina (?) having to walk xmiles before school - would she be tired in school etc?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CFBB4-C9F1-4434-8EE6-91153C37ABDF}" type="datetimeFigureOut">
              <a:rPr lang="en-GB" smtClean="0"/>
              <a:t>26/03/2024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C6487-3099-4CE4-897E-4A2092C722C4}" type="slidenum">
              <a:rPr lang="en-GB" smtClean="0"/>
              <a:t>‹#›</a:t>
            </a:fld>
            <a:endParaRPr lang="en-GB"/>
          </a:p>
        </p:txBody>
      </p:sp>
    </p:spTree>
    <p:extLst>
      <p:ext uri="{BB962C8B-B14F-4D97-AF65-F5344CB8AC3E}">
        <p14:creationId xmlns:p14="http://schemas.microsoft.com/office/powerpoint/2010/main" val="399486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3ED16-6302-6C46-9E5A-EA4B5F68B660}" type="slidenum">
              <a:rPr lang="en-US" smtClean="0"/>
              <a:t>3</a:t>
            </a:fld>
            <a:endParaRPr lang="en-US"/>
          </a:p>
        </p:txBody>
      </p:sp>
    </p:spTree>
    <p:extLst>
      <p:ext uri="{BB962C8B-B14F-4D97-AF65-F5344CB8AC3E}">
        <p14:creationId xmlns:p14="http://schemas.microsoft.com/office/powerpoint/2010/main" val="119035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of climate change? What do you think it is? What </a:t>
            </a:r>
            <a:r>
              <a:rPr lang="en-US"/>
              <a:t>is causing it?</a:t>
            </a:r>
          </a:p>
        </p:txBody>
      </p:sp>
      <p:sp>
        <p:nvSpPr>
          <p:cNvPr id="4" name="Slide Number Placeholder 3"/>
          <p:cNvSpPr>
            <a:spLocks noGrp="1"/>
          </p:cNvSpPr>
          <p:nvPr>
            <p:ph type="sldNum" sz="quarter" idx="5"/>
          </p:nvPr>
        </p:nvSpPr>
        <p:spPr/>
        <p:txBody>
          <a:bodyPr/>
          <a:lstStyle/>
          <a:p>
            <a:fld id="{9ED3ED16-6302-6C46-9E5A-EA4B5F68B660}" type="slidenum">
              <a:rPr lang="en-US" smtClean="0"/>
              <a:t>22</a:t>
            </a:fld>
            <a:endParaRPr lang="en-US"/>
          </a:p>
        </p:txBody>
      </p:sp>
    </p:spTree>
    <p:extLst>
      <p:ext uri="{BB962C8B-B14F-4D97-AF65-F5344CB8AC3E}">
        <p14:creationId xmlns:p14="http://schemas.microsoft.com/office/powerpoint/2010/main" val="255962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asking your class what ‘carbon footprint’ is.</a:t>
            </a:r>
          </a:p>
          <a:p>
            <a:r>
              <a:rPr lang="en-US" dirty="0"/>
              <a:t>And how we measure it.</a:t>
            </a:r>
          </a:p>
          <a:p>
            <a:endParaRPr lang="en-US" dirty="0"/>
          </a:p>
        </p:txBody>
      </p:sp>
      <p:sp>
        <p:nvSpPr>
          <p:cNvPr id="4" name="Slide Number Placeholder 3"/>
          <p:cNvSpPr>
            <a:spLocks noGrp="1"/>
          </p:cNvSpPr>
          <p:nvPr>
            <p:ph type="sldNum" sz="quarter" idx="5"/>
          </p:nvPr>
        </p:nvSpPr>
        <p:spPr/>
        <p:txBody>
          <a:bodyPr/>
          <a:lstStyle/>
          <a:p>
            <a:fld id="{9ED3ED16-6302-6C46-9E5A-EA4B5F68B660}" type="slidenum">
              <a:rPr lang="en-US" smtClean="0"/>
              <a:t>23</a:t>
            </a:fld>
            <a:endParaRPr lang="en-US"/>
          </a:p>
        </p:txBody>
      </p:sp>
    </p:spTree>
    <p:extLst>
      <p:ext uri="{BB962C8B-B14F-4D97-AF65-F5344CB8AC3E}">
        <p14:creationId xmlns:p14="http://schemas.microsoft.com/office/powerpoint/2010/main" val="38015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3ED16-6302-6C46-9E5A-EA4B5F68B660}" type="slidenum">
              <a:rPr lang="en-US" smtClean="0"/>
              <a:t>4</a:t>
            </a:fld>
            <a:endParaRPr lang="en-US"/>
          </a:p>
        </p:txBody>
      </p:sp>
    </p:spTree>
    <p:extLst>
      <p:ext uri="{BB962C8B-B14F-4D97-AF65-F5344CB8AC3E}">
        <p14:creationId xmlns:p14="http://schemas.microsoft.com/office/powerpoint/2010/main" val="120613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 a global citizen is not clearly defined. As there is no global government there are no clear rules and regulations and globally, we do not have democratically-elected representatives to speak for us. Global citizenship is more a moral understanding of our responsibilities and our rights in a global context. Being a true global citizen means that we recognise that all people have equal rights and value diversity.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it means we should value the earth as our common home and one which we all have a need and indeed a responsibility, to look after.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5</a:t>
            </a:fld>
            <a:endParaRPr lang="en-GB"/>
          </a:p>
        </p:txBody>
      </p:sp>
    </p:spTree>
    <p:extLst>
      <p:ext uri="{BB962C8B-B14F-4D97-AF65-F5344CB8AC3E}">
        <p14:creationId xmlns:p14="http://schemas.microsoft.com/office/powerpoint/2010/main" val="191609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world has 7,600,000,000 billion people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https://www.youtube.com/watch?v=A3nllBT9ACg</a:t>
            </a:r>
          </a:p>
          <a:p>
            <a:r>
              <a:rPr lang="en-GB" dirty="0"/>
              <a:t> </a:t>
            </a:r>
          </a:p>
        </p:txBody>
      </p:sp>
      <p:sp>
        <p:nvSpPr>
          <p:cNvPr id="4" name="Slide Number Placeholder 3"/>
          <p:cNvSpPr>
            <a:spLocks noGrp="1"/>
          </p:cNvSpPr>
          <p:nvPr>
            <p:ph type="sldNum" sz="quarter" idx="10"/>
          </p:nvPr>
        </p:nvSpPr>
        <p:spPr/>
        <p:txBody>
          <a:bodyPr/>
          <a:lstStyle/>
          <a:p>
            <a:fld id="{B4967227-D71D-4D30-8619-0240CB93EDCE}" type="slidenum">
              <a:rPr lang="en-GB" smtClean="0"/>
              <a:t>7</a:t>
            </a:fld>
            <a:endParaRPr lang="en-GB"/>
          </a:p>
        </p:txBody>
      </p:sp>
    </p:spTree>
    <p:extLst>
      <p:ext uri="{BB962C8B-B14F-4D97-AF65-F5344CB8AC3E}">
        <p14:creationId xmlns:p14="http://schemas.microsoft.com/office/powerpoint/2010/main" val="218750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8</a:t>
            </a:fld>
            <a:endParaRPr lang="en-GB"/>
          </a:p>
        </p:txBody>
      </p:sp>
    </p:spTree>
    <p:extLst>
      <p:ext uri="{BB962C8B-B14F-4D97-AF65-F5344CB8AC3E}">
        <p14:creationId xmlns:p14="http://schemas.microsoft.com/office/powerpoint/2010/main" val="321038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Food </a:t>
            </a:r>
          </a:p>
          <a:p>
            <a:r>
              <a:rPr lang="en-GB" dirty="0"/>
              <a:t>There is plenty of food in the world to feed everybody. The problem is how this food is distributed and shared. In fact, more than one and a half times the amount of food needed to feed everybody in the world</a:t>
            </a:r>
            <a:r>
              <a:rPr lang="en-GB" baseline="0" dirty="0"/>
              <a:t> is produced each year yet over 1 billion people, 1 in 6 people are hungry.</a:t>
            </a:r>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9</a:t>
            </a:fld>
            <a:endParaRPr lang="en-GB"/>
          </a:p>
        </p:txBody>
      </p:sp>
    </p:spTree>
    <p:extLst>
      <p:ext uri="{BB962C8B-B14F-4D97-AF65-F5344CB8AC3E}">
        <p14:creationId xmlns:p14="http://schemas.microsoft.com/office/powerpoint/2010/main" val="83434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Forests for all forever  </a:t>
            </a:r>
            <a:r>
              <a:rPr lang="en-GB" dirty="0"/>
              <a:t>- </a:t>
            </a:r>
            <a:r>
              <a:rPr lang="en-GB" sz="1200" b="0" i="0" u="none" strike="noStrike" kern="1200" dirty="0">
                <a:solidFill>
                  <a:schemeClr val="tx1"/>
                </a:solidFill>
                <a:effectLst/>
                <a:latin typeface="+mn-lt"/>
                <a:ea typeface="+mn-ea"/>
                <a:cs typeface="+mn-cs"/>
              </a:rPr>
              <a:t>The Forest Stewardship Council is an international non-profit, multi-stakeholder organization established in 1993 that claims to promote responsible management of the world's forests</a:t>
            </a:r>
            <a:endParaRPr lang="en-GB" dirty="0"/>
          </a:p>
          <a:p>
            <a:r>
              <a:rPr lang="en-GB" b="1" dirty="0"/>
              <a:t>Reuse, Repair, Refuse, Reduce, Recycle </a:t>
            </a:r>
            <a:r>
              <a:rPr lang="en-GB" dirty="0"/>
              <a:t>– Universal recycling symbol</a:t>
            </a:r>
          </a:p>
          <a:p>
            <a:r>
              <a:rPr lang="en-GB" b="1" dirty="0"/>
              <a:t>Fairtrade</a:t>
            </a:r>
            <a:r>
              <a:rPr lang="en-GB" dirty="0"/>
              <a:t> </a:t>
            </a:r>
            <a:r>
              <a:rPr lang="en-GB" sz="1200" b="0" i="0" u="none" strike="noStrike" kern="1200" dirty="0">
                <a:solidFill>
                  <a:schemeClr val="tx1"/>
                </a:solidFill>
                <a:effectLst/>
                <a:latin typeface="+mn-lt"/>
                <a:ea typeface="+mn-ea"/>
                <a:cs typeface="+mn-cs"/>
              </a:rPr>
              <a:t>is an arrangement designed to help producers in developing countries achieve sustainable and equitable trade relationships. Members of the fairtrade movement add the payment of higher prices to exporters, as well as improved social and environmental standards.</a:t>
            </a:r>
            <a:endParaRPr lang="en-GB" dirty="0"/>
          </a:p>
          <a:p>
            <a:r>
              <a:rPr lang="en-GB" b="1" dirty="0" err="1"/>
              <a:t>Rugmark</a:t>
            </a:r>
            <a:r>
              <a:rPr lang="en-GB" dirty="0"/>
              <a:t> </a:t>
            </a:r>
            <a:r>
              <a:rPr lang="en-GB" sz="1200" b="0" i="0" u="none" strike="noStrike" kern="1200" dirty="0">
                <a:solidFill>
                  <a:schemeClr val="tx1"/>
                </a:solidFill>
                <a:effectLst/>
                <a:latin typeface="+mn-lt"/>
                <a:ea typeface="+mn-ea"/>
                <a:cs typeface="+mn-cs"/>
              </a:rPr>
              <a:t>is a global, not-for-profit organisation dedicated to providing a better life for thousands of children working illegally in the rug industry across South Asia.</a:t>
            </a:r>
            <a:endParaRPr lang="en-GB" dirty="0"/>
          </a:p>
          <a:p>
            <a:r>
              <a:rPr lang="en-GB" b="1" dirty="0" err="1"/>
              <a:t>Traidcraft</a:t>
            </a:r>
            <a:r>
              <a:rPr lang="en-GB" b="1" dirty="0"/>
              <a:t> </a:t>
            </a:r>
            <a:r>
              <a:rPr lang="en-GB" sz="1200" b="0" i="0" u="none" strike="noStrike" kern="1200" dirty="0">
                <a:solidFill>
                  <a:schemeClr val="tx1"/>
                </a:solidFill>
                <a:effectLst/>
                <a:latin typeface="+mn-lt"/>
                <a:ea typeface="+mn-ea"/>
                <a:cs typeface="+mn-cs"/>
              </a:rPr>
              <a:t>is a UK-based Fairtrade organisation, established in 1979. The organisation has two components: a public limited company called </a:t>
            </a:r>
            <a:r>
              <a:rPr lang="en-GB" sz="1200" b="0" i="0" u="none" strike="noStrike" kern="1200" dirty="0" err="1">
                <a:solidFill>
                  <a:schemeClr val="tx1"/>
                </a:solidFill>
                <a:effectLst/>
                <a:latin typeface="+mn-lt"/>
                <a:ea typeface="+mn-ea"/>
                <a:cs typeface="+mn-cs"/>
              </a:rPr>
              <a:t>Traidcraft</a:t>
            </a:r>
            <a:r>
              <a:rPr lang="en-GB" sz="1200" b="0" i="0" u="none" strike="noStrike" kern="1200" dirty="0">
                <a:solidFill>
                  <a:schemeClr val="tx1"/>
                </a:solidFill>
                <a:effectLst/>
                <a:latin typeface="+mn-lt"/>
                <a:ea typeface="+mn-ea"/>
                <a:cs typeface="+mn-cs"/>
              </a:rPr>
              <a:t> plc, which sells fairly-traded products in the United Kingdom; and a development charity called </a:t>
            </a:r>
            <a:r>
              <a:rPr lang="en-GB" sz="1200" b="0" i="0" u="none" strike="noStrike" kern="1200" dirty="0" err="1">
                <a:solidFill>
                  <a:schemeClr val="tx1"/>
                </a:solidFill>
                <a:effectLst/>
                <a:latin typeface="+mn-lt"/>
                <a:ea typeface="+mn-ea"/>
                <a:cs typeface="+mn-cs"/>
              </a:rPr>
              <a:t>Traidcraft</a:t>
            </a:r>
            <a:r>
              <a:rPr lang="en-GB" sz="1200" b="0" i="0" u="none" strike="noStrike" kern="1200" dirty="0">
                <a:solidFill>
                  <a:schemeClr val="tx1"/>
                </a:solidFill>
                <a:effectLst/>
                <a:latin typeface="+mn-lt"/>
                <a:ea typeface="+mn-ea"/>
                <a:cs typeface="+mn-cs"/>
              </a:rPr>
              <a:t> Exchange that works with poor producers in Africa and Asia</a:t>
            </a:r>
          </a:p>
          <a:p>
            <a:r>
              <a:rPr lang="en-GB" sz="1200" b="1" kern="1200" dirty="0">
                <a:solidFill>
                  <a:schemeClr val="tx1"/>
                </a:solidFill>
                <a:effectLst/>
                <a:latin typeface="+mn-lt"/>
                <a:ea typeface="+mn-ea"/>
                <a:cs typeface="+mn-cs"/>
              </a:rPr>
              <a:t>The Rainforest Alliance</a:t>
            </a:r>
            <a:r>
              <a:rPr lang="en-GB" sz="1200" b="0" kern="1200" dirty="0">
                <a:solidFill>
                  <a:schemeClr val="tx1"/>
                </a:solidFill>
                <a:effectLst/>
                <a:latin typeface="+mn-lt"/>
                <a:ea typeface="+mn-ea"/>
                <a:cs typeface="+mn-cs"/>
              </a:rPr>
              <a:t> certification seal means that the product (or a specified ingredient) was produced by farmers, foresters, and/or companies working together to create a world where people and nature thrive in harmony</a:t>
            </a:r>
            <a:endParaRPr lang="en-GB" b="0" dirty="0"/>
          </a:p>
        </p:txBody>
      </p:sp>
      <p:sp>
        <p:nvSpPr>
          <p:cNvPr id="4" name="Slide Number Placeholder 3"/>
          <p:cNvSpPr>
            <a:spLocks noGrp="1"/>
          </p:cNvSpPr>
          <p:nvPr>
            <p:ph type="sldNum" sz="quarter" idx="10"/>
          </p:nvPr>
        </p:nvSpPr>
        <p:spPr/>
        <p:txBody>
          <a:bodyPr/>
          <a:lstStyle/>
          <a:p>
            <a:fld id="{B4967227-D71D-4D30-8619-0240CB93EDCE}" type="slidenum">
              <a:rPr lang="en-GB" smtClean="0"/>
              <a:t>14</a:t>
            </a:fld>
            <a:endParaRPr lang="en-GB"/>
          </a:p>
        </p:txBody>
      </p:sp>
    </p:spTree>
    <p:extLst>
      <p:ext uri="{BB962C8B-B14F-4D97-AF65-F5344CB8AC3E}">
        <p14:creationId xmlns:p14="http://schemas.microsoft.com/office/powerpoint/2010/main" val="376458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9C6487-3099-4CE4-897E-4A2092C722C4}" type="slidenum">
              <a:rPr lang="en-GB" smtClean="0"/>
              <a:t>15</a:t>
            </a:fld>
            <a:endParaRPr lang="en-GB"/>
          </a:p>
        </p:txBody>
      </p:sp>
    </p:spTree>
    <p:extLst>
      <p:ext uri="{BB962C8B-B14F-4D97-AF65-F5344CB8AC3E}">
        <p14:creationId xmlns:p14="http://schemas.microsoft.com/office/powerpoint/2010/main" val="245535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3ED16-6302-6C46-9E5A-EA4B5F68B660}" type="slidenum">
              <a:rPr lang="en-US" smtClean="0"/>
              <a:t>16</a:t>
            </a:fld>
            <a:endParaRPr lang="en-US"/>
          </a:p>
        </p:txBody>
      </p:sp>
    </p:spTree>
    <p:extLst>
      <p:ext uri="{BB962C8B-B14F-4D97-AF65-F5344CB8AC3E}">
        <p14:creationId xmlns:p14="http://schemas.microsoft.com/office/powerpoint/2010/main" val="142328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jpeg"/><Relationship Id="rId12" Type="http://schemas.openxmlformats.org/officeDocument/2006/relationships/image" Target="../media/image67.png"/><Relationship Id="rId2" Type="http://schemas.openxmlformats.org/officeDocument/2006/relationships/image" Target="../media/image57.jp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jpe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hyperlink" Target="http://www.fairtrade.org/" TargetMode="External"/><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6.png"/><Relationship Id="rId7" Type="http://schemas.openxmlformats.org/officeDocument/2006/relationships/image" Target="../media/image7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80.jpg"/></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microsoft.com/office/2018/10/relationships/comments" Target="../comments/modernComment_11E_FF89AF0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18" Type="http://schemas.microsoft.com/office/2007/relationships/hdphoto" Target="../media/hdphoto15.wdp"/><Relationship Id="rId26" Type="http://schemas.microsoft.com/office/2007/relationships/hdphoto" Target="../media/hdphoto23.wdp"/><Relationship Id="rId3" Type="http://schemas.microsoft.com/office/2007/relationships/hdphoto" Target="../media/hdphoto1.wdp"/><Relationship Id="rId21" Type="http://schemas.microsoft.com/office/2007/relationships/hdphoto" Target="../media/hdphoto18.wdp"/><Relationship Id="rId7" Type="http://schemas.microsoft.com/office/2007/relationships/hdphoto" Target="../media/hdphoto4.wdp"/><Relationship Id="rId12" Type="http://schemas.microsoft.com/office/2007/relationships/hdphoto" Target="../media/hdphoto9.wdp"/><Relationship Id="rId17" Type="http://schemas.microsoft.com/office/2007/relationships/hdphoto" Target="../media/hdphoto14.wdp"/><Relationship Id="rId25" Type="http://schemas.microsoft.com/office/2007/relationships/hdphoto" Target="../media/hdphoto22.wdp"/><Relationship Id="rId2" Type="http://schemas.openxmlformats.org/officeDocument/2006/relationships/image" Target="../media/image86.png"/><Relationship Id="rId16" Type="http://schemas.microsoft.com/office/2007/relationships/hdphoto" Target="../media/hdphoto13.wdp"/><Relationship Id="rId20" Type="http://schemas.microsoft.com/office/2007/relationships/hdphoto" Target="../media/hdphoto17.wdp"/><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8.wdp"/><Relationship Id="rId24" Type="http://schemas.microsoft.com/office/2007/relationships/hdphoto" Target="../media/hdphoto21.wdp"/><Relationship Id="rId5" Type="http://schemas.microsoft.com/office/2007/relationships/hdphoto" Target="../media/hdphoto2.wdp"/><Relationship Id="rId15" Type="http://schemas.microsoft.com/office/2007/relationships/hdphoto" Target="../media/hdphoto12.wdp"/><Relationship Id="rId23" Type="http://schemas.microsoft.com/office/2007/relationships/hdphoto" Target="../media/hdphoto20.wdp"/><Relationship Id="rId28" Type="http://schemas.microsoft.com/office/2007/relationships/hdphoto" Target="../media/hdphoto25.wdp"/><Relationship Id="rId10" Type="http://schemas.microsoft.com/office/2007/relationships/hdphoto" Target="../media/hdphoto7.wdp"/><Relationship Id="rId19" Type="http://schemas.microsoft.com/office/2007/relationships/hdphoto" Target="../media/hdphoto16.wdp"/><Relationship Id="rId4" Type="http://schemas.openxmlformats.org/officeDocument/2006/relationships/image" Target="../media/image87.png"/><Relationship Id="rId9" Type="http://schemas.microsoft.com/office/2007/relationships/hdphoto" Target="../media/hdphoto6.wdp"/><Relationship Id="rId14" Type="http://schemas.microsoft.com/office/2007/relationships/hdphoto" Target="../media/hdphoto11.wdp"/><Relationship Id="rId22" Type="http://schemas.microsoft.com/office/2007/relationships/hdphoto" Target="../media/hdphoto19.wdp"/><Relationship Id="rId27" Type="http://schemas.microsoft.com/office/2007/relationships/hdphoto" Target="../media/hdphoto24.wdp"/></Relationships>
</file>

<file path=ppt/slides/_rels/slide1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8/10/relationships/comments" Target="../comments/modernComment_122_17A4BA01.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3" Type="http://schemas.openxmlformats.org/officeDocument/2006/relationships/image" Target="../media/image9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6.wdp"/><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microsoft.com/office/2007/relationships/hdphoto" Target="../media/hdphoto27.wdp"/></Relationships>
</file>

<file path=ppt/slides/_rels/slide2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01.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6.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4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45.png"/><Relationship Id="rId5" Type="http://schemas.openxmlformats.org/officeDocument/2006/relationships/image" Target="../media/image25.png"/><Relationship Id="rId10" Type="http://schemas.openxmlformats.org/officeDocument/2006/relationships/image" Target="../media/image44.png"/><Relationship Id="rId4" Type="http://schemas.openxmlformats.org/officeDocument/2006/relationships/image" Target="../media/image103.png"/><Relationship Id="rId9" Type="http://schemas.openxmlformats.org/officeDocument/2006/relationships/image" Target="../media/image105.png"/><Relationship Id="rId1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46.png"/><Relationship Id="rId12" Type="http://schemas.openxmlformats.org/officeDocument/2006/relationships/image" Target="../media/image8.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45.png"/><Relationship Id="rId5" Type="http://schemas.openxmlformats.org/officeDocument/2006/relationships/image" Target="../media/image108.png"/><Relationship Id="rId10" Type="http://schemas.openxmlformats.org/officeDocument/2006/relationships/image" Target="../media/image44.png"/><Relationship Id="rId4" Type="http://schemas.openxmlformats.org/officeDocument/2006/relationships/image" Target="../media/image107.png"/><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1.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91.png"/><Relationship Id="rId10" Type="http://schemas.openxmlformats.org/officeDocument/2006/relationships/image" Target="../media/image116.png"/><Relationship Id="rId4" Type="http://schemas.openxmlformats.org/officeDocument/2006/relationships/image" Target="../media/image112.png"/><Relationship Id="rId9" Type="http://schemas.openxmlformats.org/officeDocument/2006/relationships/image" Target="../media/image115.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4.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8.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18.jpe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6.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1.jpe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3.png"/><Relationship Id="rId7" Type="http://schemas.openxmlformats.org/officeDocument/2006/relationships/image" Target="../media/image108.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19.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8.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24.jpeg"/><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30.png"/><Relationship Id="rId18" Type="http://schemas.openxmlformats.org/officeDocument/2006/relationships/image" Target="../media/image135.png"/><Relationship Id="rId26" Type="http://schemas.openxmlformats.org/officeDocument/2006/relationships/image" Target="../media/image142.png"/><Relationship Id="rId3" Type="http://schemas.openxmlformats.org/officeDocument/2006/relationships/image" Target="../media/image35.png"/><Relationship Id="rId21" Type="http://schemas.openxmlformats.org/officeDocument/2006/relationships/image" Target="../media/image138.png"/><Relationship Id="rId7" Type="http://schemas.openxmlformats.org/officeDocument/2006/relationships/image" Target="../media/image128.png"/><Relationship Id="rId12" Type="http://schemas.openxmlformats.org/officeDocument/2006/relationships/image" Target="../media/image129.png"/><Relationship Id="rId17" Type="http://schemas.openxmlformats.org/officeDocument/2006/relationships/image" Target="../media/image134.png"/><Relationship Id="rId25" Type="http://schemas.openxmlformats.org/officeDocument/2006/relationships/image" Target="../media/image36.png"/><Relationship Id="rId2" Type="http://schemas.openxmlformats.org/officeDocument/2006/relationships/image" Target="../media/image125.png"/><Relationship Id="rId16" Type="http://schemas.openxmlformats.org/officeDocument/2006/relationships/image" Target="../media/image133.png"/><Relationship Id="rId20"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54.png"/><Relationship Id="rId24" Type="http://schemas.openxmlformats.org/officeDocument/2006/relationships/image" Target="../media/image141.png"/><Relationship Id="rId5" Type="http://schemas.openxmlformats.org/officeDocument/2006/relationships/image" Target="../media/image43.png"/><Relationship Id="rId15" Type="http://schemas.openxmlformats.org/officeDocument/2006/relationships/image" Target="../media/image132.png"/><Relationship Id="rId23" Type="http://schemas.openxmlformats.org/officeDocument/2006/relationships/image" Target="../media/image140.png"/><Relationship Id="rId28" Type="http://schemas.openxmlformats.org/officeDocument/2006/relationships/image" Target="../media/image8.png"/><Relationship Id="rId10" Type="http://schemas.openxmlformats.org/officeDocument/2006/relationships/image" Target="../media/image34.png"/><Relationship Id="rId19" Type="http://schemas.openxmlformats.org/officeDocument/2006/relationships/image" Target="../media/image136.png"/><Relationship Id="rId4" Type="http://schemas.openxmlformats.org/officeDocument/2006/relationships/image" Target="../media/image126.png"/><Relationship Id="rId9" Type="http://schemas.openxmlformats.org/officeDocument/2006/relationships/image" Target="../media/image37.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43.png"/><Relationship Id="rId18" Type="http://schemas.openxmlformats.org/officeDocument/2006/relationships/image" Target="../media/image148.png"/><Relationship Id="rId26" Type="http://schemas.openxmlformats.org/officeDocument/2006/relationships/image" Target="../media/image91.png"/><Relationship Id="rId3" Type="http://schemas.openxmlformats.org/officeDocument/2006/relationships/image" Target="../media/image105.png"/><Relationship Id="rId21" Type="http://schemas.openxmlformats.org/officeDocument/2006/relationships/image" Target="../media/image151.png"/><Relationship Id="rId7" Type="http://schemas.openxmlformats.org/officeDocument/2006/relationships/image" Target="../media/image55.png"/><Relationship Id="rId12" Type="http://schemas.openxmlformats.org/officeDocument/2006/relationships/image" Target="../media/image53.png"/><Relationship Id="rId17" Type="http://schemas.openxmlformats.org/officeDocument/2006/relationships/image" Target="../media/image147.png"/><Relationship Id="rId25" Type="http://schemas.openxmlformats.org/officeDocument/2006/relationships/image" Target="../media/image155.png"/><Relationship Id="rId2" Type="http://schemas.openxmlformats.org/officeDocument/2006/relationships/image" Target="../media/image102.png"/><Relationship Id="rId16" Type="http://schemas.openxmlformats.org/officeDocument/2006/relationships/image" Target="../media/image146.png"/><Relationship Id="rId20" Type="http://schemas.openxmlformats.org/officeDocument/2006/relationships/image" Target="../media/image150.png"/><Relationship Id="rId29"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0.png"/><Relationship Id="rId24" Type="http://schemas.openxmlformats.org/officeDocument/2006/relationships/image" Target="../media/image154.png"/><Relationship Id="rId5" Type="http://schemas.openxmlformats.org/officeDocument/2006/relationships/image" Target="../media/image39.png"/><Relationship Id="rId15" Type="http://schemas.openxmlformats.org/officeDocument/2006/relationships/image" Target="../media/image145.png"/><Relationship Id="rId23" Type="http://schemas.openxmlformats.org/officeDocument/2006/relationships/image" Target="../media/image153.png"/><Relationship Id="rId28" Type="http://schemas.openxmlformats.org/officeDocument/2006/relationships/image" Target="../media/image157.png"/><Relationship Id="rId10" Type="http://schemas.openxmlformats.org/officeDocument/2006/relationships/image" Target="../media/image107.png"/><Relationship Id="rId19" Type="http://schemas.openxmlformats.org/officeDocument/2006/relationships/image" Target="../media/image149.png"/><Relationship Id="rId31"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144.png"/><Relationship Id="rId22" Type="http://schemas.openxmlformats.org/officeDocument/2006/relationships/image" Target="../media/image152.png"/><Relationship Id="rId27" Type="http://schemas.openxmlformats.org/officeDocument/2006/relationships/image" Target="../media/image156.png"/><Relationship Id="rId30" Type="http://schemas.openxmlformats.org/officeDocument/2006/relationships/image" Target="../media/image74.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jpg"/><Relationship Id="rId7"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6.png"/><Relationship Id="rId5" Type="http://schemas.openxmlformats.org/officeDocument/2006/relationships/image" Target="../media/image35.png"/><Relationship Id="rId10" Type="http://schemas.openxmlformats.org/officeDocument/2006/relationships/image" Target="../media/image45.png"/><Relationship Id="rId4" Type="http://schemas.openxmlformats.org/officeDocument/2006/relationships/image" Target="../media/image33.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A3nllBT9ACg" TargetMode="Externa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31.png"/><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35.png"/><Relationship Id="rId5" Type="http://schemas.openxmlformats.org/officeDocument/2006/relationships/image" Target="../media/image52.png"/><Relationship Id="rId10" Type="http://schemas.openxmlformats.org/officeDocument/2006/relationships/image" Target="../media/image36.png"/><Relationship Id="rId4" Type="http://schemas.openxmlformats.org/officeDocument/2006/relationships/image" Target="../media/image51.jp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a:srcRect t="748" b="748"/>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BA9D3C-7286-41E0-9A58-C6E325656BC6}"/>
              </a:ext>
            </a:extLst>
          </p:cNvPr>
          <p:cNvPicPr>
            <a:picLocks noChangeAspect="1"/>
          </p:cNvPicPr>
          <p:nvPr/>
        </p:nvPicPr>
        <p:blipFill>
          <a:blip r:embed="rId2"/>
          <a:stretch>
            <a:fillRect/>
          </a:stretch>
        </p:blipFill>
        <p:spPr>
          <a:xfrm>
            <a:off x="5241309" y="179836"/>
            <a:ext cx="7144239" cy="1750886"/>
          </a:xfrm>
          <a:prstGeom prst="rect">
            <a:avLst/>
          </a:prstGeom>
        </p:spPr>
      </p:pic>
      <p:graphicFrame>
        <p:nvGraphicFramePr>
          <p:cNvPr id="2" name="Table 1"/>
          <p:cNvGraphicFramePr>
            <a:graphicFrameLocks noGrp="1"/>
          </p:cNvGraphicFramePr>
          <p:nvPr/>
        </p:nvGraphicFramePr>
        <p:xfrm>
          <a:off x="4353341" y="2274386"/>
          <a:ext cx="8766313" cy="7513976"/>
        </p:xfrm>
        <a:graphic>
          <a:graphicData uri="http://schemas.openxmlformats.org/drawingml/2006/table">
            <a:tbl>
              <a:tblPr firstRow="1" firstCol="1" bandRow="1">
                <a:tableStyleId>{5C22544A-7EE6-4342-B048-85BDC9FD1C3A}</a:tableStyleId>
              </a:tblPr>
              <a:tblGrid>
                <a:gridCol w="2921747">
                  <a:extLst>
                    <a:ext uri="{9D8B030D-6E8A-4147-A177-3AD203B41FA5}">
                      <a16:colId xmlns:a16="http://schemas.microsoft.com/office/drawing/2014/main" val="3608937060"/>
                    </a:ext>
                  </a:extLst>
                </a:gridCol>
                <a:gridCol w="2921747">
                  <a:extLst>
                    <a:ext uri="{9D8B030D-6E8A-4147-A177-3AD203B41FA5}">
                      <a16:colId xmlns:a16="http://schemas.microsoft.com/office/drawing/2014/main" val="3840647095"/>
                    </a:ext>
                  </a:extLst>
                </a:gridCol>
                <a:gridCol w="2922819">
                  <a:extLst>
                    <a:ext uri="{9D8B030D-6E8A-4147-A177-3AD203B41FA5}">
                      <a16:colId xmlns:a16="http://schemas.microsoft.com/office/drawing/2014/main" val="2797868002"/>
                    </a:ext>
                  </a:extLst>
                </a:gridCol>
              </a:tblGrid>
              <a:tr h="839244">
                <a:tc>
                  <a:txBody>
                    <a:bodyPr/>
                    <a:lstStyle/>
                    <a:p>
                      <a:pPr algn="ctr">
                        <a:lnSpc>
                          <a:spcPct val="107000"/>
                        </a:lnSpc>
                        <a:spcAft>
                          <a:spcPts val="0"/>
                        </a:spcAft>
                      </a:pPr>
                      <a:r>
                        <a:rPr lang="en-GB" sz="2300" dirty="0">
                          <a:effectLst/>
                        </a:rPr>
                        <a:t>Food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Country imported from</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Miles to Northern Ireland</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1677223430"/>
                  </a:ext>
                </a:extLst>
              </a:tr>
              <a:tr h="474870">
                <a:tc>
                  <a:txBody>
                    <a:bodyPr/>
                    <a:lstStyle/>
                    <a:p>
                      <a:pPr>
                        <a:lnSpc>
                          <a:spcPct val="107000"/>
                        </a:lnSpc>
                        <a:spcAft>
                          <a:spcPts val="0"/>
                        </a:spcAft>
                      </a:pPr>
                      <a:r>
                        <a:rPr lang="en-GB" sz="2300">
                          <a:effectLst/>
                        </a:rPr>
                        <a:t>Bananas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Ecuador</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5585</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4003400821"/>
                  </a:ext>
                </a:extLst>
              </a:tr>
              <a:tr h="474870">
                <a:tc>
                  <a:txBody>
                    <a:bodyPr/>
                    <a:lstStyle/>
                    <a:p>
                      <a:pPr>
                        <a:lnSpc>
                          <a:spcPct val="107000"/>
                        </a:lnSpc>
                        <a:spcAft>
                          <a:spcPts val="0"/>
                        </a:spcAft>
                      </a:pPr>
                      <a:r>
                        <a:rPr lang="en-GB" sz="2300">
                          <a:effectLst/>
                        </a:rPr>
                        <a:t>Green beans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Kenya</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6479</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1116217064"/>
                  </a:ext>
                </a:extLst>
              </a:tr>
              <a:tr h="474870">
                <a:tc>
                  <a:txBody>
                    <a:bodyPr/>
                    <a:lstStyle/>
                    <a:p>
                      <a:pPr>
                        <a:lnSpc>
                          <a:spcPct val="107000"/>
                        </a:lnSpc>
                        <a:spcAft>
                          <a:spcPts val="0"/>
                        </a:spcAft>
                      </a:pPr>
                      <a:r>
                        <a:rPr lang="en-GB" sz="2300">
                          <a:effectLst/>
                        </a:rPr>
                        <a:t>Coffee beans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Brazil</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5265</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1758023678"/>
                  </a:ext>
                </a:extLst>
              </a:tr>
              <a:tr h="474870">
                <a:tc>
                  <a:txBody>
                    <a:bodyPr/>
                    <a:lstStyle/>
                    <a:p>
                      <a:pPr>
                        <a:lnSpc>
                          <a:spcPct val="107000"/>
                        </a:lnSpc>
                        <a:spcAft>
                          <a:spcPts val="0"/>
                        </a:spcAft>
                      </a:pPr>
                      <a:r>
                        <a:rPr lang="en-GB" sz="2300">
                          <a:effectLst/>
                        </a:rPr>
                        <a:t>Tea</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India</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6408</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3200533676"/>
                  </a:ext>
                </a:extLst>
              </a:tr>
              <a:tr h="501422">
                <a:tc>
                  <a:txBody>
                    <a:bodyPr/>
                    <a:lstStyle/>
                    <a:p>
                      <a:pPr>
                        <a:lnSpc>
                          <a:spcPct val="107000"/>
                        </a:lnSpc>
                        <a:spcAft>
                          <a:spcPts val="0"/>
                        </a:spcAft>
                      </a:pPr>
                      <a:r>
                        <a:rPr lang="en-GB" sz="2300">
                          <a:effectLst/>
                        </a:rPr>
                        <a:t>Lemons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Spain</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1554</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2245583762"/>
                  </a:ext>
                </a:extLst>
              </a:tr>
              <a:tr h="474870">
                <a:tc>
                  <a:txBody>
                    <a:bodyPr/>
                    <a:lstStyle/>
                    <a:p>
                      <a:pPr>
                        <a:lnSpc>
                          <a:spcPct val="107000"/>
                        </a:lnSpc>
                        <a:spcAft>
                          <a:spcPts val="0"/>
                        </a:spcAft>
                      </a:pPr>
                      <a:r>
                        <a:rPr lang="en-GB" sz="2300">
                          <a:effectLst/>
                        </a:rPr>
                        <a:t>Sweet potatoes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USA</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4148</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2441811225"/>
                  </a:ext>
                </a:extLst>
              </a:tr>
              <a:tr h="474870">
                <a:tc>
                  <a:txBody>
                    <a:bodyPr/>
                    <a:lstStyle/>
                    <a:p>
                      <a:pPr>
                        <a:lnSpc>
                          <a:spcPct val="107000"/>
                        </a:lnSpc>
                        <a:spcAft>
                          <a:spcPts val="0"/>
                        </a:spcAft>
                      </a:pPr>
                      <a:r>
                        <a:rPr lang="en-GB" sz="2300">
                          <a:effectLst/>
                        </a:rPr>
                        <a:t>Olives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Italy</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1475</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1899889443"/>
                  </a:ext>
                </a:extLst>
              </a:tr>
              <a:tr h="474870">
                <a:tc>
                  <a:txBody>
                    <a:bodyPr/>
                    <a:lstStyle/>
                    <a:p>
                      <a:pPr>
                        <a:lnSpc>
                          <a:spcPct val="107000"/>
                        </a:lnSpc>
                        <a:spcAft>
                          <a:spcPts val="0"/>
                        </a:spcAft>
                      </a:pPr>
                      <a:r>
                        <a:rPr lang="en-GB" sz="2300">
                          <a:effectLst/>
                        </a:rPr>
                        <a:t>Pineapples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China</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8453</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3573999332"/>
                  </a:ext>
                </a:extLst>
              </a:tr>
              <a:tr h="474870">
                <a:tc>
                  <a:txBody>
                    <a:bodyPr/>
                    <a:lstStyle/>
                    <a:p>
                      <a:pPr>
                        <a:lnSpc>
                          <a:spcPct val="107000"/>
                        </a:lnSpc>
                        <a:spcAft>
                          <a:spcPts val="0"/>
                        </a:spcAft>
                      </a:pPr>
                      <a:r>
                        <a:rPr lang="en-GB" sz="2300">
                          <a:effectLst/>
                        </a:rPr>
                        <a:t>Lamb</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New Zealand</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11,703</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345131717"/>
                  </a:ext>
                </a:extLst>
              </a:tr>
              <a:tr h="474870">
                <a:tc>
                  <a:txBody>
                    <a:bodyPr/>
                    <a:lstStyle/>
                    <a:p>
                      <a:pPr>
                        <a:lnSpc>
                          <a:spcPct val="107000"/>
                        </a:lnSpc>
                        <a:spcAft>
                          <a:spcPts val="0"/>
                        </a:spcAft>
                      </a:pPr>
                      <a:r>
                        <a:rPr lang="en-GB" sz="2300">
                          <a:effectLst/>
                        </a:rPr>
                        <a:t>Rice</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Indonesia</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7427</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871082258"/>
                  </a:ext>
                </a:extLst>
              </a:tr>
              <a:tr h="474870">
                <a:tc>
                  <a:txBody>
                    <a:bodyPr/>
                    <a:lstStyle/>
                    <a:p>
                      <a:pPr>
                        <a:lnSpc>
                          <a:spcPct val="107000"/>
                        </a:lnSpc>
                        <a:spcAft>
                          <a:spcPts val="0"/>
                        </a:spcAft>
                      </a:pPr>
                      <a:r>
                        <a:rPr lang="en-GB" sz="2300">
                          <a:effectLst/>
                        </a:rPr>
                        <a:t>Coconuts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Philippines </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6701</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3333304598"/>
                  </a:ext>
                </a:extLst>
              </a:tr>
              <a:tr h="474870">
                <a:tc>
                  <a:txBody>
                    <a:bodyPr/>
                    <a:lstStyle/>
                    <a:p>
                      <a:pPr>
                        <a:lnSpc>
                          <a:spcPct val="107000"/>
                        </a:lnSpc>
                        <a:spcAft>
                          <a:spcPts val="0"/>
                        </a:spcAft>
                      </a:pPr>
                      <a:r>
                        <a:rPr lang="en-GB" sz="2300">
                          <a:effectLst/>
                        </a:rPr>
                        <a:t>Garlic</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South Korea</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10,566</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4245043542"/>
                  </a:ext>
                </a:extLst>
              </a:tr>
              <a:tr h="474870">
                <a:tc>
                  <a:txBody>
                    <a:bodyPr/>
                    <a:lstStyle/>
                    <a:p>
                      <a:pPr>
                        <a:lnSpc>
                          <a:spcPct val="107000"/>
                        </a:lnSpc>
                        <a:spcAft>
                          <a:spcPts val="0"/>
                        </a:spcAft>
                      </a:pPr>
                      <a:r>
                        <a:rPr lang="en-GB" sz="2300">
                          <a:effectLst/>
                        </a:rPr>
                        <a:t>Chilli Peppers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Mexico</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5113</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3254367223"/>
                  </a:ext>
                </a:extLst>
              </a:tr>
              <a:tr h="474870">
                <a:tc>
                  <a:txBody>
                    <a:bodyPr/>
                    <a:lstStyle/>
                    <a:p>
                      <a:pPr>
                        <a:lnSpc>
                          <a:spcPct val="107000"/>
                        </a:lnSpc>
                        <a:spcAft>
                          <a:spcPts val="0"/>
                        </a:spcAft>
                      </a:pPr>
                      <a:r>
                        <a:rPr lang="en-GB" sz="2300">
                          <a:effectLst/>
                        </a:rPr>
                        <a:t>Apples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a:effectLst/>
                        </a:rPr>
                        <a:t>Poland</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tc>
                  <a:txBody>
                    <a:bodyPr/>
                    <a:lstStyle/>
                    <a:p>
                      <a:pPr algn="ctr">
                        <a:lnSpc>
                          <a:spcPct val="107000"/>
                        </a:lnSpc>
                        <a:spcAft>
                          <a:spcPts val="0"/>
                        </a:spcAft>
                      </a:pPr>
                      <a:r>
                        <a:rPr lang="en-GB" sz="2300" dirty="0">
                          <a:effectLst/>
                        </a:rPr>
                        <a:t> 1434</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5805" marR="95805" marT="0" marB="0"/>
                </a:tc>
                <a:extLst>
                  <a:ext uri="{0D108BD9-81ED-4DB2-BD59-A6C34878D82A}">
                    <a16:rowId xmlns:a16="http://schemas.microsoft.com/office/drawing/2014/main" val="1427511935"/>
                  </a:ext>
                </a:extLst>
              </a:tr>
            </a:tbl>
          </a:graphicData>
        </a:graphic>
      </p:graphicFrame>
      <p:sp>
        <p:nvSpPr>
          <p:cNvPr id="3" name="Rectangle 2"/>
          <p:cNvSpPr/>
          <p:nvPr/>
        </p:nvSpPr>
        <p:spPr>
          <a:xfrm>
            <a:off x="5283469" y="498640"/>
            <a:ext cx="6906057" cy="1104790"/>
          </a:xfrm>
          <a:prstGeom prst="rect">
            <a:avLst/>
          </a:prstGeom>
        </p:spPr>
        <p:txBody>
          <a:bodyPr wrap="none">
            <a:spAutoFit/>
          </a:bodyPr>
          <a:lstStyle/>
          <a:p>
            <a:pPr algn="ctr">
              <a:lnSpc>
                <a:spcPct val="107000"/>
              </a:lnSpc>
              <a:spcAft>
                <a:spcPts val="1200"/>
              </a:spcAft>
            </a:pPr>
            <a:r>
              <a:rPr lang="en-GB" sz="6600" b="1" dirty="0">
                <a:latin typeface="Amatic SC Bold" panose="020B0604020202020204" charset="-79"/>
                <a:ea typeface="Calibri" panose="020F0502020204030204" pitchFamily="34" charset="0"/>
                <a:cs typeface="Amatic SC Bold" panose="020B0604020202020204" charset="-79"/>
              </a:rPr>
              <a:t>How Far Did My Food Travel?</a:t>
            </a:r>
            <a:endParaRPr lang="en-GB" sz="4800" dirty="0">
              <a:latin typeface="Amatic SC Bold" panose="020B0604020202020204" charset="-79"/>
              <a:ea typeface="Calibri" panose="020F0502020204030204" pitchFamily="34" charset="0"/>
              <a:cs typeface="Amatic SC Bold" panose="020B0604020202020204" charset="-79"/>
            </a:endParaRPr>
          </a:p>
        </p:txBody>
      </p:sp>
    </p:spTree>
    <p:extLst>
      <p:ext uri="{BB962C8B-B14F-4D97-AF65-F5344CB8AC3E}">
        <p14:creationId xmlns:p14="http://schemas.microsoft.com/office/powerpoint/2010/main" val="409603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9" name="Group 28"/>
          <p:cNvGrpSpPr/>
          <p:nvPr/>
        </p:nvGrpSpPr>
        <p:grpSpPr>
          <a:xfrm>
            <a:off x="1401418" y="160324"/>
            <a:ext cx="16189508" cy="9977591"/>
            <a:chOff x="934278" y="106882"/>
            <a:chExt cx="10793005" cy="6651727"/>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55" t="10580" b="12174"/>
            <a:stretch/>
          </p:blipFill>
          <p:spPr>
            <a:xfrm>
              <a:off x="934278" y="106882"/>
              <a:ext cx="10793005" cy="66517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5505">
              <a:off x="2530720" y="3135389"/>
              <a:ext cx="651863" cy="6518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3891" y="3582233"/>
              <a:ext cx="293527" cy="52905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2199" y="3046064"/>
              <a:ext cx="682487" cy="68248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1634" y="2246241"/>
              <a:ext cx="597054" cy="39756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2381" y="1683024"/>
              <a:ext cx="697663" cy="39280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6366" y="1657451"/>
              <a:ext cx="443947" cy="443947"/>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476461" y="1568562"/>
              <a:ext cx="298174" cy="383581"/>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288542" y="1585230"/>
              <a:ext cx="328579" cy="733826"/>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90260" y="4739082"/>
              <a:ext cx="837023" cy="743276"/>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88542" y="3579709"/>
              <a:ext cx="507110" cy="435389"/>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5897" y="2764760"/>
              <a:ext cx="467139" cy="311122"/>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95652" y="1784595"/>
              <a:ext cx="417443" cy="335096"/>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13311" y="2599450"/>
              <a:ext cx="672548" cy="446614"/>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91469" y="1176311"/>
              <a:ext cx="377687" cy="261135"/>
            </a:xfrm>
            <a:prstGeom prst="rect">
              <a:avLst/>
            </a:prstGeom>
          </p:spPr>
        </p:pic>
      </p:grpSp>
    </p:spTree>
    <p:extLst>
      <p:ext uri="{BB962C8B-B14F-4D97-AF65-F5344CB8AC3E}">
        <p14:creationId xmlns:p14="http://schemas.microsoft.com/office/powerpoint/2010/main" val="353886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ECA5B-6204-4F90-9916-9990CB00D929}"/>
              </a:ext>
            </a:extLst>
          </p:cNvPr>
          <p:cNvPicPr>
            <a:picLocks noChangeAspect="1"/>
          </p:cNvPicPr>
          <p:nvPr/>
        </p:nvPicPr>
        <p:blipFill>
          <a:blip r:embed="rId2"/>
          <a:stretch>
            <a:fillRect/>
          </a:stretch>
        </p:blipFill>
        <p:spPr>
          <a:xfrm>
            <a:off x="235550" y="431553"/>
            <a:ext cx="6518406" cy="7566759"/>
          </a:xfrm>
          <a:prstGeom prst="rect">
            <a:avLst/>
          </a:prstGeom>
        </p:spPr>
      </p:pic>
      <p:sp>
        <p:nvSpPr>
          <p:cNvPr id="2" name="Rectangle 1"/>
          <p:cNvSpPr/>
          <p:nvPr/>
        </p:nvSpPr>
        <p:spPr>
          <a:xfrm>
            <a:off x="7114920" y="1007537"/>
            <a:ext cx="10734261" cy="9341019"/>
          </a:xfrm>
          <a:prstGeom prst="rect">
            <a:avLst/>
          </a:prstGeom>
        </p:spPr>
        <p:txBody>
          <a:bodyPr wrap="square">
            <a:spAutoFit/>
          </a:bodyPr>
          <a:lstStyle/>
          <a:p>
            <a:pPr algn="just"/>
            <a:r>
              <a:rPr lang="en-GB" sz="3200" b="1" dirty="0">
                <a:solidFill>
                  <a:srgbClr val="272627"/>
                </a:solidFill>
                <a:latin typeface="Amatic SC Bold" panose="020B0604020202020204" charset="-79"/>
                <a:cs typeface="Amatic SC Bold" panose="020B0604020202020204" charset="-79"/>
              </a:rPr>
              <a:t>Trade: </a:t>
            </a:r>
            <a:r>
              <a:rPr lang="en-GB" sz="3200" dirty="0">
                <a:solidFill>
                  <a:srgbClr val="272627"/>
                </a:solidFill>
                <a:latin typeface="Amatic SC Bold" panose="020B0604020202020204" charset="-79"/>
                <a:cs typeface="Amatic SC Bold" panose="020B0604020202020204" charset="-79"/>
              </a:rPr>
              <a:t>One of the causes of hunger is unfair trade rules. When we talk about trade we are referring to how countries buy and sell goods and services. By buying and selling goods and services countries receive an income. This income is used to improve a country’s standard of living by investing in public services such as roads, hospitals and schools. But who trades? Individuals, companies, governments… almost everyone, in some shape or form, is involved in buying and selling goods and services in order to satisfy their needs and wants.</a:t>
            </a:r>
          </a:p>
          <a:p>
            <a:pPr algn="just"/>
            <a:endParaRPr lang="en-GB" sz="3200" b="1" dirty="0">
              <a:solidFill>
                <a:srgbClr val="272627"/>
              </a:solidFill>
              <a:latin typeface="Amatic SC Bold" panose="020B0604020202020204" charset="-79"/>
              <a:cs typeface="Amatic SC Bold" panose="020B0604020202020204" charset="-79"/>
            </a:endParaRPr>
          </a:p>
          <a:p>
            <a:pPr algn="just"/>
            <a:endParaRPr lang="en-GB" sz="3200" b="1" dirty="0">
              <a:solidFill>
                <a:srgbClr val="272627"/>
              </a:solidFill>
              <a:latin typeface="Amatic SC Bold" panose="020B0604020202020204" charset="-79"/>
              <a:cs typeface="Amatic SC Bold" panose="020B0604020202020204" charset="-79"/>
            </a:endParaRPr>
          </a:p>
          <a:p>
            <a:pPr algn="just"/>
            <a:r>
              <a:rPr lang="en-GB" sz="3200" b="1" dirty="0" err="1">
                <a:solidFill>
                  <a:srgbClr val="272627"/>
                </a:solidFill>
                <a:latin typeface="Amatic SC Bold" panose="020B0604020202020204" charset="-79"/>
                <a:cs typeface="Amatic SC Bold" panose="020B0604020202020204" charset="-79"/>
              </a:rPr>
              <a:t>FairTrade</a:t>
            </a:r>
            <a:r>
              <a:rPr lang="en-GB" sz="3200" b="1" dirty="0">
                <a:solidFill>
                  <a:srgbClr val="272627"/>
                </a:solidFill>
                <a:latin typeface="Amatic SC Bold" panose="020B0604020202020204" charset="-79"/>
                <a:cs typeface="Amatic SC Bold" panose="020B0604020202020204" charset="-79"/>
              </a:rPr>
              <a:t> </a:t>
            </a:r>
            <a:r>
              <a:rPr lang="en-GB" sz="3200" dirty="0">
                <a:solidFill>
                  <a:srgbClr val="272627"/>
                </a:solidFill>
                <a:latin typeface="Amatic SC Bold" panose="020B0604020202020204" charset="-79"/>
                <a:cs typeface="Amatic SC Bold" panose="020B0604020202020204" charset="-79"/>
              </a:rPr>
              <a:t>guarantees a better deal for developing world producers. By Buying </a:t>
            </a:r>
            <a:r>
              <a:rPr lang="en-GB" sz="3200" dirty="0" err="1">
                <a:solidFill>
                  <a:srgbClr val="272627"/>
                </a:solidFill>
                <a:latin typeface="Amatic SC Bold" panose="020B0604020202020204" charset="-79"/>
                <a:cs typeface="Amatic SC Bold" panose="020B0604020202020204" charset="-79"/>
              </a:rPr>
              <a:t>FairTrade</a:t>
            </a:r>
            <a:r>
              <a:rPr lang="en-GB" sz="3200" dirty="0">
                <a:solidFill>
                  <a:srgbClr val="272627"/>
                </a:solidFill>
                <a:latin typeface="Amatic SC Bold" panose="020B0604020202020204" charset="-79"/>
                <a:cs typeface="Amatic SC Bold" panose="020B0604020202020204" charset="-79"/>
              </a:rPr>
              <a:t> products, you can ensure that injustices to the producers are reduced. </a:t>
            </a:r>
            <a:r>
              <a:rPr lang="en-GB" sz="3200" dirty="0" err="1">
                <a:solidFill>
                  <a:srgbClr val="272627"/>
                </a:solidFill>
                <a:latin typeface="Amatic SC Bold" panose="020B0604020202020204" charset="-79"/>
                <a:cs typeface="Amatic SC Bold" panose="020B0604020202020204" charset="-79"/>
              </a:rPr>
              <a:t>FairTrade</a:t>
            </a:r>
            <a:r>
              <a:rPr lang="en-GB" sz="3200" dirty="0">
                <a:solidFill>
                  <a:srgbClr val="272627"/>
                </a:solidFill>
                <a:latin typeface="Amatic SC Bold" panose="020B0604020202020204" charset="-79"/>
                <a:cs typeface="Amatic SC Bold" panose="020B0604020202020204" charset="-79"/>
              </a:rPr>
              <a:t> is also about sustainable development: producer organisations are encouraged to continuously improve working conditions and product quality; to increase the environmental stability of their farming methods; and to invest in the development of their organisations and the welfare of their works. The Fairtrade logo is only awarded to producers that have a trade union, obey health and safety rules, protect the environment and do not allow children to work.</a:t>
            </a:r>
          </a:p>
          <a:p>
            <a:endParaRPr lang="en-GB" sz="2700" dirty="0">
              <a:solidFill>
                <a:srgbClr val="272627"/>
              </a:solidFill>
              <a:latin typeface="Amatic SC Bold" panose="020B0604020202020204" charset="-79"/>
              <a:cs typeface="Amatic SC Bold" panose="020B0604020202020204" charset="-79"/>
              <a:hlinkClick r:id="rId3"/>
            </a:endParaRPr>
          </a:p>
          <a:p>
            <a:r>
              <a:rPr lang="en-GB" sz="3000" dirty="0">
                <a:solidFill>
                  <a:srgbClr val="272627"/>
                </a:solidFill>
                <a:latin typeface="Amatic SC Bold" panose="020B0604020202020204" charset="-79"/>
                <a:cs typeface="Amatic SC Bold" panose="020B0604020202020204" charset="-79"/>
                <a:hlinkClick r:id="rId3"/>
              </a:rPr>
              <a:t>www.fairtrade.org</a:t>
            </a:r>
            <a:r>
              <a:rPr lang="en-GB" sz="3000" dirty="0">
                <a:solidFill>
                  <a:srgbClr val="272627"/>
                </a:solidFill>
                <a:latin typeface="Amatic SC Bold" panose="020B0604020202020204" charset="-79"/>
                <a:cs typeface="Amatic SC Bold" panose="020B0604020202020204" charset="-79"/>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38" y="1007537"/>
            <a:ext cx="5366624" cy="6291470"/>
          </a:xfrm>
          <a:prstGeom prst="rect">
            <a:avLst/>
          </a:prstGeom>
        </p:spPr>
      </p:pic>
      <p:pic>
        <p:nvPicPr>
          <p:cNvPr id="4" name="Picture 6">
            <a:extLst>
              <a:ext uri="{FF2B5EF4-FFF2-40B4-BE49-F238E27FC236}">
                <a16:creationId xmlns:a16="http://schemas.microsoft.com/office/drawing/2014/main" id="{82A62F17-AFC2-4A6C-8987-8EC22A741E44}"/>
              </a:ext>
            </a:extLst>
          </p:cNvPr>
          <p:cNvPicPr>
            <a:picLocks noChangeAspect="1"/>
          </p:cNvPicPr>
          <p:nvPr/>
        </p:nvPicPr>
        <p:blipFill>
          <a:blip r:embed="rId5"/>
          <a:srcRect/>
          <a:stretch>
            <a:fillRect/>
          </a:stretch>
        </p:blipFill>
        <p:spPr>
          <a:xfrm rot="98487">
            <a:off x="341771" y="698028"/>
            <a:ext cx="6307649" cy="7389108"/>
          </a:xfrm>
          <a:prstGeom prst="rect">
            <a:avLst/>
          </a:prstGeom>
        </p:spPr>
      </p:pic>
    </p:spTree>
    <p:extLst>
      <p:ext uri="{BB962C8B-B14F-4D97-AF65-F5344CB8AC3E}">
        <p14:creationId xmlns:p14="http://schemas.microsoft.com/office/powerpoint/2010/main" val="257968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905" y="6275941"/>
            <a:ext cx="3210686" cy="3489875"/>
          </a:xfrm>
          <a:prstGeom prst="rect">
            <a:avLst/>
          </a:prstGeom>
        </p:spPr>
      </p:pic>
      <p:sp>
        <p:nvSpPr>
          <p:cNvPr id="4" name="Rectangle 3"/>
          <p:cNvSpPr/>
          <p:nvPr/>
        </p:nvSpPr>
        <p:spPr>
          <a:xfrm rot="20955293">
            <a:off x="1849888" y="1279542"/>
            <a:ext cx="12225144" cy="5463034"/>
          </a:xfrm>
          <a:prstGeom prst="rect">
            <a:avLst/>
          </a:prstGeom>
          <a:solidFill>
            <a:schemeClr val="accent1"/>
          </a:solidFill>
        </p:spPr>
        <p:txBody>
          <a:bodyPr wrap="square" lIns="137160" tIns="68580" rIns="137160" bIns="68580">
            <a:spAutoFit/>
          </a:bodyPr>
          <a:lstStyle/>
          <a:p>
            <a:pPr algn="ctr"/>
            <a:r>
              <a:rPr lang="en-US" sz="173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howcard Gothic" panose="04020904020102020604" pitchFamily="82" charset="0"/>
              </a:rPr>
              <a:t>LOGO </a:t>
            </a:r>
          </a:p>
          <a:p>
            <a:pPr algn="ctr"/>
            <a:r>
              <a:rPr lang="en-US" sz="173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howcard Gothic" panose="04020904020102020604" pitchFamily="82" charset="0"/>
              </a:rPr>
              <a:t>LOOKOUT</a:t>
            </a:r>
            <a:endParaRPr lang="en-US" sz="1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howcard Gothic" panose="04020904020102020604" pitchFamily="82" charset="0"/>
            </a:endParaRPr>
          </a:p>
        </p:txBody>
      </p:sp>
    </p:spTree>
    <p:extLst>
      <p:ext uri="{BB962C8B-B14F-4D97-AF65-F5344CB8AC3E}">
        <p14:creationId xmlns:p14="http://schemas.microsoft.com/office/powerpoint/2010/main" val="350423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0" name="Picture 4">
            <a:extLst>
              <a:ext uri="{FF2B5EF4-FFF2-40B4-BE49-F238E27FC236}">
                <a16:creationId xmlns:a16="http://schemas.microsoft.com/office/drawing/2014/main" id="{05887B9F-C432-449E-8A17-6EBCEA1FF89B}"/>
              </a:ext>
            </a:extLst>
          </p:cNvPr>
          <p:cNvPicPr>
            <a:picLocks noChangeAspect="1"/>
          </p:cNvPicPr>
          <p:nvPr/>
        </p:nvPicPr>
        <p:blipFill>
          <a:blip r:embed="rId3"/>
          <a:srcRect/>
          <a:stretch>
            <a:fillRect/>
          </a:stretch>
        </p:blipFill>
        <p:spPr>
          <a:xfrm>
            <a:off x="11914907" y="7493191"/>
            <a:ext cx="5378193" cy="2753108"/>
          </a:xfrm>
          <a:prstGeom prst="rect">
            <a:avLst/>
          </a:prstGeom>
        </p:spPr>
      </p:pic>
      <p:pic>
        <p:nvPicPr>
          <p:cNvPr id="19" name="Picture 4">
            <a:extLst>
              <a:ext uri="{FF2B5EF4-FFF2-40B4-BE49-F238E27FC236}">
                <a16:creationId xmlns:a16="http://schemas.microsoft.com/office/drawing/2014/main" id="{9B751860-7746-459F-8CB5-6599658A8C4C}"/>
              </a:ext>
            </a:extLst>
          </p:cNvPr>
          <p:cNvPicPr>
            <a:picLocks noChangeAspect="1"/>
          </p:cNvPicPr>
          <p:nvPr/>
        </p:nvPicPr>
        <p:blipFill>
          <a:blip r:embed="rId3"/>
          <a:srcRect/>
          <a:stretch>
            <a:fillRect/>
          </a:stretch>
        </p:blipFill>
        <p:spPr>
          <a:xfrm>
            <a:off x="5375335" y="4626839"/>
            <a:ext cx="7979831" cy="2828604"/>
          </a:xfrm>
          <a:prstGeom prst="rect">
            <a:avLst/>
          </a:prstGeom>
        </p:spPr>
      </p:pic>
      <p:pic>
        <p:nvPicPr>
          <p:cNvPr id="18" name="Picture 4">
            <a:extLst>
              <a:ext uri="{FF2B5EF4-FFF2-40B4-BE49-F238E27FC236}">
                <a16:creationId xmlns:a16="http://schemas.microsoft.com/office/drawing/2014/main" id="{2843EDD8-5632-436D-995E-F950D9BB4AA6}"/>
              </a:ext>
            </a:extLst>
          </p:cNvPr>
          <p:cNvPicPr>
            <a:picLocks noChangeAspect="1"/>
          </p:cNvPicPr>
          <p:nvPr/>
        </p:nvPicPr>
        <p:blipFill>
          <a:blip r:embed="rId3"/>
          <a:srcRect/>
          <a:stretch>
            <a:fillRect/>
          </a:stretch>
        </p:blipFill>
        <p:spPr>
          <a:xfrm>
            <a:off x="756712" y="5731030"/>
            <a:ext cx="3544520" cy="4116980"/>
          </a:xfrm>
          <a:prstGeom prst="rect">
            <a:avLst/>
          </a:prstGeom>
        </p:spPr>
      </p:pic>
      <p:pic>
        <p:nvPicPr>
          <p:cNvPr id="17" name="Picture 4">
            <a:extLst>
              <a:ext uri="{FF2B5EF4-FFF2-40B4-BE49-F238E27FC236}">
                <a16:creationId xmlns:a16="http://schemas.microsoft.com/office/drawing/2014/main" id="{A45FA493-7D7A-46DC-8A95-7C18A6CE6E0A}"/>
              </a:ext>
            </a:extLst>
          </p:cNvPr>
          <p:cNvPicPr>
            <a:picLocks noChangeAspect="1"/>
          </p:cNvPicPr>
          <p:nvPr/>
        </p:nvPicPr>
        <p:blipFill>
          <a:blip r:embed="rId3"/>
          <a:srcRect/>
          <a:stretch>
            <a:fillRect/>
          </a:stretch>
        </p:blipFill>
        <p:spPr>
          <a:xfrm>
            <a:off x="13973430" y="161769"/>
            <a:ext cx="4390362" cy="5331549"/>
          </a:xfrm>
          <a:prstGeom prst="rect">
            <a:avLst/>
          </a:prstGeom>
        </p:spPr>
      </p:pic>
      <p:pic>
        <p:nvPicPr>
          <p:cNvPr id="16" name="Picture 4">
            <a:extLst>
              <a:ext uri="{FF2B5EF4-FFF2-40B4-BE49-F238E27FC236}">
                <a16:creationId xmlns:a16="http://schemas.microsoft.com/office/drawing/2014/main" id="{2F5DF621-3193-410F-990D-9B19E7E844F5}"/>
              </a:ext>
            </a:extLst>
          </p:cNvPr>
          <p:cNvPicPr>
            <a:picLocks noChangeAspect="1"/>
          </p:cNvPicPr>
          <p:nvPr/>
        </p:nvPicPr>
        <p:blipFill>
          <a:blip r:embed="rId3"/>
          <a:srcRect/>
          <a:stretch>
            <a:fillRect/>
          </a:stretch>
        </p:blipFill>
        <p:spPr>
          <a:xfrm>
            <a:off x="7570521" y="261542"/>
            <a:ext cx="5161398" cy="3712089"/>
          </a:xfrm>
          <a:prstGeom prst="rect">
            <a:avLst/>
          </a:prstGeom>
        </p:spPr>
      </p:pic>
      <p:pic>
        <p:nvPicPr>
          <p:cNvPr id="9" name="Picture 4">
            <a:extLst>
              <a:ext uri="{FF2B5EF4-FFF2-40B4-BE49-F238E27FC236}">
                <a16:creationId xmlns:a16="http://schemas.microsoft.com/office/drawing/2014/main" id="{23276574-8C67-4866-B4EE-6581EA884A6A}"/>
              </a:ext>
            </a:extLst>
          </p:cNvPr>
          <p:cNvPicPr>
            <a:picLocks noChangeAspect="1"/>
          </p:cNvPicPr>
          <p:nvPr/>
        </p:nvPicPr>
        <p:blipFill>
          <a:blip r:embed="rId3"/>
          <a:srcRect/>
          <a:stretch>
            <a:fillRect/>
          </a:stretch>
        </p:blipFill>
        <p:spPr>
          <a:xfrm>
            <a:off x="265297" y="438992"/>
            <a:ext cx="6475475" cy="3712089"/>
          </a:xfrm>
          <a:prstGeom prst="rect">
            <a:avLst/>
          </a:prstGeom>
        </p:spPr>
      </p:pic>
      <p:pic>
        <p:nvPicPr>
          <p:cNvPr id="11" name="Picture 6">
            <a:extLst>
              <a:ext uri="{FF2B5EF4-FFF2-40B4-BE49-F238E27FC236}">
                <a16:creationId xmlns:a16="http://schemas.microsoft.com/office/drawing/2014/main" id="{7A5EC0E6-9590-4539-BF91-264BE0EC63B1}"/>
              </a:ext>
            </a:extLst>
          </p:cNvPr>
          <p:cNvPicPr>
            <a:picLocks noChangeAspect="1"/>
          </p:cNvPicPr>
          <p:nvPr/>
        </p:nvPicPr>
        <p:blipFill>
          <a:blip r:embed="rId4"/>
          <a:srcRect/>
          <a:stretch>
            <a:fillRect/>
          </a:stretch>
        </p:blipFill>
        <p:spPr>
          <a:xfrm rot="98487">
            <a:off x="318071" y="501260"/>
            <a:ext cx="6369926" cy="377590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9556" b="16282"/>
          <a:stretch/>
        </p:blipFill>
        <p:spPr>
          <a:xfrm>
            <a:off x="12328328" y="7883078"/>
            <a:ext cx="4770806" cy="190094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4347" y="365978"/>
            <a:ext cx="3769602" cy="4419228"/>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7203" t="12598" r="8371" b="14635"/>
          <a:stretch/>
        </p:blipFill>
        <p:spPr>
          <a:xfrm>
            <a:off x="572610" y="866627"/>
            <a:ext cx="5475744" cy="275310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7989" y="551161"/>
            <a:ext cx="4430997" cy="313285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764" y="6066202"/>
            <a:ext cx="3086100" cy="3328988"/>
          </a:xfrm>
          <a:prstGeom prst="rect">
            <a:avLst/>
          </a:prstGeom>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t="39567" b="24924"/>
          <a:stretch/>
        </p:blipFill>
        <p:spPr>
          <a:xfrm>
            <a:off x="5692120" y="4896186"/>
            <a:ext cx="7091726" cy="2518257"/>
          </a:xfrm>
          <a:prstGeom prst="rect">
            <a:avLst/>
          </a:prstGeom>
        </p:spPr>
      </p:pic>
      <p:pic>
        <p:nvPicPr>
          <p:cNvPr id="10" name="Picture 6">
            <a:extLst>
              <a:ext uri="{FF2B5EF4-FFF2-40B4-BE49-F238E27FC236}">
                <a16:creationId xmlns:a16="http://schemas.microsoft.com/office/drawing/2014/main" id="{DF56D9A7-BBE1-49EE-A0A9-2CB700CBC811}"/>
              </a:ext>
            </a:extLst>
          </p:cNvPr>
          <p:cNvPicPr>
            <a:picLocks noChangeAspect="1"/>
          </p:cNvPicPr>
          <p:nvPr/>
        </p:nvPicPr>
        <p:blipFill>
          <a:blip r:embed="rId4"/>
          <a:srcRect/>
          <a:stretch>
            <a:fillRect/>
          </a:stretch>
        </p:blipFill>
        <p:spPr>
          <a:xfrm rot="98487">
            <a:off x="7623564" y="351671"/>
            <a:ext cx="5055312" cy="3775904"/>
          </a:xfrm>
          <a:prstGeom prst="rect">
            <a:avLst/>
          </a:prstGeom>
        </p:spPr>
      </p:pic>
      <p:pic>
        <p:nvPicPr>
          <p:cNvPr id="12" name="Picture 6">
            <a:extLst>
              <a:ext uri="{FF2B5EF4-FFF2-40B4-BE49-F238E27FC236}">
                <a16:creationId xmlns:a16="http://schemas.microsoft.com/office/drawing/2014/main" id="{D95AD0D8-AB50-498A-959A-65177A24B85E}"/>
              </a:ext>
            </a:extLst>
          </p:cNvPr>
          <p:cNvPicPr>
            <a:picLocks noChangeAspect="1"/>
          </p:cNvPicPr>
          <p:nvPr/>
        </p:nvPicPr>
        <p:blipFill>
          <a:blip r:embed="rId4"/>
          <a:srcRect/>
          <a:stretch>
            <a:fillRect/>
          </a:stretch>
        </p:blipFill>
        <p:spPr>
          <a:xfrm rot="98487">
            <a:off x="13995254" y="222237"/>
            <a:ext cx="4296530" cy="5210661"/>
          </a:xfrm>
          <a:prstGeom prst="rect">
            <a:avLst/>
          </a:prstGeom>
        </p:spPr>
      </p:pic>
      <p:pic>
        <p:nvPicPr>
          <p:cNvPr id="13" name="Picture 6">
            <a:extLst>
              <a:ext uri="{FF2B5EF4-FFF2-40B4-BE49-F238E27FC236}">
                <a16:creationId xmlns:a16="http://schemas.microsoft.com/office/drawing/2014/main" id="{DC01F147-F797-4568-A2ED-C027B501ADB3}"/>
              </a:ext>
            </a:extLst>
          </p:cNvPr>
          <p:cNvPicPr>
            <a:picLocks noChangeAspect="1"/>
          </p:cNvPicPr>
          <p:nvPr/>
        </p:nvPicPr>
        <p:blipFill>
          <a:blip r:embed="rId4"/>
          <a:srcRect/>
          <a:stretch>
            <a:fillRect/>
          </a:stretch>
        </p:blipFill>
        <p:spPr>
          <a:xfrm rot="98487">
            <a:off x="783824" y="5829823"/>
            <a:ext cx="3486666" cy="4046606"/>
          </a:xfrm>
          <a:prstGeom prst="rect">
            <a:avLst/>
          </a:prstGeom>
        </p:spPr>
      </p:pic>
      <p:pic>
        <p:nvPicPr>
          <p:cNvPr id="14" name="Picture 6">
            <a:extLst>
              <a:ext uri="{FF2B5EF4-FFF2-40B4-BE49-F238E27FC236}">
                <a16:creationId xmlns:a16="http://schemas.microsoft.com/office/drawing/2014/main" id="{2B6F2364-5CAB-4431-82F5-8C29A3C8A9EF}"/>
              </a:ext>
            </a:extLst>
          </p:cNvPr>
          <p:cNvPicPr>
            <a:picLocks noChangeAspect="1"/>
          </p:cNvPicPr>
          <p:nvPr/>
        </p:nvPicPr>
        <p:blipFill>
          <a:blip r:embed="rId4"/>
          <a:srcRect/>
          <a:stretch>
            <a:fillRect/>
          </a:stretch>
        </p:blipFill>
        <p:spPr>
          <a:xfrm rot="98487">
            <a:off x="5411044" y="4795900"/>
            <a:ext cx="7908413" cy="2606501"/>
          </a:xfrm>
          <a:prstGeom prst="rect">
            <a:avLst/>
          </a:prstGeom>
        </p:spPr>
      </p:pic>
      <p:pic>
        <p:nvPicPr>
          <p:cNvPr id="15" name="Picture 6">
            <a:extLst>
              <a:ext uri="{FF2B5EF4-FFF2-40B4-BE49-F238E27FC236}">
                <a16:creationId xmlns:a16="http://schemas.microsoft.com/office/drawing/2014/main" id="{76A6CEF6-8111-4167-9849-3F437479BB65}"/>
              </a:ext>
            </a:extLst>
          </p:cNvPr>
          <p:cNvPicPr>
            <a:picLocks noChangeAspect="1"/>
          </p:cNvPicPr>
          <p:nvPr/>
        </p:nvPicPr>
        <p:blipFill>
          <a:blip r:embed="rId4"/>
          <a:srcRect/>
          <a:stretch>
            <a:fillRect/>
          </a:stretch>
        </p:blipFill>
        <p:spPr>
          <a:xfrm rot="98487">
            <a:off x="12113513" y="7603565"/>
            <a:ext cx="5200439" cy="2677779"/>
          </a:xfrm>
          <a:prstGeom prst="rect">
            <a:avLst/>
          </a:prstGeom>
        </p:spPr>
      </p:pic>
    </p:spTree>
    <p:extLst>
      <p:ext uri="{BB962C8B-B14F-4D97-AF65-F5344CB8AC3E}">
        <p14:creationId xmlns:p14="http://schemas.microsoft.com/office/powerpoint/2010/main" val="237009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8F7E7-F5C0-4657-842F-40A41C0A3158}"/>
              </a:ext>
            </a:extLst>
          </p:cNvPr>
          <p:cNvPicPr>
            <a:picLocks noChangeAspect="1"/>
          </p:cNvPicPr>
          <p:nvPr/>
        </p:nvPicPr>
        <p:blipFill>
          <a:blip r:embed="rId3"/>
          <a:stretch>
            <a:fillRect/>
          </a:stretch>
        </p:blipFill>
        <p:spPr>
          <a:xfrm>
            <a:off x="3812729" y="-32352"/>
            <a:ext cx="11196666" cy="2501601"/>
          </a:xfrm>
          <a:prstGeom prst="rect">
            <a:avLst/>
          </a:prstGeom>
        </p:spPr>
      </p:pic>
      <p:sp>
        <p:nvSpPr>
          <p:cNvPr id="2" name="Title 1"/>
          <p:cNvSpPr>
            <a:spLocks noGrp="1"/>
          </p:cNvSpPr>
          <p:nvPr>
            <p:ph type="title"/>
          </p:nvPr>
        </p:nvSpPr>
        <p:spPr>
          <a:xfrm>
            <a:off x="2267953" y="4312507"/>
            <a:ext cx="12741443" cy="2265344"/>
          </a:xfrm>
        </p:spPr>
        <p:txBody>
          <a:bodyPr>
            <a:normAutofit/>
          </a:bodyPr>
          <a:lstStyle/>
          <a:p>
            <a:pPr algn="ctr"/>
            <a:r>
              <a:rPr lang="en-GB" b="1" dirty="0">
                <a:latin typeface="Amatic SC Bold" panose="020B0604020202020204" charset="-79"/>
                <a:cs typeface="Amatic SC Bold" panose="020B0604020202020204" charset="-79"/>
              </a:rPr>
              <a:t>A pair of Nike trainers sells for </a:t>
            </a:r>
            <a:r>
              <a:rPr lang="en-GB" b="1" dirty="0">
                <a:solidFill>
                  <a:srgbClr val="FF0000"/>
                </a:solidFill>
                <a:latin typeface="Amatic SC Bold" panose="020B0604020202020204" charset="-79"/>
                <a:cs typeface="Amatic SC Bold" panose="020B0604020202020204" charset="-79"/>
              </a:rPr>
              <a:t>$100</a:t>
            </a:r>
            <a:r>
              <a:rPr lang="en-GB" b="1" dirty="0">
                <a:latin typeface="Amatic SC Bold" panose="020B0604020202020204" charset="-79"/>
                <a:cs typeface="Amatic SC Bold" panose="020B0604020202020204" charset="-79"/>
              </a:rPr>
              <a:t>.</a:t>
            </a:r>
            <a:br>
              <a:rPr lang="en-GB" dirty="0">
                <a:latin typeface="Amatic SC Bold" panose="020B0604020202020204" charset="-79"/>
                <a:cs typeface="Amatic SC Bold" panose="020B0604020202020204" charset="-79"/>
              </a:rPr>
            </a:br>
            <a:r>
              <a:rPr lang="en-GB" sz="5400" b="1" dirty="0">
                <a:latin typeface="Amatic SC Bold" panose="020B0604020202020204" charset="-79"/>
                <a:cs typeface="Amatic SC Bold" panose="020B0604020202020204" charset="-79"/>
              </a:rPr>
              <a:t>How would you divide the money up?</a:t>
            </a:r>
            <a:endParaRPr lang="en-GB" b="1" dirty="0">
              <a:latin typeface="Amatic SC Bold" panose="020B0604020202020204" charset="-79"/>
              <a:cs typeface="Amatic SC Bold" panose="020B0604020202020204" charset="-79"/>
            </a:endParaRPr>
          </a:p>
        </p:txBody>
      </p:sp>
      <p:sp>
        <p:nvSpPr>
          <p:cNvPr id="4" name="TextBox 3"/>
          <p:cNvSpPr txBox="1"/>
          <p:nvPr/>
        </p:nvSpPr>
        <p:spPr>
          <a:xfrm>
            <a:off x="623478" y="2266107"/>
            <a:ext cx="4042611" cy="2554545"/>
          </a:xfrm>
          <a:prstGeom prst="rect">
            <a:avLst/>
          </a:prstGeom>
          <a:solidFill>
            <a:schemeClr val="bg2">
              <a:lumMod val="90000"/>
            </a:schemeClr>
          </a:solidFill>
        </p:spPr>
        <p:txBody>
          <a:bodyPr wrap="square" rtlCol="0">
            <a:spAutoFit/>
          </a:bodyPr>
          <a:lstStyle/>
          <a:p>
            <a:r>
              <a:rPr lang="en-GB" sz="3200" b="1" dirty="0">
                <a:latin typeface="Amatic SC Bold" panose="020B0604020202020204" charset="-79"/>
                <a:cs typeface="Amatic SC Bold" panose="020B0604020202020204" charset="-79"/>
              </a:rPr>
              <a:t>Cost to Produce</a:t>
            </a:r>
          </a:p>
          <a:p>
            <a:pPr marL="428625" indent="-428625">
              <a:buFont typeface="Arial" panose="020B0604020202020204" pitchFamily="34" charset="0"/>
              <a:buChar char="•"/>
            </a:pPr>
            <a:r>
              <a:rPr lang="en-GB" sz="3200" dirty="0">
                <a:latin typeface="Amatic SC Bold" panose="020B0604020202020204" charset="-79"/>
                <a:cs typeface="Amatic SC Bold" panose="020B0604020202020204" charset="-79"/>
              </a:rPr>
              <a:t>Materials (famers, tanners and suppliers)</a:t>
            </a:r>
          </a:p>
          <a:p>
            <a:pPr marL="428625" indent="-428625">
              <a:buFont typeface="Arial" panose="020B0604020202020204" pitchFamily="34" charset="0"/>
              <a:buChar char="•"/>
            </a:pPr>
            <a:r>
              <a:rPr lang="en-GB" sz="3200" dirty="0">
                <a:latin typeface="Amatic SC Bold" panose="020B0604020202020204" charset="-79"/>
                <a:cs typeface="Amatic SC Bold" panose="020B0604020202020204" charset="-79"/>
              </a:rPr>
              <a:t>Factory worker’s salary</a:t>
            </a:r>
          </a:p>
          <a:p>
            <a:pPr marL="428625" indent="-428625">
              <a:buFont typeface="Arial" panose="020B0604020202020204" pitchFamily="34" charset="0"/>
              <a:buChar char="•"/>
            </a:pPr>
            <a:r>
              <a:rPr lang="en-GB" sz="3200" dirty="0">
                <a:latin typeface="Amatic SC Bold" panose="020B0604020202020204" charset="-79"/>
                <a:cs typeface="Amatic SC Bold" panose="020B0604020202020204" charset="-79"/>
              </a:rPr>
              <a:t>Factory Owner salary</a:t>
            </a:r>
          </a:p>
        </p:txBody>
      </p:sp>
      <p:sp>
        <p:nvSpPr>
          <p:cNvPr id="5" name="TextBox 4"/>
          <p:cNvSpPr txBox="1"/>
          <p:nvPr/>
        </p:nvSpPr>
        <p:spPr>
          <a:xfrm>
            <a:off x="246647" y="6421374"/>
            <a:ext cx="4042611" cy="584775"/>
          </a:xfrm>
          <a:prstGeom prst="rect">
            <a:avLst/>
          </a:prstGeom>
          <a:solidFill>
            <a:srgbClr val="73FEFF"/>
          </a:solidFill>
        </p:spPr>
        <p:txBody>
          <a:bodyPr wrap="square" rtlCol="0">
            <a:spAutoFit/>
          </a:bodyPr>
          <a:lstStyle/>
          <a:p>
            <a:pPr algn="ctr"/>
            <a:r>
              <a:rPr lang="en-GB" sz="3200" b="1" dirty="0">
                <a:latin typeface="Amatic SC Bold" panose="020B0604020202020204" charset="-79"/>
                <a:cs typeface="Amatic SC Bold" panose="020B0604020202020204" charset="-79"/>
              </a:rPr>
              <a:t>Insurance &amp; Custom Duty</a:t>
            </a:r>
            <a:endParaRPr lang="en-GB" sz="3200" dirty="0">
              <a:latin typeface="Amatic SC Bold" panose="020B0604020202020204" charset="-79"/>
              <a:cs typeface="Amatic SC Bold" panose="020B0604020202020204" charset="-79"/>
            </a:endParaRPr>
          </a:p>
        </p:txBody>
      </p:sp>
      <p:sp>
        <p:nvSpPr>
          <p:cNvPr id="6" name="TextBox 5"/>
          <p:cNvSpPr txBox="1"/>
          <p:nvPr/>
        </p:nvSpPr>
        <p:spPr>
          <a:xfrm>
            <a:off x="6617367" y="2958605"/>
            <a:ext cx="4042611" cy="646331"/>
          </a:xfrm>
          <a:prstGeom prst="rect">
            <a:avLst/>
          </a:prstGeom>
          <a:solidFill>
            <a:srgbClr val="66FF99"/>
          </a:solidFill>
        </p:spPr>
        <p:txBody>
          <a:bodyPr wrap="square" rtlCol="0">
            <a:spAutoFit/>
          </a:bodyPr>
          <a:lstStyle/>
          <a:p>
            <a:pPr algn="ctr"/>
            <a:r>
              <a:rPr lang="en-GB" sz="3600" b="1" dirty="0">
                <a:latin typeface="Amatic SC Bold" panose="020B0604020202020204" charset="-79"/>
                <a:cs typeface="Amatic SC Bold" panose="020B0604020202020204" charset="-79"/>
              </a:rPr>
              <a:t>Marketing &amp; Advertising</a:t>
            </a:r>
          </a:p>
        </p:txBody>
      </p:sp>
      <p:sp>
        <p:nvSpPr>
          <p:cNvPr id="7" name="TextBox 6"/>
          <p:cNvSpPr txBox="1"/>
          <p:nvPr/>
        </p:nvSpPr>
        <p:spPr>
          <a:xfrm>
            <a:off x="5317959" y="7369889"/>
            <a:ext cx="4042611" cy="1569660"/>
          </a:xfrm>
          <a:prstGeom prst="rect">
            <a:avLst/>
          </a:prstGeom>
          <a:solidFill>
            <a:srgbClr val="CC99FF"/>
          </a:solidFill>
        </p:spPr>
        <p:txBody>
          <a:bodyPr wrap="square" rtlCol="0">
            <a:spAutoFit/>
          </a:bodyPr>
          <a:lstStyle/>
          <a:p>
            <a:r>
              <a:rPr lang="en-GB" sz="3200" b="1" dirty="0">
                <a:latin typeface="Amatic SC Bold" panose="020B0604020202020204" charset="-79"/>
                <a:cs typeface="Amatic SC Bold" panose="020B0604020202020204" charset="-79"/>
              </a:rPr>
              <a:t>Other Expenses &amp; overheads</a:t>
            </a:r>
          </a:p>
          <a:p>
            <a:pPr marL="428625" indent="-428625">
              <a:buFont typeface="Arial" panose="020B0604020202020204" pitchFamily="34" charset="0"/>
              <a:buChar char="•"/>
            </a:pPr>
            <a:r>
              <a:rPr lang="en-GB" sz="3200" dirty="0">
                <a:latin typeface="Amatic SC Bold" panose="020B0604020202020204" charset="-79"/>
                <a:cs typeface="Amatic SC Bold" panose="020B0604020202020204" charset="-79"/>
              </a:rPr>
              <a:t>Shipment</a:t>
            </a:r>
          </a:p>
          <a:p>
            <a:pPr marL="428625" indent="-428625">
              <a:buFont typeface="Arial" panose="020B0604020202020204" pitchFamily="34" charset="0"/>
              <a:buChar char="•"/>
            </a:pPr>
            <a:r>
              <a:rPr lang="en-GB" sz="3200" dirty="0">
                <a:latin typeface="Amatic SC Bold" panose="020B0604020202020204" charset="-79"/>
                <a:cs typeface="Amatic SC Bold" panose="020B0604020202020204" charset="-79"/>
              </a:rPr>
              <a:t>Packaging etc.</a:t>
            </a:r>
            <a:endParaRPr lang="en-GB" sz="2700" dirty="0">
              <a:latin typeface="Amatic SC Bold" panose="020B0604020202020204" charset="-79"/>
              <a:cs typeface="Amatic SC Bold" panose="020B0604020202020204" charset="-79"/>
            </a:endParaRPr>
          </a:p>
        </p:txBody>
      </p:sp>
      <p:sp>
        <p:nvSpPr>
          <p:cNvPr id="8" name="TextBox 7"/>
          <p:cNvSpPr txBox="1"/>
          <p:nvPr/>
        </p:nvSpPr>
        <p:spPr>
          <a:xfrm>
            <a:off x="13824284" y="6269297"/>
            <a:ext cx="4042611" cy="584775"/>
          </a:xfrm>
          <a:prstGeom prst="rect">
            <a:avLst/>
          </a:prstGeom>
          <a:solidFill>
            <a:srgbClr val="FF0000"/>
          </a:solidFill>
        </p:spPr>
        <p:txBody>
          <a:bodyPr wrap="square" rtlCol="0">
            <a:spAutoFit/>
          </a:bodyPr>
          <a:lstStyle/>
          <a:p>
            <a:pPr algn="ctr"/>
            <a:r>
              <a:rPr lang="en-GB" sz="3200" b="1" dirty="0">
                <a:latin typeface="Amatic SC Bold" panose="020B0604020202020204" charset="-79"/>
                <a:cs typeface="Amatic SC Bold" panose="020B0604020202020204" charset="-79"/>
              </a:rPr>
              <a:t>Taxes</a:t>
            </a:r>
            <a:endParaRPr lang="en-GB" sz="3200" dirty="0">
              <a:latin typeface="Amatic SC Bold" panose="020B0604020202020204" charset="-79"/>
              <a:cs typeface="Amatic SC Bold" panose="020B0604020202020204" charset="-79"/>
            </a:endParaRPr>
          </a:p>
        </p:txBody>
      </p:sp>
      <p:sp>
        <p:nvSpPr>
          <p:cNvPr id="9" name="TextBox 8"/>
          <p:cNvSpPr txBox="1"/>
          <p:nvPr/>
        </p:nvSpPr>
        <p:spPr>
          <a:xfrm>
            <a:off x="10299032" y="7377754"/>
            <a:ext cx="4042611" cy="584775"/>
          </a:xfrm>
          <a:prstGeom prst="rect">
            <a:avLst/>
          </a:prstGeom>
          <a:solidFill>
            <a:srgbClr val="FFFF00"/>
          </a:solidFill>
        </p:spPr>
        <p:txBody>
          <a:bodyPr wrap="square" rtlCol="0">
            <a:spAutoFit/>
          </a:bodyPr>
          <a:lstStyle/>
          <a:p>
            <a:pPr algn="ctr"/>
            <a:r>
              <a:rPr lang="en-GB" sz="3200" b="1" dirty="0">
                <a:latin typeface="Amatic SC Bold" panose="020B0604020202020204" charset="-79"/>
                <a:cs typeface="Amatic SC Bold" panose="020B0604020202020204" charset="-79"/>
              </a:rPr>
              <a:t>Nike Profit</a:t>
            </a:r>
            <a:endParaRPr lang="en-GB" sz="3200" dirty="0">
              <a:latin typeface="Amatic SC Bold" panose="020B0604020202020204" charset="-79"/>
              <a:cs typeface="Amatic SC Bold" panose="020B0604020202020204" charset="-79"/>
            </a:endParaRPr>
          </a:p>
        </p:txBody>
      </p:sp>
      <p:sp>
        <p:nvSpPr>
          <p:cNvPr id="10" name="TextBox 9"/>
          <p:cNvSpPr txBox="1"/>
          <p:nvPr/>
        </p:nvSpPr>
        <p:spPr>
          <a:xfrm>
            <a:off x="11959386" y="2492150"/>
            <a:ext cx="5295342" cy="1323439"/>
          </a:xfrm>
          <a:prstGeom prst="rect">
            <a:avLst/>
          </a:prstGeom>
          <a:solidFill>
            <a:schemeClr val="bg1"/>
          </a:solidFill>
          <a:ln>
            <a:noFill/>
          </a:ln>
        </p:spPr>
        <p:txBody>
          <a:bodyPr wrap="square" rtlCol="0">
            <a:spAutoFit/>
          </a:bodyPr>
          <a:lstStyle/>
          <a:p>
            <a:pPr algn="ctr"/>
            <a:r>
              <a:rPr lang="en-GB" sz="4000" b="1" dirty="0">
                <a:latin typeface="Amatic SC Bold" panose="020B0604020202020204" charset="-79"/>
                <a:cs typeface="Amatic SC Bold" panose="020B0604020202020204" charset="-79"/>
              </a:rPr>
              <a:t>Retailer Margin</a:t>
            </a:r>
          </a:p>
          <a:p>
            <a:pPr marL="428625" indent="-428625" algn="ctr">
              <a:buFont typeface="Arial" panose="020B0604020202020204" pitchFamily="34" charset="0"/>
              <a:buChar char="•"/>
            </a:pPr>
            <a:r>
              <a:rPr lang="en-GB" sz="4000" b="1" dirty="0">
                <a:latin typeface="Amatic SC Bold" panose="020B0604020202020204" charset="-79"/>
                <a:cs typeface="Amatic SC Bold" panose="020B0604020202020204" charset="-79"/>
              </a:rPr>
              <a:t>How much the shop makes?</a:t>
            </a:r>
            <a:endParaRPr lang="en-GB" sz="4000" dirty="0">
              <a:latin typeface="Amatic SC Bold" panose="020B0604020202020204" charset="-79"/>
              <a:cs typeface="Amatic SC Bold" panose="020B0604020202020204" charset="-79"/>
            </a:endParaRPr>
          </a:p>
        </p:txBody>
      </p:sp>
      <p:sp>
        <p:nvSpPr>
          <p:cNvPr id="12" name="TextBox 11"/>
          <p:cNvSpPr txBox="1"/>
          <p:nvPr/>
        </p:nvSpPr>
        <p:spPr>
          <a:xfrm>
            <a:off x="3504200" y="478766"/>
            <a:ext cx="11712741" cy="1384995"/>
          </a:xfrm>
          <a:prstGeom prst="rect">
            <a:avLst/>
          </a:prstGeom>
          <a:noFill/>
        </p:spPr>
        <p:txBody>
          <a:bodyPr wrap="square" rtlCol="0">
            <a:spAutoFit/>
          </a:bodyPr>
          <a:lstStyle/>
          <a:p>
            <a:pPr algn="ctr"/>
            <a:r>
              <a:rPr lang="en-GB" sz="4200" b="1" dirty="0">
                <a:latin typeface="Amatic SC Bold" panose="020B0604020202020204" charset="-79"/>
                <a:cs typeface="Amatic SC Bold" panose="020B0604020202020204" charset="-79"/>
              </a:rPr>
              <a:t>There are 7 areas listed below which are all part of the journey a Nike trainer takes before you buy </a:t>
            </a:r>
            <a:r>
              <a:rPr lang="en-GB" sz="4200" b="1" dirty="0">
                <a:latin typeface="Amatic SC" panose="00000800000000000000" pitchFamily="2" charset="-79"/>
                <a:cs typeface="Amatic SC" panose="00000800000000000000" pitchFamily="2" charset="-79"/>
              </a:rPr>
              <a:t>it.</a:t>
            </a:r>
          </a:p>
        </p:txBody>
      </p:sp>
    </p:spTree>
    <p:extLst>
      <p:ext uri="{BB962C8B-B14F-4D97-AF65-F5344CB8AC3E}">
        <p14:creationId xmlns:p14="http://schemas.microsoft.com/office/powerpoint/2010/main" val="116462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844" y="0"/>
            <a:ext cx="13734312" cy="10287000"/>
          </a:xfrm>
          <a:prstGeom prst="rect">
            <a:avLst/>
          </a:prstGeom>
        </p:spPr>
      </p:pic>
    </p:spTree>
    <p:extLst>
      <p:ext uri="{BB962C8B-B14F-4D97-AF65-F5344CB8AC3E}">
        <p14:creationId xmlns:p14="http://schemas.microsoft.com/office/powerpoint/2010/main" val="81341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493776"/>
            <a:ext cx="10341864" cy="2674620"/>
          </a:xfrm>
        </p:spPr>
        <p:txBody>
          <a:bodyPr anchor="b">
            <a:normAutofit/>
          </a:bodyPr>
          <a:lstStyle/>
          <a:p>
            <a:r>
              <a:rPr lang="en-GB" sz="8100">
                <a:latin typeface="Amatic SC Bold" panose="020B0604020202020204" charset="-79"/>
                <a:cs typeface="Amatic SC Bold" panose="020B0604020202020204" charset="-79"/>
              </a:rPr>
              <a:t>Possible Activities</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28" y="3593592"/>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0120" y="4059936"/>
            <a:ext cx="10341864" cy="5225796"/>
          </a:xfrm>
        </p:spPr>
        <p:txBody>
          <a:bodyPr>
            <a:normAutofit/>
          </a:bodyPr>
          <a:lstStyle/>
          <a:p>
            <a:pPr algn="just"/>
            <a:r>
              <a:rPr lang="en-GB" sz="3300" dirty="0">
                <a:latin typeface="Amatic SC Bold" panose="020B0604020202020204" charset="-79"/>
                <a:cs typeface="Amatic SC Bold" panose="020B0604020202020204" charset="-79"/>
              </a:rPr>
              <a:t>Working with others:  Organise a Fairtrade Breakfast, invite local shops and supermarkets to take part and supply Fairtrade goods. Any funds raised could be used to help support other environmental projects in the school or could be donated to charity.</a:t>
            </a:r>
          </a:p>
          <a:p>
            <a:pPr algn="just"/>
            <a:endParaRPr lang="en-GB" sz="3300" dirty="0">
              <a:latin typeface="Amatic SC Bold" panose="020B0604020202020204" charset="-79"/>
              <a:cs typeface="Amatic SC Bold" panose="020B0604020202020204" charset="-79"/>
            </a:endParaRPr>
          </a:p>
          <a:p>
            <a:pPr algn="just"/>
            <a:r>
              <a:rPr lang="en-GB" sz="3300" dirty="0">
                <a:latin typeface="Amatic SC Bold" panose="020B0604020202020204" charset="-79"/>
                <a:cs typeface="Amatic SC Bold" panose="020B0604020202020204" charset="-79"/>
              </a:rPr>
              <a:t>Using Mathematics: Do a survey of awareness levels in school about global environmental issues. Collate the data and make graphs for the Eco-Schools noticeboard.</a:t>
            </a:r>
          </a:p>
        </p:txBody>
      </p:sp>
      <p:pic>
        <p:nvPicPr>
          <p:cNvPr id="1026" name="Picture 2" descr="An Era that Demands the Ability to Respond to Global Environmental Problems  : A Paradigm Shift toward Sustainability : Hitachi Review">
            <a:extLst>
              <a:ext uri="{FF2B5EF4-FFF2-40B4-BE49-F238E27FC236}">
                <a16:creationId xmlns:a16="http://schemas.microsoft.com/office/drawing/2014/main" id="{626360CE-D1DF-90D4-59F8-B495F2BE30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95760" y="1364572"/>
            <a:ext cx="6021324" cy="3403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ed rectangular object with black background&#10;&#10;Description automatically generated">
            <a:extLst>
              <a:ext uri="{FF2B5EF4-FFF2-40B4-BE49-F238E27FC236}">
                <a16:creationId xmlns:a16="http://schemas.microsoft.com/office/drawing/2014/main" id="{FB8CBB81-8152-413F-A2DF-CC4F24FDAE2D}"/>
              </a:ext>
            </a:extLst>
          </p:cNvPr>
          <p:cNvPicPr>
            <a:picLocks noChangeAspect="1"/>
          </p:cNvPicPr>
          <p:nvPr/>
        </p:nvPicPr>
        <p:blipFill>
          <a:blip r:embed="rId4"/>
          <a:stretch>
            <a:fillRect/>
          </a:stretch>
        </p:blipFill>
        <p:spPr>
          <a:xfrm>
            <a:off x="11795760" y="7016741"/>
            <a:ext cx="5993892" cy="1468504"/>
          </a:xfrm>
          <a:prstGeom prst="rect">
            <a:avLst/>
          </a:prstGeom>
        </p:spPr>
      </p:pic>
    </p:spTree>
    <p:extLst>
      <p:ext uri="{BB962C8B-B14F-4D97-AF65-F5344CB8AC3E}">
        <p14:creationId xmlns:p14="http://schemas.microsoft.com/office/powerpoint/2010/main" val="4287213315"/>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F03C0F8-0D37-1D47-980B-1B5ED624A4BF}"/>
              </a:ext>
            </a:extLst>
          </p:cNvPr>
          <p:cNvGrpSpPr/>
          <p:nvPr/>
        </p:nvGrpSpPr>
        <p:grpSpPr>
          <a:xfrm>
            <a:off x="955966" y="595519"/>
            <a:ext cx="16300178" cy="8781239"/>
            <a:chOff x="637310" y="397012"/>
            <a:chExt cx="10866785" cy="5854159"/>
          </a:xfrm>
        </p:grpSpPr>
        <p:pic>
          <p:nvPicPr>
            <p:cNvPr id="40" name="Picture 39">
              <a:extLst>
                <a:ext uri="{FF2B5EF4-FFF2-40B4-BE49-F238E27FC236}">
                  <a16:creationId xmlns:a16="http://schemas.microsoft.com/office/drawing/2014/main" id="{C35E6F0C-915C-2041-8BFF-FEFA7F970C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70324" b="96703" l="79539" r="97727"/>
                      </a14:imgEffect>
                    </a14:imgLayer>
                  </a14:imgProps>
                </a:ext>
              </a:extLst>
            </a:blip>
            <a:srcRect l="81796" t="80599" r="5149"/>
            <a:stretch/>
          </p:blipFill>
          <p:spPr>
            <a:xfrm>
              <a:off x="10158016" y="4348731"/>
              <a:ext cx="627976" cy="1025887"/>
            </a:xfrm>
            <a:prstGeom prst="rect">
              <a:avLst/>
            </a:prstGeom>
          </p:spPr>
        </p:pic>
        <p:grpSp>
          <p:nvGrpSpPr>
            <p:cNvPr id="50" name="Group 49">
              <a:extLst>
                <a:ext uri="{FF2B5EF4-FFF2-40B4-BE49-F238E27FC236}">
                  <a16:creationId xmlns:a16="http://schemas.microsoft.com/office/drawing/2014/main" id="{BAEF5D6F-6EC0-C443-B03E-1C2A3C161978}"/>
                </a:ext>
              </a:extLst>
            </p:cNvPr>
            <p:cNvGrpSpPr/>
            <p:nvPr/>
          </p:nvGrpSpPr>
          <p:grpSpPr>
            <a:xfrm>
              <a:off x="637310" y="397012"/>
              <a:ext cx="10866785" cy="5854159"/>
              <a:chOff x="79543" y="119921"/>
              <a:chExt cx="10866785" cy="5854159"/>
            </a:xfrm>
          </p:grpSpPr>
          <p:pic>
            <p:nvPicPr>
              <p:cNvPr id="5" name="Picture 4">
                <a:extLst>
                  <a:ext uri="{FF2B5EF4-FFF2-40B4-BE49-F238E27FC236}">
                    <a16:creationId xmlns:a16="http://schemas.microsoft.com/office/drawing/2014/main" id="{3D9586EA-9145-AB40-B7C5-0A2551C22FCF}"/>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0" b="99179" l="339" r="100000">
                            <a14:foregroundMark x1="86456" y1="77002" x2="86456" y2="77002"/>
                            <a14:foregroundMark x1="87923" y1="93018" x2="87923" y2="93018"/>
                          </a14:backgroundRemoval>
                        </a14:imgEffect>
                      </a14:imgLayer>
                    </a14:imgProps>
                  </a:ext>
                </a:extLst>
              </a:blip>
              <a:stretch>
                <a:fillRect/>
              </a:stretch>
            </p:blipFill>
            <p:spPr>
              <a:xfrm>
                <a:off x="79543" y="119921"/>
                <a:ext cx="4238173" cy="5046139"/>
              </a:xfrm>
              <a:prstGeom prst="rect">
                <a:avLst/>
              </a:prstGeom>
            </p:spPr>
          </p:pic>
          <p:pic>
            <p:nvPicPr>
              <p:cNvPr id="7" name="Picture 6">
                <a:extLst>
                  <a:ext uri="{FF2B5EF4-FFF2-40B4-BE49-F238E27FC236}">
                    <a16:creationId xmlns:a16="http://schemas.microsoft.com/office/drawing/2014/main" id="{2B152241-99CC-1546-B789-3E4A42DA6B9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3539527" y="4901579"/>
                <a:ext cx="554849" cy="981717"/>
              </a:xfrm>
              <a:prstGeom prst="rect">
                <a:avLst/>
              </a:prstGeom>
            </p:spPr>
          </p:pic>
          <p:pic>
            <p:nvPicPr>
              <p:cNvPr id="13" name="Picture 12">
                <a:extLst>
                  <a:ext uri="{FF2B5EF4-FFF2-40B4-BE49-F238E27FC236}">
                    <a16:creationId xmlns:a16="http://schemas.microsoft.com/office/drawing/2014/main" id="{A94C8422-334C-DF46-BD87-A24E45349A8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4694012" y="3340392"/>
                <a:ext cx="554849" cy="981717"/>
              </a:xfrm>
              <a:prstGeom prst="rect">
                <a:avLst/>
              </a:prstGeom>
            </p:spPr>
          </p:pic>
          <p:pic>
            <p:nvPicPr>
              <p:cNvPr id="14" name="Picture 13">
                <a:extLst>
                  <a:ext uri="{FF2B5EF4-FFF2-40B4-BE49-F238E27FC236}">
                    <a16:creationId xmlns:a16="http://schemas.microsoft.com/office/drawing/2014/main" id="{70ADF95B-4087-BC44-BBF5-9E8F830C8F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8">
                        <a14:imgEffect>
                          <a14:backgroundRemoval t="70324" b="96703" l="79539" r="97727"/>
                        </a14:imgEffect>
                      </a14:imgLayer>
                    </a14:imgProps>
                  </a:ext>
                </a:extLst>
              </a:blip>
              <a:srcRect l="81796" t="80599" r="5149"/>
              <a:stretch/>
            </p:blipFill>
            <p:spPr>
              <a:xfrm>
                <a:off x="4703233" y="4155653"/>
                <a:ext cx="554849" cy="981717"/>
              </a:xfrm>
              <a:prstGeom prst="rect">
                <a:avLst/>
              </a:prstGeom>
            </p:spPr>
          </p:pic>
          <p:pic>
            <p:nvPicPr>
              <p:cNvPr id="15" name="Picture 14">
                <a:extLst>
                  <a:ext uri="{FF2B5EF4-FFF2-40B4-BE49-F238E27FC236}">
                    <a16:creationId xmlns:a16="http://schemas.microsoft.com/office/drawing/2014/main" id="{0E10787B-A92C-DB45-8FF8-545B9D07C38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9">
                        <a14:imgEffect>
                          <a14:backgroundRemoval t="70324" b="96703" l="79539" r="97727"/>
                        </a14:imgEffect>
                      </a14:imgLayer>
                    </a14:imgProps>
                  </a:ext>
                </a:extLst>
              </a:blip>
              <a:srcRect l="81796" t="80599" r="5149"/>
              <a:stretch/>
            </p:blipFill>
            <p:spPr>
              <a:xfrm>
                <a:off x="4684929" y="4901578"/>
                <a:ext cx="554849" cy="981717"/>
              </a:xfrm>
              <a:prstGeom prst="rect">
                <a:avLst/>
              </a:prstGeom>
            </p:spPr>
          </p:pic>
          <p:pic>
            <p:nvPicPr>
              <p:cNvPr id="16" name="Picture 15">
                <a:extLst>
                  <a:ext uri="{FF2B5EF4-FFF2-40B4-BE49-F238E27FC236}">
                    <a16:creationId xmlns:a16="http://schemas.microsoft.com/office/drawing/2014/main" id="{7A2E6F9A-E4C1-4F4E-BB0F-E5688468413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0">
                        <a14:imgEffect>
                          <a14:backgroundRemoval t="70324" b="96703" l="79539" r="97727"/>
                        </a14:imgEffect>
                      </a14:imgLayer>
                    </a14:imgProps>
                  </a:ext>
                </a:extLst>
              </a:blip>
              <a:srcRect l="81796" t="80599" r="5149"/>
              <a:stretch/>
            </p:blipFill>
            <p:spPr>
              <a:xfrm rot="2969988">
                <a:off x="3896403" y="4973601"/>
                <a:ext cx="600938" cy="906424"/>
              </a:xfrm>
              <a:prstGeom prst="rect">
                <a:avLst/>
              </a:prstGeom>
            </p:spPr>
          </p:pic>
          <p:pic>
            <p:nvPicPr>
              <p:cNvPr id="17" name="Picture 16">
                <a:extLst>
                  <a:ext uri="{FF2B5EF4-FFF2-40B4-BE49-F238E27FC236}">
                    <a16:creationId xmlns:a16="http://schemas.microsoft.com/office/drawing/2014/main" id="{5F137692-329E-5940-BC91-C6C88A67FFC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1">
                        <a14:imgEffect>
                          <a14:backgroundRemoval t="70324" b="96703" l="79539" r="97727"/>
                        </a14:imgEffect>
                      </a14:imgLayer>
                    </a14:imgProps>
                  </a:ext>
                </a:extLst>
              </a:blip>
              <a:srcRect l="81796" t="80599" r="5149"/>
              <a:stretch/>
            </p:blipFill>
            <p:spPr>
              <a:xfrm rot="18810890">
                <a:off x="4294996" y="4913296"/>
                <a:ext cx="600938" cy="906424"/>
              </a:xfrm>
              <a:prstGeom prst="rect">
                <a:avLst/>
              </a:prstGeom>
            </p:spPr>
          </p:pic>
          <p:pic>
            <p:nvPicPr>
              <p:cNvPr id="18" name="Picture 17">
                <a:extLst>
                  <a:ext uri="{FF2B5EF4-FFF2-40B4-BE49-F238E27FC236}">
                    <a16:creationId xmlns:a16="http://schemas.microsoft.com/office/drawing/2014/main" id="{AD97C7E2-942A-F64F-86AE-C69A1E9D2E6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2">
                        <a14:imgEffect>
                          <a14:backgroundRemoval t="70324" b="96703" l="79539" r="97727"/>
                        </a14:imgEffect>
                      </a14:imgLayer>
                    </a14:imgProps>
                  </a:ext>
                </a:extLst>
              </a:blip>
              <a:srcRect l="81796" t="80599" r="5149"/>
              <a:stretch/>
            </p:blipFill>
            <p:spPr>
              <a:xfrm>
                <a:off x="5437363" y="3337174"/>
                <a:ext cx="554849" cy="981717"/>
              </a:xfrm>
              <a:prstGeom prst="rect">
                <a:avLst/>
              </a:prstGeom>
            </p:spPr>
          </p:pic>
          <p:pic>
            <p:nvPicPr>
              <p:cNvPr id="19" name="Picture 18">
                <a:extLst>
                  <a:ext uri="{FF2B5EF4-FFF2-40B4-BE49-F238E27FC236}">
                    <a16:creationId xmlns:a16="http://schemas.microsoft.com/office/drawing/2014/main" id="{14C25520-10F2-CB47-A072-18FE59DC146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3">
                        <a14:imgEffect>
                          <a14:backgroundRemoval t="70324" b="96703" l="79539" r="97727"/>
                        </a14:imgEffect>
                      </a14:imgLayer>
                    </a14:imgProps>
                  </a:ext>
                </a:extLst>
              </a:blip>
              <a:srcRect l="81796" t="80599" r="5149"/>
              <a:stretch/>
            </p:blipFill>
            <p:spPr>
              <a:xfrm>
                <a:off x="5446584" y="4152436"/>
                <a:ext cx="554849" cy="981717"/>
              </a:xfrm>
              <a:prstGeom prst="rect">
                <a:avLst/>
              </a:prstGeom>
            </p:spPr>
          </p:pic>
          <p:pic>
            <p:nvPicPr>
              <p:cNvPr id="20" name="Picture 19">
                <a:extLst>
                  <a:ext uri="{FF2B5EF4-FFF2-40B4-BE49-F238E27FC236}">
                    <a16:creationId xmlns:a16="http://schemas.microsoft.com/office/drawing/2014/main" id="{10842DEC-CA88-C54B-BB65-5BFC936EE3C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4">
                        <a14:imgEffect>
                          <a14:backgroundRemoval t="70324" b="96703" l="79539" r="97727"/>
                        </a14:imgEffect>
                      </a14:imgLayer>
                    </a14:imgProps>
                  </a:ext>
                </a:extLst>
              </a:blip>
              <a:srcRect l="81796" t="80599" r="5149"/>
              <a:stretch/>
            </p:blipFill>
            <p:spPr>
              <a:xfrm>
                <a:off x="5428280" y="4898361"/>
                <a:ext cx="554849" cy="981717"/>
              </a:xfrm>
              <a:prstGeom prst="rect">
                <a:avLst/>
              </a:prstGeom>
            </p:spPr>
          </p:pic>
          <p:pic>
            <p:nvPicPr>
              <p:cNvPr id="21" name="Picture 20">
                <a:extLst>
                  <a:ext uri="{FF2B5EF4-FFF2-40B4-BE49-F238E27FC236}">
                    <a16:creationId xmlns:a16="http://schemas.microsoft.com/office/drawing/2014/main" id="{3D3E6873-0973-7E4C-AEDA-3FC63DEA51A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5">
                        <a14:imgEffect>
                          <a14:backgroundRemoval t="70324" b="96703" l="79539" r="97727"/>
                        </a14:imgEffect>
                      </a14:imgLayer>
                    </a14:imgProps>
                  </a:ext>
                </a:extLst>
              </a:blip>
              <a:srcRect l="81796" t="80599" r="5149"/>
              <a:stretch/>
            </p:blipFill>
            <p:spPr>
              <a:xfrm>
                <a:off x="6243882" y="3337174"/>
                <a:ext cx="554849" cy="981717"/>
              </a:xfrm>
              <a:prstGeom prst="rect">
                <a:avLst/>
              </a:prstGeom>
            </p:spPr>
          </p:pic>
          <p:pic>
            <p:nvPicPr>
              <p:cNvPr id="22" name="Picture 21">
                <a:extLst>
                  <a:ext uri="{FF2B5EF4-FFF2-40B4-BE49-F238E27FC236}">
                    <a16:creationId xmlns:a16="http://schemas.microsoft.com/office/drawing/2014/main" id="{F24EC91D-E086-C442-BDBC-2A657AF1274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6253103" y="4152436"/>
                <a:ext cx="554849" cy="981717"/>
              </a:xfrm>
              <a:prstGeom prst="rect">
                <a:avLst/>
              </a:prstGeom>
            </p:spPr>
          </p:pic>
          <p:pic>
            <p:nvPicPr>
              <p:cNvPr id="23" name="Picture 22">
                <a:extLst>
                  <a:ext uri="{FF2B5EF4-FFF2-40B4-BE49-F238E27FC236}">
                    <a16:creationId xmlns:a16="http://schemas.microsoft.com/office/drawing/2014/main" id="{0D3BC78F-84AC-D847-81EA-88D936F3D79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6">
                        <a14:imgEffect>
                          <a14:backgroundRemoval t="70324" b="96703" l="79539" r="97727"/>
                        </a14:imgEffect>
                      </a14:imgLayer>
                    </a14:imgProps>
                  </a:ext>
                </a:extLst>
              </a:blip>
              <a:srcRect l="81796" t="80599" r="5149"/>
              <a:stretch/>
            </p:blipFill>
            <p:spPr>
              <a:xfrm>
                <a:off x="6234799" y="4898361"/>
                <a:ext cx="554849" cy="981717"/>
              </a:xfrm>
              <a:prstGeom prst="rect">
                <a:avLst/>
              </a:prstGeom>
            </p:spPr>
          </p:pic>
          <p:pic>
            <p:nvPicPr>
              <p:cNvPr id="24" name="Picture 23">
                <a:extLst>
                  <a:ext uri="{FF2B5EF4-FFF2-40B4-BE49-F238E27FC236}">
                    <a16:creationId xmlns:a16="http://schemas.microsoft.com/office/drawing/2014/main" id="{9CB5D85B-365C-ED42-AAA7-8093E7B4781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7">
                        <a14:imgEffect>
                          <a14:backgroundRemoval t="70324" b="96703" l="79539" r="97727"/>
                        </a14:imgEffect>
                      </a14:imgLayer>
                    </a14:imgProps>
                  </a:ext>
                </a:extLst>
              </a:blip>
              <a:srcRect l="81796" t="80599" r="5149"/>
              <a:stretch/>
            </p:blipFill>
            <p:spPr>
              <a:xfrm>
                <a:off x="7418567" y="3431176"/>
                <a:ext cx="554849" cy="981717"/>
              </a:xfrm>
              <a:prstGeom prst="rect">
                <a:avLst/>
              </a:prstGeom>
            </p:spPr>
          </p:pic>
          <p:pic>
            <p:nvPicPr>
              <p:cNvPr id="25" name="Picture 24">
                <a:extLst>
                  <a:ext uri="{FF2B5EF4-FFF2-40B4-BE49-F238E27FC236}">
                    <a16:creationId xmlns:a16="http://schemas.microsoft.com/office/drawing/2014/main" id="{957D3F92-32A1-0F44-959D-6695B9FFFDB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8">
                        <a14:imgEffect>
                          <a14:backgroundRemoval t="70324" b="96703" l="79539" r="97727"/>
                        </a14:imgEffect>
                      </a14:imgLayer>
                    </a14:imgProps>
                  </a:ext>
                </a:extLst>
              </a:blip>
              <a:srcRect l="81796" t="80599" r="5149"/>
              <a:stretch/>
            </p:blipFill>
            <p:spPr>
              <a:xfrm>
                <a:off x="7427787" y="4246438"/>
                <a:ext cx="554849" cy="981717"/>
              </a:xfrm>
              <a:prstGeom prst="rect">
                <a:avLst/>
              </a:prstGeom>
            </p:spPr>
          </p:pic>
          <p:pic>
            <p:nvPicPr>
              <p:cNvPr id="26" name="Picture 25">
                <a:extLst>
                  <a:ext uri="{FF2B5EF4-FFF2-40B4-BE49-F238E27FC236}">
                    <a16:creationId xmlns:a16="http://schemas.microsoft.com/office/drawing/2014/main" id="{2FB79401-A743-C74A-ADC7-3F50ABC78FF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9">
                        <a14:imgEffect>
                          <a14:backgroundRemoval t="70324" b="96703" l="79539" r="97727"/>
                        </a14:imgEffect>
                      </a14:imgLayer>
                    </a14:imgProps>
                  </a:ext>
                </a:extLst>
              </a:blip>
              <a:srcRect l="81796" t="80599" r="5149"/>
              <a:stretch/>
            </p:blipFill>
            <p:spPr>
              <a:xfrm>
                <a:off x="7409484" y="4992363"/>
                <a:ext cx="554849" cy="981717"/>
              </a:xfrm>
              <a:prstGeom prst="rect">
                <a:avLst/>
              </a:prstGeom>
            </p:spPr>
          </p:pic>
          <p:pic>
            <p:nvPicPr>
              <p:cNvPr id="27" name="Picture 26">
                <a:extLst>
                  <a:ext uri="{FF2B5EF4-FFF2-40B4-BE49-F238E27FC236}">
                    <a16:creationId xmlns:a16="http://schemas.microsoft.com/office/drawing/2014/main" id="{9D901AFE-920D-A841-AF43-2CDA21FDD8F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rot="5400000">
                <a:off x="5840063" y="3192342"/>
                <a:ext cx="600938" cy="906424"/>
              </a:xfrm>
              <a:prstGeom prst="rect">
                <a:avLst/>
              </a:prstGeom>
            </p:spPr>
          </p:pic>
          <p:pic>
            <p:nvPicPr>
              <p:cNvPr id="28" name="Picture 27">
                <a:extLst>
                  <a:ext uri="{FF2B5EF4-FFF2-40B4-BE49-F238E27FC236}">
                    <a16:creationId xmlns:a16="http://schemas.microsoft.com/office/drawing/2014/main" id="{99F6D847-870E-FA49-A691-B3B66AF76DA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0">
                        <a14:imgEffect>
                          <a14:backgroundRemoval t="70324" b="96703" l="79539" r="97727"/>
                        </a14:imgEffect>
                      </a14:imgLayer>
                    </a14:imgProps>
                  </a:ext>
                </a:extLst>
              </a:blip>
              <a:srcRect l="81796" t="80599" r="5149"/>
              <a:stretch/>
            </p:blipFill>
            <p:spPr>
              <a:xfrm rot="5400000">
                <a:off x="5849284" y="4007604"/>
                <a:ext cx="600938" cy="906424"/>
              </a:xfrm>
              <a:prstGeom prst="rect">
                <a:avLst/>
              </a:prstGeom>
            </p:spPr>
          </p:pic>
          <p:pic>
            <p:nvPicPr>
              <p:cNvPr id="29" name="Picture 28">
                <a:extLst>
                  <a:ext uri="{FF2B5EF4-FFF2-40B4-BE49-F238E27FC236}">
                    <a16:creationId xmlns:a16="http://schemas.microsoft.com/office/drawing/2014/main" id="{F6779EC7-9A5E-314A-9A0F-20FF26BA89E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1">
                        <a14:imgEffect>
                          <a14:backgroundRemoval t="70324" b="96703" l="79539" r="97727"/>
                        </a14:imgEffect>
                      </a14:imgLayer>
                    </a14:imgProps>
                  </a:ext>
                </a:extLst>
              </a:blip>
              <a:srcRect l="81796" t="80599" r="5149"/>
              <a:stretch/>
            </p:blipFill>
            <p:spPr>
              <a:xfrm rot="5400000">
                <a:off x="6811389" y="3148396"/>
                <a:ext cx="600938" cy="906424"/>
              </a:xfrm>
              <a:prstGeom prst="rect">
                <a:avLst/>
              </a:prstGeom>
            </p:spPr>
          </p:pic>
          <p:pic>
            <p:nvPicPr>
              <p:cNvPr id="30" name="Picture 29">
                <a:extLst>
                  <a:ext uri="{FF2B5EF4-FFF2-40B4-BE49-F238E27FC236}">
                    <a16:creationId xmlns:a16="http://schemas.microsoft.com/office/drawing/2014/main" id="{27D02798-7C06-1243-8665-B48DC19BE0E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2">
                        <a14:imgEffect>
                          <a14:backgroundRemoval t="70324" b="96703" l="79539" r="97727"/>
                        </a14:imgEffect>
                      </a14:imgLayer>
                    </a14:imgProps>
                  </a:ext>
                </a:extLst>
              </a:blip>
              <a:srcRect l="81796" t="80599" r="5149"/>
              <a:stretch/>
            </p:blipFill>
            <p:spPr>
              <a:xfrm rot="5400000">
                <a:off x="7377866" y="3162352"/>
                <a:ext cx="600938" cy="906424"/>
              </a:xfrm>
              <a:prstGeom prst="rect">
                <a:avLst/>
              </a:prstGeom>
            </p:spPr>
          </p:pic>
          <p:pic>
            <p:nvPicPr>
              <p:cNvPr id="31" name="Picture 30">
                <a:extLst>
                  <a:ext uri="{FF2B5EF4-FFF2-40B4-BE49-F238E27FC236}">
                    <a16:creationId xmlns:a16="http://schemas.microsoft.com/office/drawing/2014/main" id="{71B5FE29-9B4D-2848-AA83-A5B9D927B39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7981787" y="3134247"/>
                <a:ext cx="600938" cy="906424"/>
              </a:xfrm>
              <a:prstGeom prst="rect">
                <a:avLst/>
              </a:prstGeom>
            </p:spPr>
          </p:pic>
          <p:pic>
            <p:nvPicPr>
              <p:cNvPr id="33" name="Picture 32">
                <a:extLst>
                  <a:ext uri="{FF2B5EF4-FFF2-40B4-BE49-F238E27FC236}">
                    <a16:creationId xmlns:a16="http://schemas.microsoft.com/office/drawing/2014/main" id="{292C2144-E9FA-3C43-9F7A-5153F64CE8E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4">
                        <a14:imgEffect>
                          <a14:backgroundRemoval t="70324" b="96703" l="79539" r="97727"/>
                        </a14:imgEffect>
                      </a14:imgLayer>
                    </a14:imgProps>
                  </a:ext>
                </a:extLst>
              </a:blip>
              <a:srcRect l="81796" t="80599" r="5149"/>
              <a:stretch/>
            </p:blipFill>
            <p:spPr>
              <a:xfrm>
                <a:off x="8601862" y="3393825"/>
                <a:ext cx="554849" cy="981717"/>
              </a:xfrm>
              <a:prstGeom prst="rect">
                <a:avLst/>
              </a:prstGeom>
            </p:spPr>
          </p:pic>
          <p:pic>
            <p:nvPicPr>
              <p:cNvPr id="34" name="Picture 33">
                <a:extLst>
                  <a:ext uri="{FF2B5EF4-FFF2-40B4-BE49-F238E27FC236}">
                    <a16:creationId xmlns:a16="http://schemas.microsoft.com/office/drawing/2014/main" id="{DEB9EBED-7C3A-BB4D-BBC6-6F13A59A9C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8611083" y="4209086"/>
                <a:ext cx="554849" cy="981717"/>
              </a:xfrm>
              <a:prstGeom prst="rect">
                <a:avLst/>
              </a:prstGeom>
            </p:spPr>
          </p:pic>
          <p:pic>
            <p:nvPicPr>
              <p:cNvPr id="35" name="Picture 34">
                <a:extLst>
                  <a:ext uri="{FF2B5EF4-FFF2-40B4-BE49-F238E27FC236}">
                    <a16:creationId xmlns:a16="http://schemas.microsoft.com/office/drawing/2014/main" id="{02A86739-5CBB-5945-87F1-D3AA35745563}"/>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8592779" y="4955011"/>
                <a:ext cx="554849" cy="981717"/>
              </a:xfrm>
              <a:prstGeom prst="rect">
                <a:avLst/>
              </a:prstGeom>
            </p:spPr>
          </p:pic>
          <p:pic>
            <p:nvPicPr>
              <p:cNvPr id="36" name="Picture 35">
                <a:extLst>
                  <a:ext uri="{FF2B5EF4-FFF2-40B4-BE49-F238E27FC236}">
                    <a16:creationId xmlns:a16="http://schemas.microsoft.com/office/drawing/2014/main" id="{72C03C79-FF06-314B-9200-D5C087718960}"/>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5">
                        <a14:imgEffect>
                          <a14:backgroundRemoval t="70324" b="96703" l="79539" r="97727"/>
                        </a14:imgEffect>
                      </a14:imgLayer>
                    </a14:imgProps>
                  </a:ext>
                </a:extLst>
              </a:blip>
              <a:srcRect l="81796" t="80599" r="5149"/>
              <a:stretch/>
            </p:blipFill>
            <p:spPr>
              <a:xfrm rot="5400000">
                <a:off x="8970474" y="3246505"/>
                <a:ext cx="600938" cy="906424"/>
              </a:xfrm>
              <a:prstGeom prst="rect">
                <a:avLst/>
              </a:prstGeom>
            </p:spPr>
          </p:pic>
          <p:pic>
            <p:nvPicPr>
              <p:cNvPr id="37" name="Picture 36">
                <a:extLst>
                  <a:ext uri="{FF2B5EF4-FFF2-40B4-BE49-F238E27FC236}">
                    <a16:creationId xmlns:a16="http://schemas.microsoft.com/office/drawing/2014/main" id="{D29777DA-8270-4F49-AF4B-4FB951D3B8B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9036592" y="4249979"/>
                <a:ext cx="600938" cy="906424"/>
              </a:xfrm>
              <a:prstGeom prst="rect">
                <a:avLst/>
              </a:prstGeom>
            </p:spPr>
          </p:pic>
          <p:pic>
            <p:nvPicPr>
              <p:cNvPr id="38" name="Picture 37">
                <a:extLst>
                  <a:ext uri="{FF2B5EF4-FFF2-40B4-BE49-F238E27FC236}">
                    <a16:creationId xmlns:a16="http://schemas.microsoft.com/office/drawing/2014/main" id="{76D8FFF1-E95B-BA4D-811C-F3A66A41061A}"/>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6">
                        <a14:imgEffect>
                          <a14:backgroundRemoval t="70324" b="96703" l="79539" r="97727"/>
                        </a14:imgEffect>
                      </a14:imgLayer>
                    </a14:imgProps>
                  </a:ext>
                </a:extLst>
              </a:blip>
              <a:srcRect l="81796" t="80599" r="5149"/>
              <a:stretch/>
            </p:blipFill>
            <p:spPr>
              <a:xfrm rot="5400000">
                <a:off x="9022946" y="5183048"/>
                <a:ext cx="600938" cy="906424"/>
              </a:xfrm>
              <a:prstGeom prst="rect">
                <a:avLst/>
              </a:prstGeom>
            </p:spPr>
          </p:pic>
          <p:pic>
            <p:nvPicPr>
              <p:cNvPr id="39" name="Picture 38">
                <a:extLst>
                  <a:ext uri="{FF2B5EF4-FFF2-40B4-BE49-F238E27FC236}">
                    <a16:creationId xmlns:a16="http://schemas.microsoft.com/office/drawing/2014/main" id="{446222A7-8EAC-D84E-AB53-DC3C9654077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7">
                        <a14:imgEffect>
                          <a14:backgroundRemoval t="70324" b="96703" l="79539" r="97727"/>
                        </a14:imgEffect>
                      </a14:imgLayer>
                    </a14:imgProps>
                  </a:ext>
                </a:extLst>
              </a:blip>
              <a:srcRect l="81796" t="80599" r="5149"/>
              <a:stretch/>
            </p:blipFill>
            <p:spPr>
              <a:xfrm>
                <a:off x="9671682" y="3318360"/>
                <a:ext cx="554849" cy="981717"/>
              </a:xfrm>
              <a:prstGeom prst="rect">
                <a:avLst/>
              </a:prstGeom>
            </p:spPr>
          </p:pic>
          <p:pic>
            <p:nvPicPr>
              <p:cNvPr id="41" name="Picture 40">
                <a:extLst>
                  <a:ext uri="{FF2B5EF4-FFF2-40B4-BE49-F238E27FC236}">
                    <a16:creationId xmlns:a16="http://schemas.microsoft.com/office/drawing/2014/main" id="{6EFE37B5-2DF0-1540-978F-29BC1A8D2FD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9662599" y="4879547"/>
                <a:ext cx="554849" cy="981717"/>
              </a:xfrm>
              <a:prstGeom prst="rect">
                <a:avLst/>
              </a:prstGeom>
            </p:spPr>
          </p:pic>
          <p:pic>
            <p:nvPicPr>
              <p:cNvPr id="42" name="Picture 41">
                <a:extLst>
                  <a:ext uri="{FF2B5EF4-FFF2-40B4-BE49-F238E27FC236}">
                    <a16:creationId xmlns:a16="http://schemas.microsoft.com/office/drawing/2014/main" id="{109445C4-953E-DB4F-9B3F-D370CEB5EC8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58744" y="3176881"/>
                <a:ext cx="600938" cy="906424"/>
              </a:xfrm>
              <a:prstGeom prst="rect">
                <a:avLst/>
              </a:prstGeom>
            </p:spPr>
          </p:pic>
          <p:pic>
            <p:nvPicPr>
              <p:cNvPr id="43" name="Picture 42">
                <a:extLst>
                  <a:ext uri="{FF2B5EF4-FFF2-40B4-BE49-F238E27FC236}">
                    <a16:creationId xmlns:a16="http://schemas.microsoft.com/office/drawing/2014/main" id="{17EA4741-43DA-874A-BC15-C45313C489C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49660" y="3959682"/>
                <a:ext cx="600938" cy="906424"/>
              </a:xfrm>
              <a:prstGeom prst="rect">
                <a:avLst/>
              </a:prstGeom>
            </p:spPr>
          </p:pic>
          <p:pic>
            <p:nvPicPr>
              <p:cNvPr id="44" name="Picture 43">
                <a:extLst>
                  <a:ext uri="{FF2B5EF4-FFF2-40B4-BE49-F238E27FC236}">
                    <a16:creationId xmlns:a16="http://schemas.microsoft.com/office/drawing/2014/main" id="{E63099FF-DA7F-4749-998D-B7E5810473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a:off x="10391479" y="3479098"/>
                <a:ext cx="554849" cy="981717"/>
              </a:xfrm>
              <a:prstGeom prst="rect">
                <a:avLst/>
              </a:prstGeom>
            </p:spPr>
          </p:pic>
          <p:pic>
            <p:nvPicPr>
              <p:cNvPr id="45" name="Picture 44">
                <a:extLst>
                  <a:ext uri="{FF2B5EF4-FFF2-40B4-BE49-F238E27FC236}">
                    <a16:creationId xmlns:a16="http://schemas.microsoft.com/office/drawing/2014/main" id="{73E97A6A-4ECC-AE44-837F-9B5BB5CCBD2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8379136">
                <a:off x="10057423" y="4404365"/>
                <a:ext cx="554849" cy="981717"/>
              </a:xfrm>
              <a:prstGeom prst="rect">
                <a:avLst/>
              </a:prstGeom>
            </p:spPr>
          </p:pic>
          <p:pic>
            <p:nvPicPr>
              <p:cNvPr id="46" name="Picture 45">
                <a:extLst>
                  <a:ext uri="{FF2B5EF4-FFF2-40B4-BE49-F238E27FC236}">
                    <a16:creationId xmlns:a16="http://schemas.microsoft.com/office/drawing/2014/main" id="{77F71CC7-AB9E-944E-A6EE-6B8B06157BC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8">
                        <a14:imgEffect>
                          <a14:backgroundRemoval t="70324" b="96703" l="79539" r="97727"/>
                        </a14:imgEffect>
                      </a14:imgLayer>
                    </a14:imgProps>
                  </a:ext>
                </a:extLst>
              </a:blip>
              <a:srcRect l="81796" t="80599" r="5149"/>
              <a:stretch/>
            </p:blipFill>
            <p:spPr>
              <a:xfrm rot="8899599">
                <a:off x="10390709" y="4936071"/>
                <a:ext cx="554849" cy="981717"/>
              </a:xfrm>
              <a:prstGeom prst="rect">
                <a:avLst/>
              </a:prstGeom>
            </p:spPr>
          </p:pic>
        </p:grpSp>
      </p:grpSp>
    </p:spTree>
    <p:extLst>
      <p:ext uri="{BB962C8B-B14F-4D97-AF65-F5344CB8AC3E}">
        <p14:creationId xmlns:p14="http://schemas.microsoft.com/office/powerpoint/2010/main" val="317538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CAAFF-0798-4C25-9D73-BDCC59DA40D8}"/>
              </a:ext>
            </a:extLst>
          </p:cNvPr>
          <p:cNvPicPr>
            <a:picLocks noChangeAspect="1"/>
          </p:cNvPicPr>
          <p:nvPr/>
        </p:nvPicPr>
        <p:blipFill>
          <a:blip r:embed="rId2"/>
          <a:stretch>
            <a:fillRect/>
          </a:stretch>
        </p:blipFill>
        <p:spPr>
          <a:xfrm>
            <a:off x="539256" y="192232"/>
            <a:ext cx="9391128" cy="2190750"/>
          </a:xfrm>
          <a:prstGeom prst="rect">
            <a:avLst/>
          </a:prstGeom>
        </p:spPr>
      </p:pic>
      <p:sp>
        <p:nvSpPr>
          <p:cNvPr id="2" name="Title 1">
            <a:extLst>
              <a:ext uri="{FF2B5EF4-FFF2-40B4-BE49-F238E27FC236}">
                <a16:creationId xmlns:a16="http://schemas.microsoft.com/office/drawing/2014/main" id="{F9F41662-AD1B-934F-929A-3F299545F42C}"/>
              </a:ext>
            </a:extLst>
          </p:cNvPr>
          <p:cNvSpPr>
            <a:spLocks noGrp="1"/>
          </p:cNvSpPr>
          <p:nvPr>
            <p:ph type="title"/>
          </p:nvPr>
        </p:nvSpPr>
        <p:spPr>
          <a:xfrm>
            <a:off x="838200" y="716107"/>
            <a:ext cx="8229600" cy="1143000"/>
          </a:xfrm>
        </p:spPr>
        <p:txBody>
          <a:bodyPr>
            <a:normAutofit/>
          </a:bodyPr>
          <a:lstStyle/>
          <a:p>
            <a:r>
              <a:rPr lang="en-US" dirty="0">
                <a:latin typeface="Amatic SC Bold" panose="020B0604020202020204" charset="-79"/>
                <a:cs typeface="Amatic SC Bold" panose="020B0604020202020204" charset="-79"/>
              </a:rPr>
              <a:t>Water scarcity around the world</a:t>
            </a:r>
          </a:p>
        </p:txBody>
      </p:sp>
      <p:sp>
        <p:nvSpPr>
          <p:cNvPr id="4" name="Content Placeholder 2">
            <a:extLst>
              <a:ext uri="{FF2B5EF4-FFF2-40B4-BE49-F238E27FC236}">
                <a16:creationId xmlns:a16="http://schemas.microsoft.com/office/drawing/2014/main" id="{29E2F51D-5C26-7C43-B151-D9372115E022}"/>
              </a:ext>
            </a:extLst>
          </p:cNvPr>
          <p:cNvSpPr>
            <a:spLocks noGrp="1"/>
          </p:cNvSpPr>
          <p:nvPr>
            <p:ph idx="1"/>
          </p:nvPr>
        </p:nvSpPr>
        <p:spPr>
          <a:xfrm>
            <a:off x="1524000" y="3770384"/>
            <a:ext cx="15773400" cy="6527007"/>
          </a:xfrm>
        </p:spPr>
        <p:txBody>
          <a:bodyPr>
            <a:noAutofit/>
          </a:bodyPr>
          <a:lstStyle/>
          <a:p>
            <a:r>
              <a:rPr lang="en-US" dirty="0">
                <a:latin typeface="Amatic SC Bold" panose="020B0604020202020204" charset="-79"/>
                <a:cs typeface="Amatic SC Bold" panose="020B0604020202020204" charset="-79"/>
              </a:rPr>
              <a:t>Water abundance: A more than adequate supply of water. Great in its quantity.</a:t>
            </a:r>
          </a:p>
          <a:p>
            <a:endParaRPr lang="en-US" dirty="0">
              <a:latin typeface="Amatic SC Bold" panose="020B0604020202020204" charset="-79"/>
              <a:cs typeface="Amatic SC Bold" panose="020B0604020202020204" charset="-79"/>
            </a:endParaRPr>
          </a:p>
          <a:p>
            <a:r>
              <a:rPr lang="en-US" dirty="0">
                <a:latin typeface="Amatic SC Bold" panose="020B0604020202020204" charset="-79"/>
                <a:cs typeface="Amatic SC Bold" panose="020B0604020202020204" charset="-79"/>
              </a:rPr>
              <a:t>Physical water scarcity: There is not enough water to meet all its demands (human needs, industrial uses, agricultural use, recreational use, </a:t>
            </a:r>
            <a:r>
              <a:rPr lang="en-US" dirty="0" err="1">
                <a:latin typeface="Amatic SC Bold" panose="020B0604020202020204" charset="-79"/>
                <a:cs typeface="Amatic SC Bold" panose="020B0604020202020204" charset="-79"/>
              </a:rPr>
              <a:t>etc</a:t>
            </a:r>
            <a:r>
              <a:rPr lang="en-US" dirty="0">
                <a:latin typeface="Amatic SC Bold" panose="020B0604020202020204" charset="-79"/>
                <a:cs typeface="Amatic SC Bold" panose="020B0604020202020204" charset="-79"/>
              </a:rPr>
              <a:t>)</a:t>
            </a:r>
          </a:p>
          <a:p>
            <a:endParaRPr lang="en-US" dirty="0">
              <a:latin typeface="Amatic SC Bold" panose="020B0604020202020204" charset="-79"/>
              <a:cs typeface="Amatic SC Bold" panose="020B0604020202020204" charset="-79"/>
            </a:endParaRPr>
          </a:p>
          <a:p>
            <a:r>
              <a:rPr lang="en-US" dirty="0">
                <a:latin typeface="Amatic SC Bold" panose="020B0604020202020204" charset="-79"/>
                <a:cs typeface="Amatic SC Bold" panose="020B0604020202020204" charset="-79"/>
              </a:rPr>
              <a:t>Economic water scarcity: There is a lack of investment in water infrastructures or poor management of water</a:t>
            </a:r>
          </a:p>
        </p:txBody>
      </p:sp>
    </p:spTree>
    <p:extLst>
      <p:ext uri="{BB962C8B-B14F-4D97-AF65-F5344CB8AC3E}">
        <p14:creationId xmlns:p14="http://schemas.microsoft.com/office/powerpoint/2010/main" val="100837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C2EC00FE-F5A1-4B9E-AE3C-63213F19D92B}"/>
              </a:ext>
            </a:extLst>
          </p:cNvPr>
          <p:cNvPicPr>
            <a:picLocks noChangeAspect="1"/>
          </p:cNvPicPr>
          <p:nvPr/>
        </p:nvPicPr>
        <p:blipFill>
          <a:blip r:embed="rId2"/>
          <a:srcRect/>
          <a:stretch>
            <a:fillRect/>
          </a:stretch>
        </p:blipFill>
        <p:spPr>
          <a:xfrm rot="5400000">
            <a:off x="11571962" y="3843668"/>
            <a:ext cx="7172988" cy="4850910"/>
          </a:xfrm>
          <a:prstGeom prst="rect">
            <a:avLst/>
          </a:prstGeom>
        </p:spPr>
      </p:pic>
      <p:pic>
        <p:nvPicPr>
          <p:cNvPr id="13" name="Picture 9">
            <a:extLst>
              <a:ext uri="{FF2B5EF4-FFF2-40B4-BE49-F238E27FC236}">
                <a16:creationId xmlns:a16="http://schemas.microsoft.com/office/drawing/2014/main" id="{F49DE221-FA01-4140-88F4-B9B96BDCB064}"/>
              </a:ext>
            </a:extLst>
          </p:cNvPr>
          <p:cNvPicPr>
            <a:picLocks noChangeAspect="1"/>
          </p:cNvPicPr>
          <p:nvPr/>
        </p:nvPicPr>
        <p:blipFill>
          <a:blip r:embed="rId2"/>
          <a:srcRect/>
          <a:stretch>
            <a:fillRect/>
          </a:stretch>
        </p:blipFill>
        <p:spPr>
          <a:xfrm rot="5400000">
            <a:off x="5631149" y="4763131"/>
            <a:ext cx="6363903" cy="3853055"/>
          </a:xfrm>
          <a:prstGeom prst="rect">
            <a:avLst/>
          </a:prstGeom>
        </p:spPr>
      </p:pic>
      <p:pic>
        <p:nvPicPr>
          <p:cNvPr id="3" name="Picture 2">
            <a:extLst>
              <a:ext uri="{FF2B5EF4-FFF2-40B4-BE49-F238E27FC236}">
                <a16:creationId xmlns:a16="http://schemas.microsoft.com/office/drawing/2014/main" id="{5E3C5123-4DEA-4166-B912-5D87986C80C8}"/>
              </a:ext>
            </a:extLst>
          </p:cNvPr>
          <p:cNvPicPr>
            <a:picLocks noChangeAspect="1"/>
          </p:cNvPicPr>
          <p:nvPr/>
        </p:nvPicPr>
        <p:blipFill>
          <a:blip r:embed="rId3"/>
          <a:stretch>
            <a:fillRect/>
          </a:stretch>
        </p:blipFill>
        <p:spPr>
          <a:xfrm>
            <a:off x="1617771" y="3082654"/>
            <a:ext cx="3692061" cy="6096605"/>
          </a:xfrm>
          <a:prstGeom prst="rect">
            <a:avLst/>
          </a:prstGeom>
        </p:spPr>
      </p:pic>
      <p:sp>
        <p:nvSpPr>
          <p:cNvPr id="2" name="Title 1">
            <a:extLst>
              <a:ext uri="{FF2B5EF4-FFF2-40B4-BE49-F238E27FC236}">
                <a16:creationId xmlns:a16="http://schemas.microsoft.com/office/drawing/2014/main" id="{BAE43228-878E-3049-AE4A-00D41C01A2F2}"/>
              </a:ext>
            </a:extLst>
          </p:cNvPr>
          <p:cNvSpPr>
            <a:spLocks noGrp="1"/>
          </p:cNvSpPr>
          <p:nvPr>
            <p:ph type="title"/>
          </p:nvPr>
        </p:nvSpPr>
        <p:spPr>
          <a:xfrm>
            <a:off x="901431" y="201865"/>
            <a:ext cx="15773400" cy="2480765"/>
          </a:xfrm>
        </p:spPr>
        <p:txBody>
          <a:bodyPr>
            <a:normAutofit/>
          </a:bodyPr>
          <a:lstStyle/>
          <a:p>
            <a:r>
              <a:rPr lang="en-US" dirty="0">
                <a:latin typeface="Amatic SC Bold" panose="020B0604020202020204" charset="-79"/>
                <a:cs typeface="Amatic SC Bold" panose="020B0604020202020204" charset="-79"/>
              </a:rPr>
              <a:t>Water Scarcity Activity</a:t>
            </a:r>
            <a:br>
              <a:rPr lang="en-US" dirty="0">
                <a:latin typeface="Amatic SC Bold" panose="020B0604020202020204" charset="-79"/>
                <a:cs typeface="Amatic SC Bold" panose="020B0604020202020204" charset="-79"/>
              </a:rPr>
            </a:br>
            <a:r>
              <a:rPr lang="en-US" sz="3000" dirty="0">
                <a:latin typeface="Amatic SC Bold" panose="020B0604020202020204" charset="-79"/>
                <a:cs typeface="Amatic SC Bold" panose="020B0604020202020204" charset="-79"/>
              </a:rPr>
              <a:t>Each station has 3 cups, each labelled agriculture, human needs and recreational uses. Each group must divide the cotton balls into these 3 cups. Take notes along the way, describing your experience (challenges faced), identifying water quality and giving reasons for your actions.</a:t>
            </a:r>
            <a:endParaRPr lang="en-US" sz="2700" dirty="0">
              <a:latin typeface="Amatic SC Bold" panose="020B0604020202020204" charset="-79"/>
              <a:cs typeface="Amatic SC Bold" panose="020B0604020202020204" charset="-79"/>
            </a:endParaRPr>
          </a:p>
        </p:txBody>
      </p:sp>
      <p:pic>
        <p:nvPicPr>
          <p:cNvPr id="7" name="Picture 4">
            <a:extLst>
              <a:ext uri="{FF2B5EF4-FFF2-40B4-BE49-F238E27FC236}">
                <a16:creationId xmlns:a16="http://schemas.microsoft.com/office/drawing/2014/main" id="{3420B162-AD2D-5647-8131-A12A927B8B67}"/>
              </a:ext>
            </a:extLst>
          </p:cNvPr>
          <p:cNvPicPr>
            <a:picLocks noChangeAspect="1"/>
          </p:cNvPicPr>
          <p:nvPr/>
        </p:nvPicPr>
        <p:blipFill>
          <a:blip r:embed="rId4"/>
          <a:srcRect/>
          <a:stretch>
            <a:fillRect/>
          </a:stretch>
        </p:blipFill>
        <p:spPr>
          <a:xfrm rot="-111462">
            <a:off x="1497545" y="3220777"/>
            <a:ext cx="4164177" cy="6058988"/>
          </a:xfrm>
          <a:prstGeom prst="rect">
            <a:avLst/>
          </a:prstGeom>
        </p:spPr>
      </p:pic>
      <p:pic>
        <p:nvPicPr>
          <p:cNvPr id="8" name="Picture 4">
            <a:extLst>
              <a:ext uri="{FF2B5EF4-FFF2-40B4-BE49-F238E27FC236}">
                <a16:creationId xmlns:a16="http://schemas.microsoft.com/office/drawing/2014/main" id="{9A03BAA9-3C52-9F43-8E89-8605C1BF3850}"/>
              </a:ext>
            </a:extLst>
          </p:cNvPr>
          <p:cNvPicPr>
            <a:picLocks noChangeAspect="1"/>
          </p:cNvPicPr>
          <p:nvPr/>
        </p:nvPicPr>
        <p:blipFill>
          <a:blip r:embed="rId4"/>
          <a:srcRect/>
          <a:stretch>
            <a:fillRect/>
          </a:stretch>
        </p:blipFill>
        <p:spPr>
          <a:xfrm rot="-111462">
            <a:off x="6829487" y="3692192"/>
            <a:ext cx="4164177" cy="6058988"/>
          </a:xfrm>
          <a:prstGeom prst="rect">
            <a:avLst/>
          </a:prstGeom>
        </p:spPr>
      </p:pic>
      <p:pic>
        <p:nvPicPr>
          <p:cNvPr id="9" name="Picture 4">
            <a:extLst>
              <a:ext uri="{FF2B5EF4-FFF2-40B4-BE49-F238E27FC236}">
                <a16:creationId xmlns:a16="http://schemas.microsoft.com/office/drawing/2014/main" id="{737D8917-42F9-9944-8EF7-1E7C12A66DEF}"/>
              </a:ext>
            </a:extLst>
          </p:cNvPr>
          <p:cNvPicPr>
            <a:picLocks noChangeAspect="1"/>
          </p:cNvPicPr>
          <p:nvPr/>
        </p:nvPicPr>
        <p:blipFill>
          <a:blip r:embed="rId4"/>
          <a:srcRect/>
          <a:stretch>
            <a:fillRect/>
          </a:stretch>
        </p:blipFill>
        <p:spPr>
          <a:xfrm rot="-111462">
            <a:off x="12785524" y="2762708"/>
            <a:ext cx="5059862" cy="7362233"/>
          </a:xfrm>
          <a:prstGeom prst="rect">
            <a:avLst/>
          </a:prstGeom>
        </p:spPr>
      </p:pic>
      <p:sp>
        <p:nvSpPr>
          <p:cNvPr id="10" name="TextBox 9">
            <a:extLst>
              <a:ext uri="{FF2B5EF4-FFF2-40B4-BE49-F238E27FC236}">
                <a16:creationId xmlns:a16="http://schemas.microsoft.com/office/drawing/2014/main" id="{2A000EB9-E64C-3A44-BB7A-FE366A4752A8}"/>
              </a:ext>
            </a:extLst>
          </p:cNvPr>
          <p:cNvSpPr txBox="1"/>
          <p:nvPr/>
        </p:nvSpPr>
        <p:spPr>
          <a:xfrm>
            <a:off x="1617771" y="3994917"/>
            <a:ext cx="3474720" cy="5078313"/>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1 (Water Abundance):</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3 cups (agriculture, human needs and recreational uses)</a:t>
            </a:r>
          </a:p>
          <a:p>
            <a:pPr marL="428625" indent="-428625">
              <a:buFontTx/>
              <a:buChar char="-"/>
            </a:pPr>
            <a:r>
              <a:rPr lang="en-US" sz="3000" b="1" dirty="0">
                <a:latin typeface="Amatic SC Bold" panose="020B0604020202020204" charset="-79"/>
                <a:cs typeface="Amatic SC Bold" panose="020B0604020202020204" charset="-79"/>
              </a:rPr>
              <a:t>1 big bowl</a:t>
            </a:r>
          </a:p>
          <a:p>
            <a:pPr marL="428625" indent="-428625">
              <a:buFontTx/>
              <a:buChar char="-"/>
            </a:pPr>
            <a:r>
              <a:rPr lang="en-US" sz="3000" b="1" dirty="0">
                <a:latin typeface="Amatic SC Bold" panose="020B0604020202020204" charset="-79"/>
                <a:cs typeface="Amatic SC Bold" panose="020B0604020202020204" charset="-79"/>
              </a:rPr>
              <a:t>1 large jug of cotton balls (dyed blue)</a:t>
            </a:r>
          </a:p>
          <a:p>
            <a:pPr marL="428625" indent="-428625">
              <a:buFontTx/>
              <a:buChar char="-"/>
            </a:pPr>
            <a:endParaRPr lang="en-US" sz="2700" dirty="0"/>
          </a:p>
          <a:p>
            <a:pPr marL="428625" indent="-428625">
              <a:buFontTx/>
              <a:buChar char="-"/>
            </a:pPr>
            <a:endParaRPr lang="en-US" sz="2700" dirty="0"/>
          </a:p>
        </p:txBody>
      </p:sp>
      <p:sp>
        <p:nvSpPr>
          <p:cNvPr id="11" name="TextBox 10">
            <a:extLst>
              <a:ext uri="{FF2B5EF4-FFF2-40B4-BE49-F238E27FC236}">
                <a16:creationId xmlns:a16="http://schemas.microsoft.com/office/drawing/2014/main" id="{BC06828B-25BA-464F-B9CC-85C348215F2B}"/>
              </a:ext>
            </a:extLst>
          </p:cNvPr>
          <p:cNvSpPr txBox="1"/>
          <p:nvPr/>
        </p:nvSpPr>
        <p:spPr>
          <a:xfrm>
            <a:off x="7050773" y="3994918"/>
            <a:ext cx="3474720" cy="5586145"/>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2 (Physical Water Scarcity):</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3 cups (agriculture, human needs and recreational uses)</a:t>
            </a:r>
          </a:p>
          <a:p>
            <a:pPr marL="428625" indent="-428625">
              <a:buFontTx/>
              <a:buChar char="-"/>
            </a:pPr>
            <a:r>
              <a:rPr lang="en-US" sz="3000" b="1" dirty="0">
                <a:latin typeface="Amatic SC Bold" panose="020B0604020202020204" charset="-79"/>
                <a:cs typeface="Amatic SC Bold" panose="020B0604020202020204" charset="-79"/>
              </a:rPr>
              <a:t>1 small cup for collecting ‘water’</a:t>
            </a:r>
          </a:p>
          <a:p>
            <a:pPr marL="428625" indent="-428625">
              <a:buFontTx/>
              <a:buChar char="-"/>
            </a:pPr>
            <a:r>
              <a:rPr lang="en-US" sz="3000" b="1" dirty="0">
                <a:latin typeface="Amatic SC Bold" panose="020B0604020202020204" charset="-79"/>
                <a:cs typeface="Amatic SC Bold" panose="020B0604020202020204" charset="-79"/>
              </a:rPr>
              <a:t>1 small bucket containing very few cotton balls</a:t>
            </a:r>
          </a:p>
          <a:p>
            <a:endParaRPr lang="en-US" sz="2700" dirty="0"/>
          </a:p>
        </p:txBody>
      </p:sp>
      <p:sp>
        <p:nvSpPr>
          <p:cNvPr id="12" name="TextBox 11">
            <a:extLst>
              <a:ext uri="{FF2B5EF4-FFF2-40B4-BE49-F238E27FC236}">
                <a16:creationId xmlns:a16="http://schemas.microsoft.com/office/drawing/2014/main" id="{A7840F79-B2A3-574C-8E95-160E097B0C86}"/>
              </a:ext>
            </a:extLst>
          </p:cNvPr>
          <p:cNvSpPr txBox="1"/>
          <p:nvPr/>
        </p:nvSpPr>
        <p:spPr>
          <a:xfrm>
            <a:off x="12981339" y="2990173"/>
            <a:ext cx="4049361" cy="6463308"/>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3 (Economic water scarcity):</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3 cups (agriculture, human needs and recreational uses)</a:t>
            </a:r>
          </a:p>
          <a:p>
            <a:pPr marL="428625" indent="-428625">
              <a:buFontTx/>
              <a:buChar char="-"/>
            </a:pPr>
            <a:r>
              <a:rPr lang="en-US" sz="3000" b="1" dirty="0">
                <a:latin typeface="Amatic SC Bold" panose="020B0604020202020204" charset="-79"/>
                <a:cs typeface="Amatic SC Bold" panose="020B0604020202020204" charset="-79"/>
              </a:rPr>
              <a:t>1 large jug of cotton balls (dyed blue) – marked with an X and must not be used</a:t>
            </a:r>
          </a:p>
          <a:p>
            <a:pPr marL="428625" indent="-428625">
              <a:buFontTx/>
              <a:buChar char="-"/>
            </a:pPr>
            <a:r>
              <a:rPr lang="en-US" sz="3000" b="1" dirty="0">
                <a:latin typeface="Amatic SC Bold" panose="020B0604020202020204" charset="-79"/>
                <a:cs typeface="Amatic SC Bold" panose="020B0604020202020204" charset="-79"/>
              </a:rPr>
              <a:t>1 very small cup for collecting</a:t>
            </a:r>
          </a:p>
          <a:p>
            <a:pPr marL="428625" indent="-428625">
              <a:buFontTx/>
              <a:buChar char="-"/>
            </a:pPr>
            <a:r>
              <a:rPr lang="en-US" sz="3000" b="1" dirty="0">
                <a:latin typeface="Amatic SC Bold" panose="020B0604020202020204" charset="-79"/>
                <a:cs typeface="Amatic SC Bold" panose="020B0604020202020204" charset="-79"/>
              </a:rPr>
              <a:t>1 small bucket of cotton balls (dyed brown located at the other side of the room</a:t>
            </a:r>
          </a:p>
          <a:p>
            <a:pPr marL="428625" indent="-428625">
              <a:buFontTx/>
              <a:buChar char="-"/>
            </a:pPr>
            <a:endParaRPr lang="en-US" sz="2700" dirty="0"/>
          </a:p>
          <a:p>
            <a:endParaRPr lang="en-US" sz="2700" dirty="0"/>
          </a:p>
        </p:txBody>
      </p:sp>
    </p:spTree>
    <p:extLst>
      <p:ext uri="{BB962C8B-B14F-4D97-AF65-F5344CB8AC3E}">
        <p14:creationId xmlns:p14="http://schemas.microsoft.com/office/powerpoint/2010/main" val="369922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EF0024-BC97-48C0-A86A-5D2968255187}"/>
              </a:ext>
            </a:extLst>
          </p:cNvPr>
          <p:cNvPicPr>
            <a:picLocks noChangeAspect="1"/>
          </p:cNvPicPr>
          <p:nvPr/>
        </p:nvPicPr>
        <p:blipFill>
          <a:blip r:embed="rId3"/>
          <a:stretch>
            <a:fillRect/>
          </a:stretch>
        </p:blipFill>
        <p:spPr>
          <a:xfrm>
            <a:off x="11883649" y="2145502"/>
            <a:ext cx="4883672" cy="8064281"/>
          </a:xfrm>
          <a:prstGeom prst="rect">
            <a:avLst/>
          </a:prstGeom>
        </p:spPr>
      </p:pic>
      <p:pic>
        <p:nvPicPr>
          <p:cNvPr id="11" name="Picture 10">
            <a:extLst>
              <a:ext uri="{FF2B5EF4-FFF2-40B4-BE49-F238E27FC236}">
                <a16:creationId xmlns:a16="http://schemas.microsoft.com/office/drawing/2014/main" id="{C4BA6EFE-3A12-498B-B1E3-AA5D13F6E703}"/>
              </a:ext>
            </a:extLst>
          </p:cNvPr>
          <p:cNvPicPr>
            <a:picLocks noChangeAspect="1"/>
          </p:cNvPicPr>
          <p:nvPr/>
        </p:nvPicPr>
        <p:blipFill>
          <a:blip r:embed="rId3"/>
          <a:stretch>
            <a:fillRect/>
          </a:stretch>
        </p:blipFill>
        <p:spPr>
          <a:xfrm>
            <a:off x="6870068" y="2692073"/>
            <a:ext cx="4306262" cy="7110818"/>
          </a:xfrm>
          <a:prstGeom prst="rect">
            <a:avLst/>
          </a:prstGeom>
        </p:spPr>
      </p:pic>
      <p:pic>
        <p:nvPicPr>
          <p:cNvPr id="10" name="Picture 9">
            <a:extLst>
              <a:ext uri="{FF2B5EF4-FFF2-40B4-BE49-F238E27FC236}">
                <a16:creationId xmlns:a16="http://schemas.microsoft.com/office/drawing/2014/main" id="{59FDB497-6C41-4ADE-83DB-441C7CAFB714}"/>
              </a:ext>
            </a:extLst>
          </p:cNvPr>
          <p:cNvPicPr>
            <a:picLocks noChangeAspect="1"/>
          </p:cNvPicPr>
          <p:nvPr/>
        </p:nvPicPr>
        <p:blipFill>
          <a:blip r:embed="rId3"/>
          <a:stretch>
            <a:fillRect/>
          </a:stretch>
        </p:blipFill>
        <p:spPr>
          <a:xfrm>
            <a:off x="1677228" y="2826929"/>
            <a:ext cx="4058337" cy="6701427"/>
          </a:xfrm>
          <a:prstGeom prst="rect">
            <a:avLst/>
          </a:prstGeom>
        </p:spPr>
      </p:pic>
      <p:pic>
        <p:nvPicPr>
          <p:cNvPr id="3" name="Picture 2">
            <a:extLst>
              <a:ext uri="{FF2B5EF4-FFF2-40B4-BE49-F238E27FC236}">
                <a16:creationId xmlns:a16="http://schemas.microsoft.com/office/drawing/2014/main" id="{A3169F0C-7243-49A5-B6CF-F79BACE085CF}"/>
              </a:ext>
            </a:extLst>
          </p:cNvPr>
          <p:cNvPicPr>
            <a:picLocks noChangeAspect="1"/>
          </p:cNvPicPr>
          <p:nvPr/>
        </p:nvPicPr>
        <p:blipFill>
          <a:blip r:embed="rId4"/>
          <a:stretch>
            <a:fillRect/>
          </a:stretch>
        </p:blipFill>
        <p:spPr>
          <a:xfrm>
            <a:off x="858818" y="668531"/>
            <a:ext cx="4051511" cy="1746656"/>
          </a:xfrm>
          <a:prstGeom prst="rect">
            <a:avLst/>
          </a:prstGeom>
        </p:spPr>
      </p:pic>
      <p:sp>
        <p:nvSpPr>
          <p:cNvPr id="2" name="Title 1">
            <a:extLst>
              <a:ext uri="{FF2B5EF4-FFF2-40B4-BE49-F238E27FC236}">
                <a16:creationId xmlns:a16="http://schemas.microsoft.com/office/drawing/2014/main" id="{98F773CC-BB63-B44E-A4DC-BE4802F04ED2}"/>
              </a:ext>
            </a:extLst>
          </p:cNvPr>
          <p:cNvSpPr>
            <a:spLocks noGrp="1"/>
          </p:cNvSpPr>
          <p:nvPr>
            <p:ph type="title"/>
          </p:nvPr>
        </p:nvSpPr>
        <p:spPr>
          <a:xfrm>
            <a:off x="0" y="1002502"/>
            <a:ext cx="5486400" cy="1143000"/>
          </a:xfrm>
        </p:spPr>
        <p:txBody>
          <a:bodyPr/>
          <a:lstStyle/>
          <a:p>
            <a:r>
              <a:rPr lang="en-US" dirty="0">
                <a:latin typeface="Amatic SC Bold" panose="020B0604020202020204" charset="-79"/>
                <a:cs typeface="Amatic SC Bold" panose="020B0604020202020204" charset="-79"/>
              </a:rPr>
              <a:t>Symbolism</a:t>
            </a:r>
          </a:p>
        </p:txBody>
      </p:sp>
      <p:pic>
        <p:nvPicPr>
          <p:cNvPr id="4" name="Picture 4">
            <a:extLst>
              <a:ext uri="{FF2B5EF4-FFF2-40B4-BE49-F238E27FC236}">
                <a16:creationId xmlns:a16="http://schemas.microsoft.com/office/drawing/2014/main" id="{DC08173D-B50D-1B45-AD69-E2EF18ADEECA}"/>
              </a:ext>
            </a:extLst>
          </p:cNvPr>
          <p:cNvPicPr>
            <a:picLocks noChangeAspect="1"/>
          </p:cNvPicPr>
          <p:nvPr/>
        </p:nvPicPr>
        <p:blipFill>
          <a:blip r:embed="rId5"/>
          <a:srcRect/>
          <a:stretch>
            <a:fillRect/>
          </a:stretch>
        </p:blipFill>
        <p:spPr>
          <a:xfrm rot="-111462">
            <a:off x="1546568" y="3033200"/>
            <a:ext cx="4510979" cy="6563592"/>
          </a:xfrm>
          <a:prstGeom prst="rect">
            <a:avLst/>
          </a:prstGeom>
        </p:spPr>
      </p:pic>
      <p:pic>
        <p:nvPicPr>
          <p:cNvPr id="5" name="Picture 4">
            <a:extLst>
              <a:ext uri="{FF2B5EF4-FFF2-40B4-BE49-F238E27FC236}">
                <a16:creationId xmlns:a16="http://schemas.microsoft.com/office/drawing/2014/main" id="{86D335D9-CCFF-1C41-80BA-2D0596FA3202}"/>
              </a:ext>
            </a:extLst>
          </p:cNvPr>
          <p:cNvPicPr>
            <a:picLocks noChangeAspect="1"/>
          </p:cNvPicPr>
          <p:nvPr/>
        </p:nvPicPr>
        <p:blipFill>
          <a:blip r:embed="rId5"/>
          <a:srcRect/>
          <a:stretch>
            <a:fillRect/>
          </a:stretch>
        </p:blipFill>
        <p:spPr>
          <a:xfrm rot="-111462">
            <a:off x="6755174" y="2988336"/>
            <a:ext cx="4536051" cy="6600075"/>
          </a:xfrm>
          <a:prstGeom prst="rect">
            <a:avLst/>
          </a:prstGeom>
        </p:spPr>
      </p:pic>
      <p:pic>
        <p:nvPicPr>
          <p:cNvPr id="6" name="Picture 4">
            <a:extLst>
              <a:ext uri="{FF2B5EF4-FFF2-40B4-BE49-F238E27FC236}">
                <a16:creationId xmlns:a16="http://schemas.microsoft.com/office/drawing/2014/main" id="{B7A06C77-3642-DD4B-AF3B-B98DA665402D}"/>
              </a:ext>
            </a:extLst>
          </p:cNvPr>
          <p:cNvPicPr>
            <a:picLocks noChangeAspect="1"/>
          </p:cNvPicPr>
          <p:nvPr/>
        </p:nvPicPr>
        <p:blipFill>
          <a:blip r:embed="rId5"/>
          <a:srcRect/>
          <a:stretch>
            <a:fillRect/>
          </a:stretch>
        </p:blipFill>
        <p:spPr>
          <a:xfrm rot="-111462">
            <a:off x="11858665" y="2523048"/>
            <a:ext cx="5309747" cy="7725822"/>
          </a:xfrm>
          <a:prstGeom prst="rect">
            <a:avLst/>
          </a:prstGeom>
        </p:spPr>
      </p:pic>
      <p:sp>
        <p:nvSpPr>
          <p:cNvPr id="7" name="TextBox 6">
            <a:extLst>
              <a:ext uri="{FF2B5EF4-FFF2-40B4-BE49-F238E27FC236}">
                <a16:creationId xmlns:a16="http://schemas.microsoft.com/office/drawing/2014/main" id="{5D7B5F2F-C64C-0045-BFDB-F6D97C481865}"/>
              </a:ext>
            </a:extLst>
          </p:cNvPr>
          <p:cNvSpPr txBox="1"/>
          <p:nvPr/>
        </p:nvSpPr>
        <p:spPr>
          <a:xfrm>
            <a:off x="1969037" y="3361031"/>
            <a:ext cx="3474720" cy="5124480"/>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1 (Water Abundance):</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Ability to fill all 3 cups</a:t>
            </a:r>
          </a:p>
          <a:p>
            <a:pPr marL="428625" indent="-428625">
              <a:buFontTx/>
              <a:buChar char="-"/>
            </a:pPr>
            <a:r>
              <a:rPr lang="en-US" sz="3000" b="1" dirty="0">
                <a:latin typeface="Amatic SC Bold" panose="020B0604020202020204" charset="-79"/>
                <a:cs typeface="Amatic SC Bold" panose="020B0604020202020204" charset="-79"/>
              </a:rPr>
              <a:t>Large bowl indicates that there is even overflow</a:t>
            </a:r>
          </a:p>
          <a:p>
            <a:pPr marL="428625" indent="-428625">
              <a:buFontTx/>
              <a:buChar char="-"/>
            </a:pPr>
            <a:r>
              <a:rPr lang="en-US" sz="3000" b="1" dirty="0">
                <a:latin typeface="Amatic SC Bold" panose="020B0604020202020204" charset="-79"/>
                <a:cs typeface="Amatic SC Bold" panose="020B0604020202020204" charset="-79"/>
              </a:rPr>
              <a:t>Blue clean, healthy water available</a:t>
            </a:r>
          </a:p>
          <a:p>
            <a:pPr marL="428625" indent="-428625">
              <a:buFontTx/>
              <a:buChar char="-"/>
            </a:pPr>
            <a:r>
              <a:rPr lang="en-US" sz="3000" b="1" dirty="0">
                <a:latin typeface="Amatic SC Bold" panose="020B0604020202020204" charset="-79"/>
                <a:cs typeface="Amatic SC Bold" panose="020B0604020202020204" charset="-79"/>
              </a:rPr>
              <a:t>No feeling of worry about water shortage</a:t>
            </a:r>
          </a:p>
          <a:p>
            <a:pPr marL="428625" indent="-428625">
              <a:buFontTx/>
              <a:buChar char="-"/>
            </a:pPr>
            <a:endParaRPr lang="en-US" sz="2700" dirty="0"/>
          </a:p>
        </p:txBody>
      </p:sp>
      <p:sp>
        <p:nvSpPr>
          <p:cNvPr id="8" name="TextBox 7">
            <a:extLst>
              <a:ext uri="{FF2B5EF4-FFF2-40B4-BE49-F238E27FC236}">
                <a16:creationId xmlns:a16="http://schemas.microsoft.com/office/drawing/2014/main" id="{37284A63-F2F2-1641-A4EA-447ADE91E0A5}"/>
              </a:ext>
            </a:extLst>
          </p:cNvPr>
          <p:cNvSpPr txBox="1"/>
          <p:nvPr/>
        </p:nvSpPr>
        <p:spPr>
          <a:xfrm>
            <a:off x="6908348" y="3198420"/>
            <a:ext cx="3474720" cy="3785652"/>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2 (Physical Water Scarcity):</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Unable to fill all 3 cups</a:t>
            </a:r>
          </a:p>
          <a:p>
            <a:pPr marL="428625" indent="-428625">
              <a:buFontTx/>
              <a:buChar char="-"/>
            </a:pPr>
            <a:r>
              <a:rPr lang="en-US" sz="3000" b="1" dirty="0">
                <a:latin typeface="Amatic SC Bold" panose="020B0604020202020204" charset="-79"/>
                <a:cs typeface="Amatic SC Bold" panose="020B0604020202020204" charset="-79"/>
              </a:rPr>
              <a:t>Simply not enough water</a:t>
            </a:r>
          </a:p>
          <a:p>
            <a:pPr marL="428625" indent="-428625">
              <a:buFontTx/>
              <a:buChar char="-"/>
            </a:pPr>
            <a:r>
              <a:rPr lang="en-US" sz="3000" b="1" dirty="0">
                <a:latin typeface="Amatic SC Bold" panose="020B0604020202020204" charset="-79"/>
                <a:cs typeface="Amatic SC Bold" panose="020B0604020202020204" charset="-79"/>
              </a:rPr>
              <a:t>Have to decide on what to use the water on</a:t>
            </a:r>
          </a:p>
          <a:p>
            <a:pPr marL="428625" indent="-428625">
              <a:buFontTx/>
              <a:buChar char="-"/>
            </a:pPr>
            <a:r>
              <a:rPr lang="en-US" sz="3000" b="1" dirty="0">
                <a:latin typeface="Amatic SC Bold" panose="020B0604020202020204" charset="-79"/>
                <a:cs typeface="Amatic SC Bold" panose="020B0604020202020204" charset="-79"/>
              </a:rPr>
              <a:t>May cause arguments </a:t>
            </a:r>
          </a:p>
        </p:txBody>
      </p:sp>
      <p:sp>
        <p:nvSpPr>
          <p:cNvPr id="9" name="TextBox 8">
            <a:extLst>
              <a:ext uri="{FF2B5EF4-FFF2-40B4-BE49-F238E27FC236}">
                <a16:creationId xmlns:a16="http://schemas.microsoft.com/office/drawing/2014/main" id="{2E4CDDF5-FBD9-AE43-B0BC-2D7C4BE7C51C}"/>
              </a:ext>
            </a:extLst>
          </p:cNvPr>
          <p:cNvSpPr txBox="1"/>
          <p:nvPr/>
        </p:nvSpPr>
        <p:spPr>
          <a:xfrm>
            <a:off x="12227107" y="2692073"/>
            <a:ext cx="4091858" cy="6463308"/>
          </a:xfrm>
          <a:prstGeom prst="rect">
            <a:avLst/>
          </a:prstGeom>
          <a:noFill/>
        </p:spPr>
        <p:txBody>
          <a:bodyPr wrap="square" rtlCol="0">
            <a:spAutoFit/>
          </a:bodyPr>
          <a:lstStyle/>
          <a:p>
            <a:r>
              <a:rPr lang="en-US" sz="3000" b="1" dirty="0">
                <a:latin typeface="Amatic SC Bold" panose="020B0604020202020204" charset="-79"/>
                <a:cs typeface="Amatic SC Bold" panose="020B0604020202020204" charset="-79"/>
              </a:rPr>
              <a:t>Station 3 (Economic water scarcity):</a:t>
            </a:r>
          </a:p>
          <a:p>
            <a:endParaRPr lang="en-US" sz="3000" b="1" dirty="0">
              <a:latin typeface="Amatic SC Bold" panose="020B0604020202020204" charset="-79"/>
              <a:cs typeface="Amatic SC Bold" panose="020B0604020202020204" charset="-79"/>
            </a:endParaRPr>
          </a:p>
          <a:p>
            <a:pPr marL="428625" indent="-428625">
              <a:buFontTx/>
              <a:buChar char="-"/>
            </a:pPr>
            <a:r>
              <a:rPr lang="en-US" sz="3000" b="1" dirty="0">
                <a:latin typeface="Amatic SC Bold" panose="020B0604020202020204" charset="-79"/>
                <a:cs typeface="Amatic SC Bold" panose="020B0604020202020204" charset="-79"/>
              </a:rPr>
              <a:t>Have to travel to collect water (time-consuming, tiring)</a:t>
            </a:r>
          </a:p>
          <a:p>
            <a:pPr marL="428625" indent="-428625">
              <a:buFontTx/>
              <a:buChar char="-"/>
            </a:pPr>
            <a:r>
              <a:rPr lang="en-US" sz="3000" b="1" dirty="0">
                <a:latin typeface="Amatic SC Bold" panose="020B0604020202020204" charset="-79"/>
                <a:cs typeface="Amatic SC Bold" panose="020B0604020202020204" charset="-79"/>
              </a:rPr>
              <a:t>Water that is collected is poor in quality (very dirty)</a:t>
            </a:r>
          </a:p>
          <a:p>
            <a:pPr marL="428625" indent="-428625">
              <a:buFontTx/>
              <a:buChar char="-"/>
            </a:pPr>
            <a:r>
              <a:rPr lang="en-US" sz="3000" b="1" dirty="0">
                <a:latin typeface="Amatic SC Bold" panose="020B0604020202020204" charset="-79"/>
                <a:cs typeface="Amatic SC Bold" panose="020B0604020202020204" charset="-79"/>
              </a:rPr>
              <a:t>The large jug of clean ‘water’ indicates that there is available water underground, however, they do not have the economic power to make use of it</a:t>
            </a:r>
          </a:p>
          <a:p>
            <a:pPr marL="428625" indent="-428625">
              <a:buFontTx/>
              <a:buChar char="-"/>
            </a:pPr>
            <a:endParaRPr lang="en-US" sz="2700" dirty="0"/>
          </a:p>
          <a:p>
            <a:endParaRPr lang="en-US" sz="2700" dirty="0"/>
          </a:p>
        </p:txBody>
      </p:sp>
    </p:spTree>
    <p:extLst>
      <p:ext uri="{BB962C8B-B14F-4D97-AF65-F5344CB8AC3E}">
        <p14:creationId xmlns:p14="http://schemas.microsoft.com/office/powerpoint/2010/main" val="39667148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37F15-0120-F246-AD68-BEA86108E8B3}"/>
              </a:ext>
            </a:extLst>
          </p:cNvPr>
          <p:cNvPicPr>
            <a:picLocks noChangeAspect="1"/>
          </p:cNvPicPr>
          <p:nvPr/>
        </p:nvPicPr>
        <p:blipFill>
          <a:blip r:embed="rId3"/>
          <a:stretch>
            <a:fillRect/>
          </a:stretch>
        </p:blipFill>
        <p:spPr>
          <a:xfrm>
            <a:off x="742085" y="1000124"/>
            <a:ext cx="5617152" cy="5541755"/>
          </a:xfrm>
          <a:prstGeom prst="rect">
            <a:avLst/>
          </a:prstGeom>
        </p:spPr>
      </p:pic>
      <p:pic>
        <p:nvPicPr>
          <p:cNvPr id="5" name="Picture 4">
            <a:extLst>
              <a:ext uri="{FF2B5EF4-FFF2-40B4-BE49-F238E27FC236}">
                <a16:creationId xmlns:a16="http://schemas.microsoft.com/office/drawing/2014/main" id="{5E87CBA3-103B-F744-9B31-6659A1A8C6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72" b="81055" l="45434" r="98858">
                        <a14:foregroundMark x1="81963" y1="49805" x2="81963" y2="49805"/>
                        <a14:foregroundMark x1="82192" y1="48828" x2="82192" y2="48828"/>
                        <a14:foregroundMark x1="79909" y1="46875" x2="79909" y2="46875"/>
                        <a14:foregroundMark x1="78082" y1="45898" x2="78082" y2="45898"/>
                        <a14:foregroundMark x1="86073" y1="66797" x2="86073" y2="66797"/>
                        <a14:foregroundMark x1="84475" y1="62695" x2="84475" y2="62695"/>
                        <a14:foregroundMark x1="85388" y1="63672" x2="85388" y2="63672"/>
                        <a14:foregroundMark x1="50228" y1="42383" x2="50228" y2="42383"/>
                        <a14:foregroundMark x1="53425" y1="39063" x2="53425" y2="39063"/>
                        <a14:foregroundMark x1="49543" y1="58203" x2="49543" y2="58203"/>
                        <a14:foregroundMark x1="51370" y1="53320" x2="51370" y2="53320"/>
                      </a14:backgroundRemoval>
                    </a14:imgEffect>
                  </a14:imgLayer>
                </a14:imgProps>
              </a:ext>
            </a:extLst>
          </a:blip>
          <a:srcRect l="45019" b="9730"/>
          <a:stretch/>
        </p:blipFill>
        <p:spPr>
          <a:xfrm rot="2485830">
            <a:off x="5067041" y="208099"/>
            <a:ext cx="2293793" cy="4402283"/>
          </a:xfrm>
          <a:prstGeom prst="rect">
            <a:avLst/>
          </a:prstGeom>
        </p:spPr>
      </p:pic>
      <p:sp>
        <p:nvSpPr>
          <p:cNvPr id="7" name="Triangle 6">
            <a:extLst>
              <a:ext uri="{FF2B5EF4-FFF2-40B4-BE49-F238E27FC236}">
                <a16:creationId xmlns:a16="http://schemas.microsoft.com/office/drawing/2014/main" id="{507C1BFD-FBA6-7648-8EF6-D9AB334282A9}"/>
              </a:ext>
            </a:extLst>
          </p:cNvPr>
          <p:cNvSpPr/>
          <p:nvPr/>
        </p:nvSpPr>
        <p:spPr>
          <a:xfrm>
            <a:off x="6060086" y="707234"/>
            <a:ext cx="11251407" cy="8786811"/>
          </a:xfrm>
          <a:prstGeom prst="triangle">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AAE73255-35FB-AB41-B73E-76C5E3ACF069}"/>
              </a:ext>
            </a:extLst>
          </p:cNvPr>
          <p:cNvSpPr/>
          <p:nvPr/>
        </p:nvSpPr>
        <p:spPr>
          <a:xfrm>
            <a:off x="7643348" y="5207799"/>
            <a:ext cx="8067779" cy="4570482"/>
          </a:xfrm>
          <a:prstGeom prst="rect">
            <a:avLst/>
          </a:prstGeom>
          <a:noFill/>
        </p:spPr>
        <p:txBody>
          <a:bodyPr wrap="square" lIns="137160" tIns="68580" rIns="137160" bIns="68580">
            <a:spAutoFit/>
          </a:bodyPr>
          <a:lstStyle/>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CLIMATE</a:t>
            </a:r>
          </a:p>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CHANGE!</a:t>
            </a:r>
          </a:p>
        </p:txBody>
      </p:sp>
    </p:spTree>
    <p:extLst>
      <p:ext uri="{BB962C8B-B14F-4D97-AF65-F5344CB8AC3E}">
        <p14:creationId xmlns:p14="http://schemas.microsoft.com/office/powerpoint/2010/main" val="2201826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0E80-F239-AD4E-A7A7-9DF715EAF031}"/>
              </a:ext>
            </a:extLst>
          </p:cNvPr>
          <p:cNvSpPr>
            <a:spLocks noGrp="1"/>
          </p:cNvSpPr>
          <p:nvPr>
            <p:ph type="title"/>
          </p:nvPr>
        </p:nvSpPr>
        <p:spPr>
          <a:xfrm>
            <a:off x="914399" y="3866198"/>
            <a:ext cx="9679406" cy="1988345"/>
          </a:xfrm>
        </p:spPr>
        <p:txBody>
          <a:bodyPr>
            <a:noAutofit/>
          </a:bodyPr>
          <a:lstStyle/>
          <a:p>
            <a:pPr algn="ctr"/>
            <a:r>
              <a:rPr lang="en-US" sz="14400" dirty="0">
                <a:latin typeface="Amatic SC Bold" panose="020B0604020202020204" charset="-79"/>
                <a:cs typeface="Amatic SC Bold" panose="020B0604020202020204" charset="-79"/>
              </a:rPr>
              <a:t>What is  ‘Carbon Footprint’?</a:t>
            </a:r>
          </a:p>
        </p:txBody>
      </p:sp>
      <p:pic>
        <p:nvPicPr>
          <p:cNvPr id="4" name="Picture 3">
            <a:extLst>
              <a:ext uri="{FF2B5EF4-FFF2-40B4-BE49-F238E27FC236}">
                <a16:creationId xmlns:a16="http://schemas.microsoft.com/office/drawing/2014/main" id="{CFC704D1-7224-F641-AA1E-86B1357BD6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9744" r="89776">
                        <a14:foregroundMark x1="65815" y1="12939" x2="65815" y2="12939"/>
                        <a14:foregroundMark x1="50958" y1="11022" x2="50958" y2="11022"/>
                        <a14:foregroundMark x1="42173" y1="14696" x2="42173" y2="14696"/>
                        <a14:foregroundMark x1="34505" y1="19489" x2="34505" y2="19489"/>
                        <a14:foregroundMark x1="28914" y1="24601" x2="28914" y2="24601"/>
                      </a14:backgroundRemoval>
                    </a14:imgEffect>
                  </a14:imgLayer>
                </a14:imgProps>
              </a:ext>
            </a:extLst>
          </a:blip>
          <a:stretch>
            <a:fillRect/>
          </a:stretch>
        </p:blipFill>
        <p:spPr>
          <a:xfrm>
            <a:off x="10186034" y="884872"/>
            <a:ext cx="8167688" cy="8167688"/>
          </a:xfrm>
          <a:prstGeom prst="rect">
            <a:avLst/>
          </a:prstGeom>
        </p:spPr>
      </p:pic>
      <p:pic>
        <p:nvPicPr>
          <p:cNvPr id="3" name="Picture 2">
            <a:extLst>
              <a:ext uri="{FF2B5EF4-FFF2-40B4-BE49-F238E27FC236}">
                <a16:creationId xmlns:a16="http://schemas.microsoft.com/office/drawing/2014/main" id="{5D31A1D9-2471-4F2C-BCF4-F45EC7BF645D}"/>
              </a:ext>
            </a:extLst>
          </p:cNvPr>
          <p:cNvPicPr>
            <a:picLocks noChangeAspect="1"/>
          </p:cNvPicPr>
          <p:nvPr/>
        </p:nvPicPr>
        <p:blipFill>
          <a:blip r:embed="rId5"/>
          <a:stretch>
            <a:fillRect/>
          </a:stretch>
        </p:blipFill>
        <p:spPr>
          <a:xfrm>
            <a:off x="0" y="8298655"/>
            <a:ext cx="18288000" cy="1988345"/>
          </a:xfrm>
          <a:prstGeom prst="rect">
            <a:avLst/>
          </a:prstGeom>
        </p:spPr>
      </p:pic>
      <p:pic>
        <p:nvPicPr>
          <p:cNvPr id="5" name="Picture 4">
            <a:extLst>
              <a:ext uri="{FF2B5EF4-FFF2-40B4-BE49-F238E27FC236}">
                <a16:creationId xmlns:a16="http://schemas.microsoft.com/office/drawing/2014/main" id="{41D3854A-ECDA-43FC-B06D-794E1A75A193}"/>
              </a:ext>
            </a:extLst>
          </p:cNvPr>
          <p:cNvPicPr>
            <a:picLocks noChangeAspect="1"/>
          </p:cNvPicPr>
          <p:nvPr/>
        </p:nvPicPr>
        <p:blipFill>
          <a:blip r:embed="rId6"/>
          <a:stretch>
            <a:fillRect/>
          </a:stretch>
        </p:blipFill>
        <p:spPr>
          <a:xfrm>
            <a:off x="9189251" y="6961607"/>
            <a:ext cx="1993565" cy="1984421"/>
          </a:xfrm>
          <a:prstGeom prst="rect">
            <a:avLst/>
          </a:prstGeom>
        </p:spPr>
      </p:pic>
    </p:spTree>
    <p:extLst>
      <p:ext uri="{BB962C8B-B14F-4D97-AF65-F5344CB8AC3E}">
        <p14:creationId xmlns:p14="http://schemas.microsoft.com/office/powerpoint/2010/main" val="855824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C4A67D-0FB8-4CC4-B434-5009E1208A3B}"/>
              </a:ext>
            </a:extLst>
          </p:cNvPr>
          <p:cNvPicPr>
            <a:picLocks noChangeAspect="1"/>
          </p:cNvPicPr>
          <p:nvPr/>
        </p:nvPicPr>
        <p:blipFill>
          <a:blip r:embed="rId2"/>
          <a:stretch>
            <a:fillRect/>
          </a:stretch>
        </p:blipFill>
        <p:spPr>
          <a:xfrm>
            <a:off x="836500" y="547688"/>
            <a:ext cx="5459144" cy="1988345"/>
          </a:xfrm>
          <a:prstGeom prst="rect">
            <a:avLst/>
          </a:prstGeom>
        </p:spPr>
      </p:pic>
      <p:sp>
        <p:nvSpPr>
          <p:cNvPr id="2" name="Title 1">
            <a:extLst>
              <a:ext uri="{FF2B5EF4-FFF2-40B4-BE49-F238E27FC236}">
                <a16:creationId xmlns:a16="http://schemas.microsoft.com/office/drawing/2014/main" id="{85D45449-71E3-B340-BB6B-1AB0B410230E}"/>
              </a:ext>
            </a:extLst>
          </p:cNvPr>
          <p:cNvSpPr>
            <a:spLocks noGrp="1"/>
          </p:cNvSpPr>
          <p:nvPr>
            <p:ph type="title"/>
          </p:nvPr>
        </p:nvSpPr>
        <p:spPr>
          <a:xfrm>
            <a:off x="-548728" y="958058"/>
            <a:ext cx="8229600" cy="1143000"/>
          </a:xfrm>
        </p:spPr>
        <p:txBody>
          <a:bodyPr/>
          <a:lstStyle/>
          <a:p>
            <a:r>
              <a:rPr lang="en-US" dirty="0">
                <a:latin typeface="Amatic SC Bold" panose="020B0604020202020204" charset="-79"/>
                <a:cs typeface="Amatic SC Bold" panose="020B0604020202020204" charset="-79"/>
              </a:rPr>
              <a:t>Carbon Footprint</a:t>
            </a:r>
          </a:p>
        </p:txBody>
      </p:sp>
      <p:sp>
        <p:nvSpPr>
          <p:cNvPr id="3" name="Content Placeholder 2">
            <a:extLst>
              <a:ext uri="{FF2B5EF4-FFF2-40B4-BE49-F238E27FC236}">
                <a16:creationId xmlns:a16="http://schemas.microsoft.com/office/drawing/2014/main" id="{54EC87E5-A5A3-0B4B-838D-6D9546DB33E0}"/>
              </a:ext>
            </a:extLst>
          </p:cNvPr>
          <p:cNvSpPr>
            <a:spLocks noGrp="1"/>
          </p:cNvSpPr>
          <p:nvPr>
            <p:ph idx="1"/>
          </p:nvPr>
        </p:nvSpPr>
        <p:spPr>
          <a:xfrm>
            <a:off x="457200" y="2809083"/>
            <a:ext cx="8229600" cy="4525963"/>
          </a:xfrm>
        </p:spPr>
        <p:txBody>
          <a:bodyPr>
            <a:normAutofit fontScale="92500" lnSpcReduction="10000"/>
          </a:bodyPr>
          <a:lstStyle/>
          <a:p>
            <a:r>
              <a:rPr lang="en-GB" dirty="0">
                <a:latin typeface="Amatic SC Bold" panose="020B0604020202020204" charset="-79"/>
                <a:cs typeface="Amatic SC Bold" panose="020B0604020202020204" charset="-79"/>
              </a:rPr>
              <a:t>Carbon footprint is the amount of carbon a person uses on average</a:t>
            </a:r>
          </a:p>
          <a:p>
            <a:endParaRPr lang="en-GB" dirty="0">
              <a:latin typeface="Amatic SC Bold" panose="020B0604020202020204" charset="-79"/>
              <a:cs typeface="Amatic SC Bold" panose="020B0604020202020204" charset="-79"/>
            </a:endParaRPr>
          </a:p>
          <a:p>
            <a:r>
              <a:rPr lang="en-GB" dirty="0">
                <a:latin typeface="Amatic SC Bold" panose="020B0604020202020204" charset="-79"/>
                <a:cs typeface="Amatic SC Bold" panose="020B0604020202020204" charset="-79"/>
              </a:rPr>
              <a:t>Every time we use Earth’s natural resources, carbon dioxide is released into the atmosphere, causing the Earth to heat up</a:t>
            </a:r>
          </a:p>
          <a:p>
            <a:endParaRPr lang="en-GB" dirty="0">
              <a:latin typeface="Amatic SC Bold" panose="020B0604020202020204" charset="-79"/>
              <a:cs typeface="Amatic SC Bold" panose="020B0604020202020204" charset="-79"/>
            </a:endParaRPr>
          </a:p>
          <a:p>
            <a:r>
              <a:rPr lang="en-GB" dirty="0">
                <a:latin typeface="Amatic SC Bold" panose="020B0604020202020204" charset="-79"/>
                <a:cs typeface="Amatic SC Bold" panose="020B0604020202020204" charset="-79"/>
              </a:rPr>
              <a:t>Knowing a person’s carbon footprint and how it compares to the carbon footprint of others can help pupils to identify how the Earth is impacted by their actions and how they can reduce their carbon footprint </a:t>
            </a:r>
            <a:endParaRPr lang="en-US" dirty="0">
              <a:latin typeface="Amatic SC Bold" panose="020B0604020202020204" charset="-79"/>
              <a:cs typeface="Amatic SC Bold" panose="020B0604020202020204" charset="-79"/>
            </a:endParaRPr>
          </a:p>
        </p:txBody>
      </p:sp>
    </p:spTree>
    <p:extLst>
      <p:ext uri="{BB962C8B-B14F-4D97-AF65-F5344CB8AC3E}">
        <p14:creationId xmlns:p14="http://schemas.microsoft.com/office/powerpoint/2010/main" val="158708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5886A-55B1-4F75-805E-5E0BC6596752}"/>
              </a:ext>
            </a:extLst>
          </p:cNvPr>
          <p:cNvPicPr>
            <a:picLocks noChangeAspect="1"/>
          </p:cNvPicPr>
          <p:nvPr/>
        </p:nvPicPr>
        <p:blipFill>
          <a:blip r:embed="rId2"/>
          <a:stretch>
            <a:fillRect/>
          </a:stretch>
        </p:blipFill>
        <p:spPr>
          <a:xfrm>
            <a:off x="713056" y="547688"/>
            <a:ext cx="8558960" cy="1988345"/>
          </a:xfrm>
          <a:prstGeom prst="rect">
            <a:avLst/>
          </a:prstGeom>
        </p:spPr>
      </p:pic>
      <p:sp>
        <p:nvSpPr>
          <p:cNvPr id="2" name="Title 1">
            <a:extLst>
              <a:ext uri="{FF2B5EF4-FFF2-40B4-BE49-F238E27FC236}">
                <a16:creationId xmlns:a16="http://schemas.microsoft.com/office/drawing/2014/main" id="{AE3AA917-48AD-5042-87B6-74A51D8A9426}"/>
              </a:ext>
            </a:extLst>
          </p:cNvPr>
          <p:cNvSpPr>
            <a:spLocks noGrp="1"/>
          </p:cNvSpPr>
          <p:nvPr>
            <p:ph type="title"/>
          </p:nvPr>
        </p:nvSpPr>
        <p:spPr>
          <a:xfrm>
            <a:off x="699201" y="723900"/>
            <a:ext cx="8229600" cy="1143000"/>
          </a:xfrm>
        </p:spPr>
        <p:txBody>
          <a:bodyPr>
            <a:normAutofit/>
          </a:bodyPr>
          <a:lstStyle/>
          <a:p>
            <a:r>
              <a:rPr lang="en-US" dirty="0">
                <a:latin typeface="Amatic SC Bold" panose="020B0604020202020204" charset="-79"/>
                <a:cs typeface="Amatic SC Bold" panose="020B0604020202020204" charset="-79"/>
              </a:rPr>
              <a:t>Key areas of ‘carbon footprint’</a:t>
            </a:r>
          </a:p>
        </p:txBody>
      </p:sp>
      <p:sp>
        <p:nvSpPr>
          <p:cNvPr id="3" name="Content Placeholder 2">
            <a:extLst>
              <a:ext uri="{FF2B5EF4-FFF2-40B4-BE49-F238E27FC236}">
                <a16:creationId xmlns:a16="http://schemas.microsoft.com/office/drawing/2014/main" id="{F9657D9B-C79A-D648-AAD1-58C39F386969}"/>
              </a:ext>
            </a:extLst>
          </p:cNvPr>
          <p:cNvSpPr>
            <a:spLocks noGrp="1"/>
          </p:cNvSpPr>
          <p:nvPr>
            <p:ph idx="1"/>
          </p:nvPr>
        </p:nvSpPr>
        <p:spPr>
          <a:xfrm>
            <a:off x="1257300" y="3306752"/>
            <a:ext cx="5814060" cy="6527007"/>
          </a:xfrm>
        </p:spPr>
        <p:txBody>
          <a:bodyPr>
            <a:normAutofit/>
          </a:bodyPr>
          <a:lstStyle/>
          <a:p>
            <a:r>
              <a:rPr lang="en-US" sz="6000" dirty="0">
                <a:latin typeface="Amatic SC Bold" panose="020B0604020202020204" charset="-79"/>
                <a:cs typeface="Amatic SC Bold" panose="020B0604020202020204" charset="-79"/>
              </a:rPr>
              <a:t>Electricity</a:t>
            </a:r>
          </a:p>
          <a:p>
            <a:r>
              <a:rPr lang="en-US" sz="6000" dirty="0">
                <a:latin typeface="Amatic SC Bold" panose="020B0604020202020204" charset="-79"/>
                <a:cs typeface="Amatic SC Bold" panose="020B0604020202020204" charset="-79"/>
              </a:rPr>
              <a:t>Energy</a:t>
            </a:r>
          </a:p>
          <a:p>
            <a:r>
              <a:rPr lang="en-US" sz="6000" dirty="0">
                <a:latin typeface="Amatic SC Bold" panose="020B0604020202020204" charset="-79"/>
                <a:cs typeface="Amatic SC Bold" panose="020B0604020202020204" charset="-79"/>
              </a:rPr>
              <a:t>Water</a:t>
            </a:r>
          </a:p>
          <a:p>
            <a:r>
              <a:rPr lang="en-US" sz="6000" dirty="0">
                <a:latin typeface="Amatic SC Bold" panose="020B0604020202020204" charset="-79"/>
                <a:cs typeface="Amatic SC Bold" panose="020B0604020202020204" charset="-79"/>
              </a:rPr>
              <a:t>Recreation</a:t>
            </a:r>
          </a:p>
          <a:p>
            <a:r>
              <a:rPr lang="en-US" sz="6000" dirty="0">
                <a:latin typeface="Amatic SC Bold" panose="020B0604020202020204" charset="-79"/>
                <a:cs typeface="Amatic SC Bold" panose="020B0604020202020204" charset="-79"/>
              </a:rPr>
              <a:t>Transportation</a:t>
            </a:r>
          </a:p>
        </p:txBody>
      </p:sp>
      <p:sp>
        <p:nvSpPr>
          <p:cNvPr id="4" name="Rectangle 3">
            <a:extLst>
              <a:ext uri="{FF2B5EF4-FFF2-40B4-BE49-F238E27FC236}">
                <a16:creationId xmlns:a16="http://schemas.microsoft.com/office/drawing/2014/main" id="{8340B850-FD2A-FB40-9961-1D4232170F41}"/>
              </a:ext>
            </a:extLst>
          </p:cNvPr>
          <p:cNvSpPr/>
          <p:nvPr/>
        </p:nvSpPr>
        <p:spPr>
          <a:xfrm>
            <a:off x="9814560" y="3306752"/>
            <a:ext cx="9144000" cy="3785652"/>
          </a:xfrm>
          <a:prstGeom prst="rect">
            <a:avLst/>
          </a:prstGeom>
        </p:spPr>
        <p:txBody>
          <a:bodyPr>
            <a:spAutoFit/>
          </a:bodyPr>
          <a:lstStyle/>
          <a:p>
            <a:pPr marL="857250" indent="-857250">
              <a:buFont typeface="Arial" panose="020B0604020202020204" pitchFamily="34" charset="0"/>
              <a:buChar char="•"/>
            </a:pPr>
            <a:r>
              <a:rPr lang="en-US" sz="6000" dirty="0">
                <a:latin typeface="Amatic SC Bold" panose="020B0604020202020204" charset="-79"/>
                <a:cs typeface="Amatic SC Bold" panose="020B0604020202020204" charset="-79"/>
              </a:rPr>
              <a:t>Dwelling</a:t>
            </a:r>
          </a:p>
          <a:p>
            <a:pPr marL="857250" indent="-857250">
              <a:buFont typeface="Arial" panose="020B0604020202020204" pitchFamily="34" charset="0"/>
              <a:buChar char="•"/>
            </a:pPr>
            <a:r>
              <a:rPr lang="en-US" sz="6000" dirty="0">
                <a:latin typeface="Amatic SC Bold" panose="020B0604020202020204" charset="-79"/>
                <a:cs typeface="Amatic SC Bold" panose="020B0604020202020204" charset="-79"/>
              </a:rPr>
              <a:t>Food</a:t>
            </a:r>
          </a:p>
          <a:p>
            <a:pPr marL="857250" indent="-857250">
              <a:buFont typeface="Arial" panose="020B0604020202020204" pitchFamily="34" charset="0"/>
              <a:buChar char="•"/>
            </a:pPr>
            <a:r>
              <a:rPr lang="en-US" sz="6000" dirty="0">
                <a:latin typeface="Amatic SC Bold" panose="020B0604020202020204" charset="-79"/>
                <a:cs typeface="Amatic SC Bold" panose="020B0604020202020204" charset="-79"/>
              </a:rPr>
              <a:t>Consumption</a:t>
            </a:r>
          </a:p>
          <a:p>
            <a:pPr marL="857250" indent="-857250">
              <a:buFont typeface="Arial" panose="020B0604020202020204" pitchFamily="34" charset="0"/>
              <a:buChar char="•"/>
            </a:pPr>
            <a:r>
              <a:rPr lang="en-US" sz="6000" dirty="0">
                <a:latin typeface="Amatic SC Bold" panose="020B0604020202020204" charset="-79"/>
                <a:cs typeface="Amatic SC Bold" panose="020B0604020202020204" charset="-79"/>
              </a:rPr>
              <a:t>Waste</a:t>
            </a:r>
          </a:p>
        </p:txBody>
      </p:sp>
    </p:spTree>
    <p:extLst>
      <p:ext uri="{BB962C8B-B14F-4D97-AF65-F5344CB8AC3E}">
        <p14:creationId xmlns:p14="http://schemas.microsoft.com/office/powerpoint/2010/main" val="363018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87B-3306-488C-AB01-934357FEA3D6}"/>
              </a:ext>
            </a:extLst>
          </p:cNvPr>
          <p:cNvPicPr>
            <a:picLocks noChangeAspect="1"/>
          </p:cNvPicPr>
          <p:nvPr/>
        </p:nvPicPr>
        <p:blipFill>
          <a:blip r:embed="rId2"/>
          <a:stretch>
            <a:fillRect/>
          </a:stretch>
        </p:blipFill>
        <p:spPr>
          <a:xfrm>
            <a:off x="287859" y="56314"/>
            <a:ext cx="9944277" cy="2196539"/>
          </a:xfrm>
          <a:prstGeom prst="rect">
            <a:avLst/>
          </a:prstGeom>
        </p:spPr>
      </p:pic>
      <p:sp>
        <p:nvSpPr>
          <p:cNvPr id="2" name="Title 1">
            <a:extLst>
              <a:ext uri="{FF2B5EF4-FFF2-40B4-BE49-F238E27FC236}">
                <a16:creationId xmlns:a16="http://schemas.microsoft.com/office/drawing/2014/main" id="{75DE416B-0948-C947-B056-7D638B4902FA}"/>
              </a:ext>
            </a:extLst>
          </p:cNvPr>
          <p:cNvSpPr>
            <a:spLocks noGrp="1"/>
          </p:cNvSpPr>
          <p:nvPr>
            <p:ph type="title"/>
          </p:nvPr>
        </p:nvSpPr>
        <p:spPr>
          <a:xfrm>
            <a:off x="694944" y="264508"/>
            <a:ext cx="8220456" cy="1988345"/>
          </a:xfrm>
        </p:spPr>
        <p:txBody>
          <a:bodyPr/>
          <a:lstStyle/>
          <a:p>
            <a:r>
              <a:rPr lang="en-US" dirty="0">
                <a:latin typeface="Amatic SC Bold" panose="020B0604020202020204" charset="-79"/>
                <a:cs typeface="Amatic SC Bold" panose="020B0604020202020204" charset="-79"/>
              </a:rPr>
              <a:t>Ways to reduce your carbon footprint</a:t>
            </a:r>
          </a:p>
        </p:txBody>
      </p:sp>
      <p:sp>
        <p:nvSpPr>
          <p:cNvPr id="3" name="Content Placeholder 2">
            <a:extLst>
              <a:ext uri="{FF2B5EF4-FFF2-40B4-BE49-F238E27FC236}">
                <a16:creationId xmlns:a16="http://schemas.microsoft.com/office/drawing/2014/main" id="{584A56AF-1E6B-974A-883A-663156CF8D8F}"/>
              </a:ext>
            </a:extLst>
          </p:cNvPr>
          <p:cNvSpPr>
            <a:spLocks noGrp="1"/>
          </p:cNvSpPr>
          <p:nvPr>
            <p:ph idx="1"/>
          </p:nvPr>
        </p:nvSpPr>
        <p:spPr>
          <a:xfrm>
            <a:off x="1257300" y="2034349"/>
            <a:ext cx="15773400" cy="7076123"/>
          </a:xfrm>
        </p:spPr>
        <p:txBody>
          <a:bodyPr>
            <a:noAutofit/>
          </a:bodyPr>
          <a:lstStyle/>
          <a:p>
            <a:r>
              <a:rPr lang="en-GB" sz="2700" dirty="0">
                <a:latin typeface="Amatic SC Bold" panose="020B0604020202020204" charset="-79"/>
                <a:cs typeface="Amatic SC Bold" panose="020B0604020202020204" charset="-79"/>
              </a:rPr>
              <a:t>Recycle at home</a:t>
            </a:r>
          </a:p>
          <a:p>
            <a:r>
              <a:rPr lang="en-GB" sz="2700" dirty="0">
                <a:latin typeface="Amatic SC Bold" panose="020B0604020202020204" charset="-79"/>
                <a:cs typeface="Amatic SC Bold" panose="020B0604020202020204" charset="-79"/>
              </a:rPr>
              <a:t>Conserve energy through switching of lights and devices</a:t>
            </a:r>
          </a:p>
          <a:p>
            <a:r>
              <a:rPr lang="en-GB" sz="2700" dirty="0">
                <a:latin typeface="Amatic SC Bold" panose="020B0604020202020204" charset="-79"/>
                <a:cs typeface="Amatic SC Bold" panose="020B0604020202020204" charset="-79"/>
              </a:rPr>
              <a:t>Support Green vendors</a:t>
            </a:r>
          </a:p>
          <a:p>
            <a:r>
              <a:rPr lang="en-GB" sz="2700" dirty="0">
                <a:latin typeface="Amatic SC Bold" panose="020B0604020202020204" charset="-79"/>
                <a:cs typeface="Amatic SC Bold" panose="020B0604020202020204" charset="-79"/>
              </a:rPr>
              <a:t>Use reusables e.g. coffee cup, water bottle, lunchbox</a:t>
            </a:r>
          </a:p>
          <a:p>
            <a:r>
              <a:rPr lang="en-GB" sz="2700" dirty="0">
                <a:latin typeface="Amatic SC Bold" panose="020B0604020202020204" charset="-79"/>
                <a:cs typeface="Amatic SC Bold" panose="020B0604020202020204" charset="-79"/>
              </a:rPr>
              <a:t>Invest in plants at home</a:t>
            </a:r>
          </a:p>
          <a:p>
            <a:r>
              <a:rPr lang="en-GB" sz="2700" dirty="0">
                <a:latin typeface="Amatic SC Bold" panose="020B0604020202020204" charset="-79"/>
                <a:cs typeface="Amatic SC Bold" panose="020B0604020202020204" charset="-79"/>
              </a:rPr>
              <a:t>Try to stay healthy and eat organic fruit and veg</a:t>
            </a:r>
          </a:p>
          <a:p>
            <a:r>
              <a:rPr lang="en-GB" sz="2700" dirty="0">
                <a:latin typeface="Amatic SC Bold" panose="020B0604020202020204" charset="-79"/>
                <a:cs typeface="Amatic SC Bold" panose="020B0604020202020204" charset="-79"/>
              </a:rPr>
              <a:t>Use alternative modes of transport or share where possible</a:t>
            </a:r>
          </a:p>
          <a:p>
            <a:r>
              <a:rPr lang="en-GB" sz="2700" dirty="0">
                <a:latin typeface="Amatic SC Bold" panose="020B0604020202020204" charset="-79"/>
                <a:cs typeface="Amatic SC Bold" panose="020B0604020202020204" charset="-79"/>
              </a:rPr>
              <a:t>Get outside and volunteer</a:t>
            </a:r>
          </a:p>
          <a:p>
            <a:r>
              <a:rPr lang="en-GB" sz="2700" dirty="0">
                <a:latin typeface="Amatic SC Bold" panose="020B0604020202020204" charset="-79"/>
                <a:cs typeface="Amatic SC Bold" panose="020B0604020202020204" charset="-79"/>
              </a:rPr>
              <a:t>Conserve Water are – take short showers, fix leaking pipes, keep the running tap close while you brush your teeth, recycle water in your home, use water-saving appliances, collect rainwater in a rain barrel to water your garden.</a:t>
            </a:r>
          </a:p>
          <a:p>
            <a:r>
              <a:rPr lang="en-GB" sz="2700" dirty="0">
                <a:latin typeface="Amatic SC Bold" panose="020B0604020202020204" charset="-79"/>
                <a:cs typeface="Amatic SC Bold" panose="020B0604020202020204" charset="-79"/>
              </a:rPr>
              <a:t>Go meat free 2-3 days a week</a:t>
            </a:r>
          </a:p>
          <a:p>
            <a:r>
              <a:rPr lang="en-GB" sz="2700" dirty="0">
                <a:latin typeface="Amatic SC Bold" panose="020B0604020202020204" charset="-79"/>
                <a:cs typeface="Amatic SC Bold" panose="020B0604020202020204" charset="-79"/>
              </a:rPr>
              <a:t>Make your plastic promise on the KNIB website  - reduce your use of single use plastic</a:t>
            </a:r>
          </a:p>
          <a:p>
            <a:r>
              <a:rPr lang="en-GB" sz="2700" dirty="0">
                <a:latin typeface="Amatic SC Bold" panose="020B0604020202020204" charset="-79"/>
                <a:cs typeface="Amatic SC Bold" panose="020B0604020202020204" charset="-79"/>
              </a:rPr>
              <a:t>Get involved in your school eco-committee</a:t>
            </a:r>
          </a:p>
          <a:p>
            <a:r>
              <a:rPr lang="en-GB" sz="2700" dirty="0">
                <a:latin typeface="Amatic SC Bold" panose="020B0604020202020204" charset="-79"/>
                <a:cs typeface="Amatic SC Bold" panose="020B0604020202020204" charset="-79"/>
              </a:rPr>
              <a:t>Be kind to everyone</a:t>
            </a:r>
          </a:p>
          <a:p>
            <a:r>
              <a:rPr lang="en-GB" sz="2700" dirty="0">
                <a:latin typeface="Amatic SC Bold" panose="020B0604020202020204" charset="-79"/>
                <a:cs typeface="Amatic SC Bold" panose="020B0604020202020204" charset="-79"/>
              </a:rPr>
              <a:t>Don’t buy things you don’t really need – always question yourself before purchase</a:t>
            </a:r>
          </a:p>
        </p:txBody>
      </p:sp>
    </p:spTree>
    <p:extLst>
      <p:ext uri="{BB962C8B-B14F-4D97-AF65-F5344CB8AC3E}">
        <p14:creationId xmlns:p14="http://schemas.microsoft.com/office/powerpoint/2010/main" val="2154677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2097925"/>
            <a:ext cx="8115300" cy="5013569"/>
            <a:chOff x="0" y="0"/>
            <a:chExt cx="10820400" cy="668475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MATERIALS NEEDED FOR CLASS</a:t>
              </a:r>
            </a:p>
          </p:txBody>
        </p:sp>
        <p:sp>
          <p:nvSpPr>
            <p:cNvPr id="4" name="TextBox 4"/>
            <p:cNvSpPr txBox="1"/>
            <p:nvPr/>
          </p:nvSpPr>
          <p:spPr>
            <a:xfrm>
              <a:off x="0" y="3924413"/>
              <a:ext cx="10820400" cy="27603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a:srcRect l="23386" t="16682" r="26825" b="17273"/>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038682" cy="8499784"/>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sp>
        <p:nvSpPr>
          <p:cNvPr id="7" name="TextBox 7"/>
          <p:cNvSpPr txBox="1"/>
          <p:nvPr/>
        </p:nvSpPr>
        <p:spPr>
          <a:xfrm>
            <a:off x="3595898" y="5841238"/>
            <a:ext cx="4962232" cy="17589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Muli Regular"/>
              </a:rPr>
              <a:t>Objectives inform students the learning outcomes of the class. What will they know? What will they be able to do? Why is this important to know? It's an effective way to assess their learning progress.</a:t>
            </a:r>
          </a:p>
        </p:txBody>
      </p:sp>
      <p:sp>
        <p:nvSpPr>
          <p:cNvPr id="8" name="TextBox 8"/>
          <p:cNvSpPr txBox="1"/>
          <p:nvPr/>
        </p:nvSpPr>
        <p:spPr>
          <a:xfrm>
            <a:off x="9744241" y="5841238"/>
            <a:ext cx="4962232" cy="175895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Rules provide the structure necessary for an engaging and productive class. Keep it simple and easy to follow. It can be general to cover different situations or very specific to your students.</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a:solidFill>
                  <a:srgbClr val="000000"/>
                </a:solidFill>
                <a:latin typeface="Amatic SC Bold"/>
              </a:rPr>
              <a:t>CLASS OBJECTIVES AND RULES</a:t>
            </a:r>
          </a:p>
        </p:txBody>
      </p:sp>
      <p:pic>
        <p:nvPicPr>
          <p:cNvPr id="11" name="Picture 11"/>
          <p:cNvPicPr>
            <a:picLocks noChangeAspect="1"/>
          </p:cNvPicPr>
          <p:nvPr/>
        </p:nvPicPr>
        <p:blipFill>
          <a:blip r:embed="rId6"/>
          <a:srcRect l="24274" t="12627" r="27335" b="10210"/>
          <a:stretch>
            <a:fillRect/>
          </a:stretch>
        </p:blipFill>
        <p:spPr>
          <a:xfrm>
            <a:off x="5770998" y="3778351"/>
            <a:ext cx="640773" cy="1021773"/>
          </a:xfrm>
          <a:prstGeom prst="rect">
            <a:avLst/>
          </a:prstGeom>
        </p:spPr>
      </p:pic>
      <p:pic>
        <p:nvPicPr>
          <p:cNvPr id="12" name="Picture 12"/>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3" name="Picture 13"/>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4" name="Picture 14"/>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5" name="Picture 15"/>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6" name="Picture 16"/>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7" name="Picture 17"/>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20" name="Picture 20"/>
          <p:cNvPicPr>
            <a:picLocks noChangeAspect="1"/>
          </p:cNvPicPr>
          <p:nvPr/>
        </p:nvPicPr>
        <p:blipFill>
          <a:blip r:embed="rId9"/>
          <a:srcRect/>
          <a:stretch>
            <a:fillRect/>
          </a:stretch>
        </p:blipFill>
        <p:spPr>
          <a:xfrm rot="1800043">
            <a:off x="16758137" y="846080"/>
            <a:ext cx="567418" cy="626667"/>
          </a:xfrm>
          <a:prstGeom prst="rect">
            <a:avLst/>
          </a:prstGeom>
        </p:spPr>
      </p:pic>
      <p:pic>
        <p:nvPicPr>
          <p:cNvPr id="21" name="Picture 21"/>
          <p:cNvPicPr>
            <a:picLocks noChangeAspect="1"/>
          </p:cNvPicPr>
          <p:nvPr/>
        </p:nvPicPr>
        <p:blipFill>
          <a:blip r:embed="rId10"/>
          <a:srcRect/>
          <a:stretch>
            <a:fillRect/>
          </a:stretch>
        </p:blipFill>
        <p:spPr>
          <a:xfrm rot="-1669974">
            <a:off x="763523" y="7846988"/>
            <a:ext cx="530353" cy="898904"/>
          </a:xfrm>
          <a:prstGeom prst="rect">
            <a:avLst/>
          </a:prstGeom>
        </p:spPr>
      </p:pic>
      <p:pic>
        <p:nvPicPr>
          <p:cNvPr id="22" name="Picture 22"/>
          <p:cNvPicPr>
            <a:picLocks noChangeAspect="1"/>
          </p:cNvPicPr>
          <p:nvPr/>
        </p:nvPicPr>
        <p:blipFill>
          <a:blip r:embed="rId11"/>
          <a:srcRect/>
          <a:stretch>
            <a:fillRect/>
          </a:stretch>
        </p:blipFill>
        <p:spPr>
          <a:xfrm rot="693431">
            <a:off x="728567" y="950701"/>
            <a:ext cx="826577" cy="1185137"/>
          </a:xfrm>
          <a:prstGeom prst="rect">
            <a:avLst/>
          </a:prstGeom>
        </p:spPr>
      </p:pic>
      <p:pic>
        <p:nvPicPr>
          <p:cNvPr id="23" name="Picture 23"/>
          <p:cNvPicPr>
            <a:picLocks noChangeAspect="1"/>
          </p:cNvPicPr>
          <p:nvPr/>
        </p:nvPicPr>
        <p:blipFill>
          <a:blip r:embed="rId12"/>
          <a:srcRect/>
          <a:stretch>
            <a:fillRect/>
          </a:stretch>
        </p:blipFill>
        <p:spPr>
          <a:xfrm rot="-10019461">
            <a:off x="16924816" y="8048486"/>
            <a:ext cx="516571" cy="495908"/>
          </a:xfrm>
          <a:prstGeom prst="rect">
            <a:avLst/>
          </a:prstGeom>
        </p:spPr>
      </p:pic>
      <p:pic>
        <p:nvPicPr>
          <p:cNvPr id="24" name="Picture 24"/>
          <p:cNvPicPr>
            <a:picLocks noChangeAspect="1"/>
          </p:cNvPicPr>
          <p:nvPr/>
        </p:nvPicPr>
        <p:blipFill>
          <a:blip r:embed="rId13"/>
          <a:srcRect/>
          <a:stretch>
            <a:fillRect/>
          </a:stretch>
        </p:blipFill>
        <p:spPr>
          <a:xfrm>
            <a:off x="11563262" y="3627142"/>
            <a:ext cx="1324190" cy="1324190"/>
          </a:xfrm>
          <a:prstGeom prst="rect">
            <a:avLst/>
          </a:prstGeom>
        </p:spPr>
      </p:pic>
      <p:pic>
        <p:nvPicPr>
          <p:cNvPr id="25" name="Picture 23"/>
          <p:cNvPicPr>
            <a:picLocks noChangeAspect="1"/>
          </p:cNvPicPr>
          <p:nvPr/>
        </p:nvPicPr>
        <p:blipFill>
          <a:blip r:embed="rId1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30364" y="2220051"/>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a:srcRect l="24681" t="19957" r="25654" b="19187"/>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3"/>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3</a:t>
            </a:r>
          </a:p>
        </p:txBody>
      </p:sp>
      <p:pic>
        <p:nvPicPr>
          <p:cNvPr id="26" name="Picture 23"/>
          <p:cNvPicPr>
            <a:picLocks noChangeAspect="1"/>
          </p:cNvPicPr>
          <p:nvPr/>
        </p:nvPicPr>
        <p:blipFill>
          <a:blip r:embed="rId12"/>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1" name="Picture 24">
            <a:extLst>
              <a:ext uri="{FF2B5EF4-FFF2-40B4-BE49-F238E27FC236}">
                <a16:creationId xmlns:a16="http://schemas.microsoft.com/office/drawing/2014/main" id="{69AD62DC-DBA9-4619-8A90-9D2A877A3E19}"/>
              </a:ext>
            </a:extLst>
          </p:cNvPr>
          <p:cNvPicPr>
            <a:picLocks noChangeAspect="1"/>
          </p:cNvPicPr>
          <p:nvPr/>
        </p:nvPicPr>
        <p:blipFill>
          <a:blip r:embed="rId3"/>
          <a:srcRect/>
          <a:stretch>
            <a:fillRect/>
          </a:stretch>
        </p:blipFill>
        <p:spPr>
          <a:xfrm rot="133738">
            <a:off x="12426517" y="7107283"/>
            <a:ext cx="5610169" cy="2885471"/>
          </a:xfrm>
          <a:prstGeom prst="rect">
            <a:avLst/>
          </a:prstGeom>
        </p:spPr>
      </p:pic>
      <p:pic>
        <p:nvPicPr>
          <p:cNvPr id="14" name="Picture 24">
            <a:extLst>
              <a:ext uri="{FF2B5EF4-FFF2-40B4-BE49-F238E27FC236}">
                <a16:creationId xmlns:a16="http://schemas.microsoft.com/office/drawing/2014/main" id="{69AD62DC-DBA9-4619-8A90-9D2A877A3E19}"/>
              </a:ext>
            </a:extLst>
          </p:cNvPr>
          <p:cNvPicPr>
            <a:picLocks noChangeAspect="1"/>
          </p:cNvPicPr>
          <p:nvPr/>
        </p:nvPicPr>
        <p:blipFill>
          <a:blip r:embed="rId3"/>
          <a:srcRect/>
          <a:stretch>
            <a:fillRect/>
          </a:stretch>
        </p:blipFill>
        <p:spPr>
          <a:xfrm rot="133738">
            <a:off x="307223" y="8219090"/>
            <a:ext cx="5020728" cy="1461867"/>
          </a:xfrm>
          <a:prstGeom prst="rect">
            <a:avLst/>
          </a:prstGeom>
        </p:spPr>
      </p:pic>
      <p:grpSp>
        <p:nvGrpSpPr>
          <p:cNvPr id="4" name="Group 3">
            <a:extLst>
              <a:ext uri="{FF2B5EF4-FFF2-40B4-BE49-F238E27FC236}">
                <a16:creationId xmlns:a16="http://schemas.microsoft.com/office/drawing/2014/main" id="{E661CC15-6659-5D4E-81AE-7599B661A210}"/>
              </a:ext>
            </a:extLst>
          </p:cNvPr>
          <p:cNvGrpSpPr/>
          <p:nvPr/>
        </p:nvGrpSpPr>
        <p:grpSpPr>
          <a:xfrm>
            <a:off x="389111" y="136224"/>
            <a:ext cx="18105818" cy="11018568"/>
            <a:chOff x="259407" y="90816"/>
            <a:chExt cx="12070545" cy="7345712"/>
          </a:xfrm>
        </p:grpSpPr>
        <p:grpSp>
          <p:nvGrpSpPr>
            <p:cNvPr id="5" name="Group 4">
              <a:extLst>
                <a:ext uri="{FF2B5EF4-FFF2-40B4-BE49-F238E27FC236}">
                  <a16:creationId xmlns:a16="http://schemas.microsoft.com/office/drawing/2014/main" id="{926C006C-6E18-D448-8D17-EB5939DCBC7D}"/>
                </a:ext>
              </a:extLst>
            </p:cNvPr>
            <p:cNvGrpSpPr/>
            <p:nvPr/>
          </p:nvGrpSpPr>
          <p:grpSpPr>
            <a:xfrm>
              <a:off x="2220840" y="90816"/>
              <a:ext cx="7454900" cy="7345712"/>
              <a:chOff x="2220840" y="90816"/>
              <a:chExt cx="7454900" cy="7345712"/>
            </a:xfrm>
          </p:grpSpPr>
          <p:pic>
            <p:nvPicPr>
              <p:cNvPr id="8" name="Picture 7">
                <a:extLst>
                  <a:ext uri="{FF2B5EF4-FFF2-40B4-BE49-F238E27FC236}">
                    <a16:creationId xmlns:a16="http://schemas.microsoft.com/office/drawing/2014/main" id="{68B723FC-3BF6-E949-B693-F5AC0231159E}"/>
                  </a:ext>
                </a:extLst>
              </p:cNvPr>
              <p:cNvPicPr>
                <a:picLocks noChangeAspect="1"/>
              </p:cNvPicPr>
              <p:nvPr/>
            </p:nvPicPr>
            <p:blipFill>
              <a:blip r:embed="rId4"/>
              <a:stretch>
                <a:fillRect/>
              </a:stretch>
            </p:blipFill>
            <p:spPr>
              <a:xfrm>
                <a:off x="2220840" y="90816"/>
                <a:ext cx="7454900" cy="5511800"/>
              </a:xfrm>
              <a:prstGeom prst="rect">
                <a:avLst/>
              </a:prstGeom>
            </p:spPr>
          </p:pic>
          <p:pic>
            <p:nvPicPr>
              <p:cNvPr id="9" name="Picture 8">
                <a:extLst>
                  <a:ext uri="{FF2B5EF4-FFF2-40B4-BE49-F238E27FC236}">
                    <a16:creationId xmlns:a16="http://schemas.microsoft.com/office/drawing/2014/main" id="{5B1A0B6B-59BD-5E41-8D00-526EB1E5A4C6}"/>
                  </a:ext>
                </a:extLst>
              </p:cNvPr>
              <p:cNvPicPr>
                <a:picLocks noChangeAspect="1"/>
              </p:cNvPicPr>
              <p:nvPr/>
            </p:nvPicPr>
            <p:blipFill>
              <a:blip r:embed="rId5"/>
              <a:stretch>
                <a:fillRect/>
              </a:stretch>
            </p:blipFill>
            <p:spPr>
              <a:xfrm>
                <a:off x="3337375" y="2915728"/>
                <a:ext cx="4426398" cy="4520800"/>
              </a:xfrm>
              <a:prstGeom prst="rect">
                <a:avLst/>
              </a:prstGeom>
            </p:spPr>
          </p:pic>
          <p:pic>
            <p:nvPicPr>
              <p:cNvPr id="10" name="Picture 9">
                <a:extLst>
                  <a:ext uri="{FF2B5EF4-FFF2-40B4-BE49-F238E27FC236}">
                    <a16:creationId xmlns:a16="http://schemas.microsoft.com/office/drawing/2014/main" id="{0718A19E-0834-0046-86B6-DD5F9F0B623F}"/>
                  </a:ext>
                </a:extLst>
              </p:cNvPr>
              <p:cNvPicPr>
                <a:picLocks noChangeAspect="1"/>
              </p:cNvPicPr>
              <p:nvPr/>
            </p:nvPicPr>
            <p:blipFill>
              <a:blip r:embed="rId6"/>
              <a:stretch>
                <a:fillRect/>
              </a:stretch>
            </p:blipFill>
            <p:spPr>
              <a:xfrm>
                <a:off x="2910696" y="3401665"/>
                <a:ext cx="1937349" cy="1088264"/>
              </a:xfrm>
              <a:prstGeom prst="rect">
                <a:avLst/>
              </a:prstGeom>
            </p:spPr>
          </p:pic>
          <p:pic>
            <p:nvPicPr>
              <p:cNvPr id="11" name="Picture 10">
                <a:extLst>
                  <a:ext uri="{FF2B5EF4-FFF2-40B4-BE49-F238E27FC236}">
                    <a16:creationId xmlns:a16="http://schemas.microsoft.com/office/drawing/2014/main" id="{2D1A4FCB-628A-3A40-B65A-CEFC38676941}"/>
                  </a:ext>
                </a:extLst>
              </p:cNvPr>
              <p:cNvPicPr>
                <a:picLocks noChangeAspect="1"/>
              </p:cNvPicPr>
              <p:nvPr/>
            </p:nvPicPr>
            <p:blipFill>
              <a:blip r:embed="rId7"/>
              <a:stretch>
                <a:fillRect/>
              </a:stretch>
            </p:blipFill>
            <p:spPr>
              <a:xfrm>
                <a:off x="6676127" y="3704497"/>
                <a:ext cx="1600200" cy="482600"/>
              </a:xfrm>
              <a:prstGeom prst="rect">
                <a:avLst/>
              </a:prstGeom>
            </p:spPr>
          </p:pic>
        </p:grpSp>
        <p:sp>
          <p:nvSpPr>
            <p:cNvPr id="6" name="TextBox 5">
              <a:extLst>
                <a:ext uri="{FF2B5EF4-FFF2-40B4-BE49-F238E27FC236}">
                  <a16:creationId xmlns:a16="http://schemas.microsoft.com/office/drawing/2014/main" id="{A20AFCB6-8FCF-FF41-BEFD-EE3018645E8A}"/>
                </a:ext>
              </a:extLst>
            </p:cNvPr>
            <p:cNvSpPr txBox="1"/>
            <p:nvPr/>
          </p:nvSpPr>
          <p:spPr>
            <a:xfrm>
              <a:off x="259407" y="5734742"/>
              <a:ext cx="2894312" cy="492443"/>
            </a:xfrm>
            <a:prstGeom prst="rect">
              <a:avLst/>
            </a:prstGeom>
            <a:noFill/>
          </p:spPr>
          <p:txBody>
            <a:bodyPr wrap="square" rtlCol="0">
              <a:spAutoFit/>
            </a:bodyPr>
            <a:lstStyle/>
            <a:p>
              <a:pPr algn="ctr"/>
              <a:r>
                <a:rPr lang="en-US" sz="4200" dirty="0">
                  <a:latin typeface="Amatic SC Bold" panose="020B0604020202020204" charset="-79"/>
                  <a:cs typeface="Amatic SC Bold" panose="020B0604020202020204" charset="-79"/>
                </a:rPr>
                <a:t>Key Stage 3</a:t>
              </a:r>
            </a:p>
          </p:txBody>
        </p:sp>
        <p:sp>
          <p:nvSpPr>
            <p:cNvPr id="7" name="TextBox 6">
              <a:extLst>
                <a:ext uri="{FF2B5EF4-FFF2-40B4-BE49-F238E27FC236}">
                  <a16:creationId xmlns:a16="http://schemas.microsoft.com/office/drawing/2014/main" id="{5450FFDA-AF08-E84F-9BB5-106988FF8290}"/>
                </a:ext>
              </a:extLst>
            </p:cNvPr>
            <p:cNvSpPr txBox="1"/>
            <p:nvPr/>
          </p:nvSpPr>
          <p:spPr>
            <a:xfrm>
              <a:off x="7671687" y="4848437"/>
              <a:ext cx="4658265" cy="1538883"/>
            </a:xfrm>
            <a:prstGeom prst="rect">
              <a:avLst/>
            </a:prstGeom>
            <a:noFill/>
          </p:spPr>
          <p:txBody>
            <a:bodyPr wrap="square" rtlCol="0">
              <a:spAutoFit/>
            </a:bodyPr>
            <a:lstStyle/>
            <a:p>
              <a:pPr algn="ctr"/>
              <a:r>
                <a:rPr lang="en-US" sz="4800" dirty="0">
                  <a:latin typeface="Amatic SC Bold" panose="020B0604020202020204" charset="-79"/>
                  <a:cs typeface="Amatic SC Bold" panose="020B0604020202020204" charset="-79"/>
                </a:rPr>
                <a:t>Global Perspective</a:t>
              </a:r>
            </a:p>
            <a:p>
              <a:pPr algn="ctr"/>
              <a:r>
                <a:rPr lang="en-US" sz="4800" dirty="0">
                  <a:latin typeface="Amatic SC Bold" panose="020B0604020202020204" charset="-79"/>
                  <a:cs typeface="Amatic SC Bold" panose="020B0604020202020204" charset="-79"/>
                </a:rPr>
                <a:t>Water</a:t>
              </a:r>
            </a:p>
            <a:p>
              <a:pPr algn="ctr"/>
              <a:r>
                <a:rPr lang="en-US" sz="4800" dirty="0">
                  <a:latin typeface="Amatic SC Bold" panose="020B0604020202020204" charset="-79"/>
                  <a:cs typeface="Amatic SC Bold" panose="020B0604020202020204" charset="-79"/>
                </a:rPr>
                <a:t>Climate Change</a:t>
              </a:r>
            </a:p>
          </p:txBody>
        </p:sp>
      </p:grpSp>
      <p:grpSp>
        <p:nvGrpSpPr>
          <p:cNvPr id="13" name="Group 12">
            <a:extLst>
              <a:ext uri="{FF2B5EF4-FFF2-40B4-BE49-F238E27FC236}">
                <a16:creationId xmlns:a16="http://schemas.microsoft.com/office/drawing/2014/main" id="{926C006C-6E18-D448-8D17-EB5939DCBC7D}"/>
              </a:ext>
            </a:extLst>
          </p:cNvPr>
          <p:cNvGrpSpPr/>
          <p:nvPr/>
        </p:nvGrpSpPr>
        <p:grpSpPr>
          <a:xfrm>
            <a:off x="3331261" y="136224"/>
            <a:ext cx="11182350" cy="11018568"/>
            <a:chOff x="2220840" y="90816"/>
            <a:chExt cx="7454900" cy="7345712"/>
          </a:xfrm>
        </p:grpSpPr>
        <p:pic>
          <p:nvPicPr>
            <p:cNvPr id="17" name="Picture 16">
              <a:extLst>
                <a:ext uri="{FF2B5EF4-FFF2-40B4-BE49-F238E27FC236}">
                  <a16:creationId xmlns:a16="http://schemas.microsoft.com/office/drawing/2014/main" id="{68B723FC-3BF6-E949-B693-F5AC0231159E}"/>
                </a:ext>
              </a:extLst>
            </p:cNvPr>
            <p:cNvPicPr>
              <a:picLocks noChangeAspect="1"/>
            </p:cNvPicPr>
            <p:nvPr/>
          </p:nvPicPr>
          <p:blipFill>
            <a:blip r:embed="rId4"/>
            <a:stretch>
              <a:fillRect/>
            </a:stretch>
          </p:blipFill>
          <p:spPr>
            <a:xfrm>
              <a:off x="2220840" y="90816"/>
              <a:ext cx="7454900" cy="5511800"/>
            </a:xfrm>
            <a:prstGeom prst="rect">
              <a:avLst/>
            </a:prstGeom>
          </p:spPr>
        </p:pic>
        <p:pic>
          <p:nvPicPr>
            <p:cNvPr id="18" name="Picture 17">
              <a:extLst>
                <a:ext uri="{FF2B5EF4-FFF2-40B4-BE49-F238E27FC236}">
                  <a16:creationId xmlns:a16="http://schemas.microsoft.com/office/drawing/2014/main" id="{5B1A0B6B-59BD-5E41-8D00-526EB1E5A4C6}"/>
                </a:ext>
              </a:extLst>
            </p:cNvPr>
            <p:cNvPicPr>
              <a:picLocks noChangeAspect="1"/>
            </p:cNvPicPr>
            <p:nvPr/>
          </p:nvPicPr>
          <p:blipFill>
            <a:blip r:embed="rId5"/>
            <a:stretch>
              <a:fillRect/>
            </a:stretch>
          </p:blipFill>
          <p:spPr>
            <a:xfrm>
              <a:off x="3337375" y="2915728"/>
              <a:ext cx="4426398" cy="4520800"/>
            </a:xfrm>
            <a:prstGeom prst="rect">
              <a:avLst/>
            </a:prstGeom>
          </p:spPr>
        </p:pic>
        <p:pic>
          <p:nvPicPr>
            <p:cNvPr id="19" name="Picture 18">
              <a:extLst>
                <a:ext uri="{FF2B5EF4-FFF2-40B4-BE49-F238E27FC236}">
                  <a16:creationId xmlns:a16="http://schemas.microsoft.com/office/drawing/2014/main" id="{0718A19E-0834-0046-86B6-DD5F9F0B623F}"/>
                </a:ext>
              </a:extLst>
            </p:cNvPr>
            <p:cNvPicPr>
              <a:picLocks noChangeAspect="1"/>
            </p:cNvPicPr>
            <p:nvPr/>
          </p:nvPicPr>
          <p:blipFill>
            <a:blip r:embed="rId6"/>
            <a:stretch>
              <a:fillRect/>
            </a:stretch>
          </p:blipFill>
          <p:spPr>
            <a:xfrm>
              <a:off x="2910696" y="3401665"/>
              <a:ext cx="1937349" cy="1088264"/>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4193" y="5698845"/>
            <a:ext cx="3153872" cy="723331"/>
          </a:xfrm>
          <a:prstGeom prst="rect">
            <a:avLst/>
          </a:prstGeom>
        </p:spPr>
      </p:pic>
    </p:spTree>
    <p:extLst>
      <p:ext uri="{BB962C8B-B14F-4D97-AF65-F5344CB8AC3E}">
        <p14:creationId xmlns:p14="http://schemas.microsoft.com/office/powerpoint/2010/main" val="297171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txBody>
            <a:bodyPr/>
            <a:lstStyle/>
            <a:p>
              <a:endParaRPr lang="en-GB"/>
            </a:p>
          </p:txBody>
        </p:sp>
      </p:grpSp>
      <p:sp>
        <p:nvSpPr>
          <p:cNvPr id="8" name="TextBox 8"/>
          <p:cNvSpPr txBox="1"/>
          <p:nvPr/>
        </p:nvSpPr>
        <p:spPr>
          <a:xfrm>
            <a:off x="2653500" y="4624950"/>
            <a:ext cx="7060234" cy="25012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uli Regular"/>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09298" y="2165629"/>
            <a:ext cx="7140188" cy="5372755"/>
            <a:chOff x="0" y="0"/>
            <a:chExt cx="9520251" cy="7163674"/>
          </a:xfrm>
        </p:grpSpPr>
        <p:pic>
          <p:nvPicPr>
            <p:cNvPr id="3" name="Picture 3"/>
            <p:cNvPicPr>
              <a:picLocks noChangeAspect="1"/>
            </p:cNvPicPr>
            <p:nvPr/>
          </p:nvPicPr>
          <p:blipFill>
            <a:blip r:embed="rId2"/>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sp>
          <p:nvSpPr>
            <p:cNvPr id="5" name="TextBox 5"/>
            <p:cNvSpPr txBox="1"/>
            <p:nvPr/>
          </p:nvSpPr>
          <p:spPr>
            <a:xfrm>
              <a:off x="554182" y="4834282"/>
              <a:ext cx="8966069" cy="23293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554182" y="2506286"/>
              <a:ext cx="8411887" cy="16427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Add instructions or guidelines here.</a:t>
              </a:r>
            </a:p>
            <a:p>
              <a:pPr marL="0" lvl="0" indent="0">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a:stretch>
                <a:fillRect l="-3943" t="-12" r="-4997" b="-83"/>
              </a:stretch>
            </a:blipFill>
          </p:spPr>
          <p:txBody>
            <a:bodyPr/>
            <a:lstStyle/>
            <a:p>
              <a:endParaRPr lang="en-GB"/>
            </a:p>
          </p:txBody>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852640" y="1454328"/>
            <a:ext cx="5299030" cy="2958439"/>
            <a:chOff x="0" y="0"/>
            <a:chExt cx="7065373" cy="3944586"/>
          </a:xfrm>
        </p:grpSpPr>
        <p:sp>
          <p:nvSpPr>
            <p:cNvPr id="3" name="TextBox 3"/>
            <p:cNvSpPr txBox="1"/>
            <p:nvPr/>
          </p:nvSpPr>
          <p:spPr>
            <a:xfrm>
              <a:off x="0" y="2301841"/>
              <a:ext cx="7065373" cy="16427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 You can also put in the amount of time allotted for this.</a:t>
              </a:r>
            </a:p>
          </p:txBody>
        </p:sp>
        <p:pic>
          <p:nvPicPr>
            <p:cNvPr id="4" name="Picture 4"/>
            <p:cNvPicPr>
              <a:picLocks noChangeAspect="1"/>
            </p:cNvPicPr>
            <p:nvPr/>
          </p:nvPicPr>
          <p:blipFill>
            <a:blip r:embed="rId2"/>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59953" y="5715523"/>
            <a:ext cx="6899503" cy="1490350"/>
            <a:chOff x="0" y="0"/>
            <a:chExt cx="9199337" cy="1987134"/>
          </a:xfrm>
        </p:grpSpPr>
        <p:pic>
          <p:nvPicPr>
            <p:cNvPr id="7" name="Picture 7"/>
            <p:cNvPicPr>
              <a:picLocks noChangeAspect="1"/>
            </p:cNvPicPr>
            <p:nvPr/>
          </p:nvPicPr>
          <p:blipFill>
            <a:blip r:embed="rId3"/>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1: </a:t>
              </a:r>
              <a:r>
                <a:rPr lang="en-US" sz="2400" u="none">
                  <a:solidFill>
                    <a:srgbClr val="000000"/>
                  </a:solidFill>
                  <a:latin typeface="Muli Regular"/>
                </a:rPr>
                <a:t>Write the question you want to ask your students and allot space for the answers.</a:t>
              </a:r>
            </a:p>
          </p:txBody>
        </p:sp>
        <p:sp>
          <p:nvSpPr>
            <p:cNvPr id="9" name="TextBox 9"/>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1:</a:t>
              </a:r>
            </a:p>
          </p:txBody>
        </p:sp>
      </p:grpSp>
      <p:grpSp>
        <p:nvGrpSpPr>
          <p:cNvPr id="10" name="Group 10"/>
          <p:cNvGrpSpPr/>
          <p:nvPr/>
        </p:nvGrpSpPr>
        <p:grpSpPr>
          <a:xfrm>
            <a:off x="9651453" y="1454328"/>
            <a:ext cx="6899503" cy="1490350"/>
            <a:chOff x="0" y="0"/>
            <a:chExt cx="9199337" cy="1987134"/>
          </a:xfrm>
        </p:grpSpPr>
        <p:pic>
          <p:nvPicPr>
            <p:cNvPr id="11" name="Picture 11"/>
            <p:cNvPicPr>
              <a:picLocks noChangeAspect="1"/>
            </p:cNvPicPr>
            <p:nvPr/>
          </p:nvPicPr>
          <p:blipFill>
            <a:blip r:embed="rId3"/>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2: </a:t>
              </a:r>
              <a:r>
                <a:rPr lang="en-US" sz="2400" u="none">
                  <a:solidFill>
                    <a:srgbClr val="000000"/>
                  </a:solidFill>
                  <a:latin typeface="Muli Regular"/>
                </a:rPr>
                <a:t>Write the question you want to ask your students and allot space for the answers.</a:t>
              </a:r>
            </a:p>
          </p:txBody>
        </p:sp>
        <p:sp>
          <p:nvSpPr>
            <p:cNvPr id="13" name="TextBox 13"/>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2:</a:t>
              </a:r>
            </a:p>
          </p:txBody>
        </p:sp>
      </p:grpSp>
      <p:grpSp>
        <p:nvGrpSpPr>
          <p:cNvPr id="14" name="Group 14"/>
          <p:cNvGrpSpPr/>
          <p:nvPr/>
        </p:nvGrpSpPr>
        <p:grpSpPr>
          <a:xfrm>
            <a:off x="9651453" y="5715523"/>
            <a:ext cx="6899503" cy="1490350"/>
            <a:chOff x="0" y="0"/>
            <a:chExt cx="9199337" cy="1987134"/>
          </a:xfrm>
        </p:grpSpPr>
        <p:pic>
          <p:nvPicPr>
            <p:cNvPr id="15" name="Picture 15"/>
            <p:cNvPicPr>
              <a:picLocks noChangeAspect="1"/>
            </p:cNvPicPr>
            <p:nvPr/>
          </p:nvPicPr>
          <p:blipFill>
            <a:blip r:embed="rId3"/>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3: </a:t>
              </a:r>
              <a:r>
                <a:rPr lang="en-US" sz="2400" u="none">
                  <a:solidFill>
                    <a:srgbClr val="000000"/>
                  </a:solidFill>
                  <a:latin typeface="Muli Regular"/>
                </a:rPr>
                <a:t>Write the question you want to ask your students and allot space for the answers.</a:t>
              </a:r>
            </a:p>
          </p:txBody>
        </p:sp>
        <p:sp>
          <p:nvSpPr>
            <p:cNvPr id="17" name="TextBox 17"/>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3:</a:t>
              </a:r>
            </a:p>
          </p:txBody>
        </p:sp>
      </p:grpSp>
      <p:pic>
        <p:nvPicPr>
          <p:cNvPr id="18" name="Picture 23"/>
          <p:cNvPicPr>
            <a:picLocks noChangeAspect="1"/>
          </p:cNvPicPr>
          <p:nvPr/>
        </p:nvPicPr>
        <p:blipFill>
          <a:blip r:embed="rId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1616"/>
        </a:solidFill>
        <a:effectLst/>
      </p:bgPr>
    </p:bg>
    <p:spTree>
      <p:nvGrpSpPr>
        <p:cNvPr id="1" name=""/>
        <p:cNvGrpSpPr/>
        <p:nvPr/>
      </p:nvGrpSpPr>
      <p:grpSpPr>
        <a:xfrm>
          <a:off x="0" y="0"/>
          <a:ext cx="0" cy="0"/>
          <a:chOff x="0" y="0"/>
          <a:chExt cx="0" cy="0"/>
        </a:xfrm>
      </p:grpSpPr>
      <p:grpSp>
        <p:nvGrpSpPr>
          <p:cNvPr id="2" name="Group 2"/>
          <p:cNvGrpSpPr/>
          <p:nvPr/>
        </p:nvGrpSpPr>
        <p:grpSpPr>
          <a:xfrm>
            <a:off x="3430792" y="2250226"/>
            <a:ext cx="11426416" cy="5656702"/>
            <a:chOff x="0" y="0"/>
            <a:chExt cx="15235222" cy="7542269"/>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0839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a:t>
              </a:r>
            </a:p>
            <a:p>
              <a:pPr marL="0" lvl="0" indent="0" algn="ctr">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676320" y="8050870"/>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655406"/>
            <a:ext cx="6469523" cy="2976187"/>
            <a:chOff x="0" y="0"/>
            <a:chExt cx="8626031" cy="3968250"/>
          </a:xfrm>
        </p:grpSpPr>
        <p:sp>
          <p:nvSpPr>
            <p:cNvPr id="5" name="TextBox 5"/>
            <p:cNvSpPr txBox="1"/>
            <p:nvPr/>
          </p:nvSpPr>
          <p:spPr>
            <a:xfrm>
              <a:off x="0" y="2108758"/>
              <a:ext cx="8626031"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541922" y="7411410"/>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3"/>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a:srcRect l="9372" r="9372"/>
          <a:stretch>
            <a:fillRect/>
          </a:stretch>
        </p:blipFill>
        <p:spPr>
          <a:xfrm>
            <a:off x="12914454" y="3977169"/>
            <a:ext cx="3600449" cy="2954043"/>
          </a:xfrm>
          <a:prstGeom prst="rect">
            <a:avLst/>
          </a:prstGeom>
        </p:spPr>
      </p:pic>
      <p:sp>
        <p:nvSpPr>
          <p:cNvPr id="10" name="TextBox 10"/>
          <p:cNvSpPr txBox="1"/>
          <p:nvPr/>
        </p:nvSpPr>
        <p:spPr>
          <a:xfrm>
            <a:off x="1269132" y="7945619"/>
            <a:ext cx="4427694"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Photos or screenshots of relevant articles are also effective in reinforcing a class lesson.</a:t>
            </a:r>
          </a:p>
        </p:txBody>
      </p:sp>
      <p:sp>
        <p:nvSpPr>
          <p:cNvPr id="11" name="TextBox 11"/>
          <p:cNvSpPr txBox="1"/>
          <p:nvPr/>
        </p:nvSpPr>
        <p:spPr>
          <a:xfrm>
            <a:off x="6980363"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Maximize this space for additional resources you want to share with your students.</a:t>
            </a: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161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3127571"/>
            <a:ext cx="5829300" cy="4031859"/>
            <a:chOff x="0" y="0"/>
            <a:chExt cx="7772400" cy="5375812"/>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6427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a:srcRect/>
          <a:stretch>
            <a:fillRect/>
          </a:stretch>
        </p:blipFill>
        <p:spPr>
          <a:xfrm rot="5902287">
            <a:off x="8285642" y="1178764"/>
            <a:ext cx="1333688" cy="1193045"/>
          </a:xfrm>
          <a:prstGeom prst="rect">
            <a:avLst/>
          </a:prstGeom>
        </p:spPr>
      </p:pic>
      <p:pic>
        <p:nvPicPr>
          <p:cNvPr id="7" name="Picture 7"/>
          <p:cNvPicPr>
            <a:picLocks noChangeAspect="1"/>
          </p:cNvPicPr>
          <p:nvPr/>
        </p:nvPicPr>
        <p:blipFill>
          <a:blip r:embed="rId4"/>
          <a:srcRect l="33478" t="16622" r="27373" b="19508"/>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1759" t="26" r="-44572" b="-17"/>
              </a:stretch>
            </a:blipFill>
          </p:spPr>
          <p:txBody>
            <a:bodyPr/>
            <a:lstStyle/>
            <a:p>
              <a:endParaRPr lang="en-GB"/>
            </a:p>
          </p:txBody>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81905"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099627"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846429"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846429" y="2660683"/>
            <a:ext cx="1324190" cy="1324190"/>
          </a:xfrm>
          <a:prstGeom prst="rect">
            <a:avLst/>
          </a:prstGeom>
        </p:spPr>
      </p:pic>
      <p:pic>
        <p:nvPicPr>
          <p:cNvPr id="26" name="Picture 26"/>
          <p:cNvPicPr>
            <a:picLocks noChangeAspect="1"/>
          </p:cNvPicPr>
          <p:nvPr/>
        </p:nvPicPr>
        <p:blipFill>
          <a:blip r:embed="rId26"/>
          <a:srcRect/>
          <a:stretch>
            <a:fillRect/>
          </a:stretch>
        </p:blipFill>
        <p:spPr>
          <a:xfrm>
            <a:off x="15846429" y="1028700"/>
            <a:ext cx="1324190" cy="1324190"/>
          </a:xfrm>
          <a:prstGeom prst="rect">
            <a:avLst/>
          </a:prstGeom>
        </p:spPr>
      </p:pic>
      <p:grpSp>
        <p:nvGrpSpPr>
          <p:cNvPr id="27" name="Group 27"/>
          <p:cNvGrpSpPr/>
          <p:nvPr/>
        </p:nvGrpSpPr>
        <p:grpSpPr>
          <a:xfrm>
            <a:off x="1393394" y="3852970"/>
            <a:ext cx="5299030" cy="2581060"/>
            <a:chOff x="0" y="0"/>
            <a:chExt cx="7065373" cy="3441414"/>
          </a:xfrm>
        </p:grpSpPr>
        <p:pic>
          <p:nvPicPr>
            <p:cNvPr id="28" name="Picture 28"/>
            <p:cNvPicPr>
              <a:picLocks noChangeAspect="1"/>
            </p:cNvPicPr>
            <p:nvPr/>
          </p:nvPicPr>
          <p:blipFill>
            <a:blip r:embed="rId27"/>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C2EAB5-F885-4B0C-8A2C-1D94BE7C530B}"/>
              </a:ext>
            </a:extLst>
          </p:cNvPr>
          <p:cNvPicPr>
            <a:picLocks noChangeAspect="1"/>
          </p:cNvPicPr>
          <p:nvPr/>
        </p:nvPicPr>
        <p:blipFill>
          <a:blip r:embed="rId3"/>
          <a:stretch>
            <a:fillRect/>
          </a:stretch>
        </p:blipFill>
        <p:spPr>
          <a:xfrm>
            <a:off x="267618" y="110439"/>
            <a:ext cx="5084505" cy="1664352"/>
          </a:xfrm>
          <a:prstGeom prst="rect">
            <a:avLst/>
          </a:prstGeom>
        </p:spPr>
      </p:pic>
      <p:sp>
        <p:nvSpPr>
          <p:cNvPr id="2" name="Title 1"/>
          <p:cNvSpPr>
            <a:spLocks noGrp="1"/>
          </p:cNvSpPr>
          <p:nvPr>
            <p:ph type="title"/>
          </p:nvPr>
        </p:nvSpPr>
        <p:spPr>
          <a:xfrm>
            <a:off x="1363832" y="-51558"/>
            <a:ext cx="3696440" cy="1988345"/>
          </a:xfrm>
        </p:spPr>
        <p:txBody>
          <a:bodyPr>
            <a:normAutofit/>
          </a:bodyPr>
          <a:lstStyle/>
          <a:p>
            <a:r>
              <a:rPr lang="en-GB" dirty="0">
                <a:latin typeface="Amatic SC Bold" panose="020B0604020202020204" charset="-79"/>
                <a:cs typeface="Amatic SC Bold" panose="020B0604020202020204" charset="-79"/>
              </a:rPr>
              <a:t>Key Stage 3</a:t>
            </a:r>
          </a:p>
        </p:txBody>
      </p:sp>
      <p:sp>
        <p:nvSpPr>
          <p:cNvPr id="3" name="Content Placeholder 2"/>
          <p:cNvSpPr>
            <a:spLocks noGrp="1"/>
          </p:cNvSpPr>
          <p:nvPr>
            <p:ph idx="1"/>
          </p:nvPr>
        </p:nvSpPr>
        <p:spPr>
          <a:xfrm>
            <a:off x="658056" y="1774791"/>
            <a:ext cx="15773400" cy="7535799"/>
          </a:xfrm>
        </p:spPr>
        <p:txBody>
          <a:bodyPr>
            <a:normAutofit/>
          </a:bodyPr>
          <a:lstStyle/>
          <a:p>
            <a:r>
              <a:rPr lang="en-GB" sz="4000" dirty="0">
                <a:latin typeface="Amatic SC Bold" panose="020B0604020202020204" charset="-79"/>
                <a:cs typeface="Amatic SC Bold" panose="020B0604020202020204" charset="-79"/>
              </a:rPr>
              <a:t>A day in the life of – sorting activity based on country using headings such as type of home, buildings, food and water access, shopping, education, employment, health care, transport</a:t>
            </a:r>
          </a:p>
          <a:p>
            <a:r>
              <a:rPr lang="en-GB" sz="4000" dirty="0">
                <a:latin typeface="Amatic SC Bold" panose="020B0604020202020204" charset="-79"/>
                <a:cs typeface="Amatic SC Bold" panose="020B0604020202020204" charset="-79"/>
              </a:rPr>
              <a:t>Thinking, Problem Solving and Decision Making Example: Investigate living conditions in different countries. Where do they live? What type of buildings do they live in? How do people in other countries access water, electricity, health care?  Make decisions on whether our lifestyle is preferable to that of another country.</a:t>
            </a:r>
          </a:p>
          <a:p>
            <a:r>
              <a:rPr lang="en-GB" sz="4000" dirty="0">
                <a:latin typeface="Amatic SC Bold" panose="020B0604020202020204" charset="-79"/>
                <a:cs typeface="Amatic SC Bold" panose="020B0604020202020204" charset="-79"/>
              </a:rPr>
              <a:t>100 people in the world</a:t>
            </a:r>
          </a:p>
          <a:p>
            <a:r>
              <a:rPr lang="en-GB" sz="4000" dirty="0">
                <a:latin typeface="Amatic SC Bold" panose="020B0604020202020204" charset="-79"/>
                <a:cs typeface="Amatic SC Bold" panose="020B0604020202020204" charset="-79"/>
              </a:rPr>
              <a:t>Self Management: Find out what personal decisions can be taken to make the planet a fairer society and improve the environmental impacts of our own lifestyles.</a:t>
            </a:r>
          </a:p>
          <a:p>
            <a:r>
              <a:rPr lang="en-GB" sz="4000" dirty="0">
                <a:latin typeface="Amatic SC Bold" panose="020B0604020202020204" charset="-79"/>
                <a:cs typeface="Amatic SC Bold" panose="020B0604020202020204" charset="-79"/>
              </a:rPr>
              <a:t>Biscuit activity but with money – Global economy/wealth</a:t>
            </a:r>
          </a:p>
          <a:p>
            <a:r>
              <a:rPr lang="en-GB" sz="4000" dirty="0">
                <a:latin typeface="Amatic SC Bold" panose="020B0604020202020204" charset="-79"/>
                <a:cs typeface="Amatic SC Bold" panose="020B0604020202020204" charset="-79"/>
              </a:rPr>
              <a:t>The world gave me my phone</a:t>
            </a:r>
          </a:p>
        </p:txBody>
      </p:sp>
    </p:spTree>
    <p:extLst>
      <p:ext uri="{BB962C8B-B14F-4D97-AF65-F5344CB8AC3E}">
        <p14:creationId xmlns:p14="http://schemas.microsoft.com/office/powerpoint/2010/main" val="1580467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23302" y="3748123"/>
            <a:ext cx="5299030" cy="2790754"/>
            <a:chOff x="0" y="0"/>
            <a:chExt cx="7065373" cy="3721005"/>
          </a:xfrm>
        </p:grpSpPr>
        <p:pic>
          <p:nvPicPr>
            <p:cNvPr id="3" name="Picture 3"/>
            <p:cNvPicPr>
              <a:picLocks noChangeAspect="1"/>
            </p:cNvPicPr>
            <p:nvPr/>
          </p:nvPicPr>
          <p:blipFill>
            <a:blip r:embed="rId2"/>
            <a:srcRect/>
            <a:stretch>
              <a:fillRect/>
            </a:stretch>
          </p:blipFill>
          <p:spPr>
            <a:xfrm rot="244331">
              <a:off x="265208" y="229425"/>
              <a:ext cx="6534957" cy="2067423"/>
            </a:xfrm>
            <a:prstGeom prst="rect">
              <a:avLst/>
            </a:prstGeom>
          </p:spPr>
        </p:pic>
        <p:sp>
          <p:nvSpPr>
            <p:cNvPr id="4" name="TextBox 4"/>
            <p:cNvSpPr txBox="1"/>
            <p:nvPr/>
          </p:nvSpPr>
          <p:spPr>
            <a:xfrm>
              <a:off x="0" y="2637060"/>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5" name="TextBox 5"/>
            <p:cNvSpPr txBox="1"/>
            <p:nvPr/>
          </p:nvSpPr>
          <p:spPr>
            <a:xfrm>
              <a:off x="415186" y="557021"/>
              <a:ext cx="6450137"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RESOURCES</a:t>
              </a:r>
            </a:p>
          </p:txBody>
        </p:sp>
      </p:grpSp>
      <p:pic>
        <p:nvPicPr>
          <p:cNvPr id="6" name="Picture 6"/>
          <p:cNvPicPr>
            <a:picLocks noChangeAspect="1"/>
          </p:cNvPicPr>
          <p:nvPr/>
        </p:nvPicPr>
        <p:blipFill>
          <a:blip r:embed="rId3"/>
          <a:srcRect/>
          <a:stretch>
            <a:fillRect/>
          </a:stretch>
        </p:blipFill>
        <p:spPr>
          <a:xfrm>
            <a:off x="11889524" y="1194639"/>
            <a:ext cx="915168" cy="1010728"/>
          </a:xfrm>
          <a:prstGeom prst="rect">
            <a:avLst/>
          </a:prstGeom>
        </p:spPr>
      </p:pic>
      <p:pic>
        <p:nvPicPr>
          <p:cNvPr id="7" name="Picture 7"/>
          <p:cNvPicPr>
            <a:picLocks noChangeAspect="1"/>
          </p:cNvPicPr>
          <p:nvPr/>
        </p:nvPicPr>
        <p:blipFill>
          <a:blip r:embed="rId4"/>
          <a:srcRect/>
          <a:stretch>
            <a:fillRect/>
          </a:stretch>
        </p:blipFill>
        <p:spPr>
          <a:xfrm>
            <a:off x="9893832" y="1754082"/>
            <a:ext cx="705723" cy="1196140"/>
          </a:xfrm>
          <a:prstGeom prst="rect">
            <a:avLst/>
          </a:prstGeom>
        </p:spPr>
      </p:pic>
      <p:pic>
        <p:nvPicPr>
          <p:cNvPr id="8" name="Picture 8"/>
          <p:cNvPicPr>
            <a:picLocks noChangeAspect="1"/>
          </p:cNvPicPr>
          <p:nvPr/>
        </p:nvPicPr>
        <p:blipFill>
          <a:blip r:embed="rId5"/>
          <a:srcRect/>
          <a:stretch>
            <a:fillRect/>
          </a:stretch>
        </p:blipFill>
        <p:spPr>
          <a:xfrm>
            <a:off x="9971404" y="2074373"/>
            <a:ext cx="1529768" cy="2008048"/>
          </a:xfrm>
          <a:prstGeom prst="rect">
            <a:avLst/>
          </a:prstGeom>
        </p:spPr>
      </p:pic>
      <p:pic>
        <p:nvPicPr>
          <p:cNvPr id="9" name="Picture 9"/>
          <p:cNvPicPr>
            <a:picLocks noChangeAspect="1"/>
          </p:cNvPicPr>
          <p:nvPr/>
        </p:nvPicPr>
        <p:blipFill>
          <a:blip r:embed="rId6"/>
          <a:srcRect/>
          <a:stretch>
            <a:fillRect/>
          </a:stretch>
        </p:blipFill>
        <p:spPr>
          <a:xfrm>
            <a:off x="8394316" y="1194639"/>
            <a:ext cx="826577" cy="1185137"/>
          </a:xfrm>
          <a:prstGeom prst="rect">
            <a:avLst/>
          </a:prstGeom>
        </p:spPr>
      </p:pic>
      <p:pic>
        <p:nvPicPr>
          <p:cNvPr id="10" name="Picture 10"/>
          <p:cNvPicPr>
            <a:picLocks noChangeAspect="1"/>
          </p:cNvPicPr>
          <p:nvPr/>
        </p:nvPicPr>
        <p:blipFill>
          <a:blip r:embed="rId7"/>
          <a:srcRect/>
          <a:stretch>
            <a:fillRect/>
          </a:stretch>
        </p:blipFill>
        <p:spPr>
          <a:xfrm>
            <a:off x="13807703" y="2251601"/>
            <a:ext cx="716487" cy="2008048"/>
          </a:xfrm>
          <a:prstGeom prst="rect">
            <a:avLst/>
          </a:prstGeom>
        </p:spPr>
      </p:pic>
      <p:pic>
        <p:nvPicPr>
          <p:cNvPr id="11" name="Picture 11"/>
          <p:cNvPicPr>
            <a:picLocks noChangeAspect="1"/>
          </p:cNvPicPr>
          <p:nvPr/>
        </p:nvPicPr>
        <p:blipFill>
          <a:blip r:embed="rId8"/>
          <a:srcRect/>
          <a:stretch>
            <a:fillRect/>
          </a:stretch>
        </p:blipFill>
        <p:spPr>
          <a:xfrm>
            <a:off x="14821111" y="2084460"/>
            <a:ext cx="1729275" cy="2175189"/>
          </a:xfrm>
          <a:prstGeom prst="rect">
            <a:avLst/>
          </a:prstGeom>
        </p:spPr>
      </p:pic>
      <p:pic>
        <p:nvPicPr>
          <p:cNvPr id="12" name="Picture 12"/>
          <p:cNvPicPr>
            <a:picLocks noChangeAspect="1"/>
          </p:cNvPicPr>
          <p:nvPr/>
        </p:nvPicPr>
        <p:blipFill>
          <a:blip r:embed="rId9"/>
          <a:srcRect/>
          <a:stretch>
            <a:fillRect/>
          </a:stretch>
        </p:blipFill>
        <p:spPr>
          <a:xfrm>
            <a:off x="8137955" y="3255626"/>
            <a:ext cx="669650" cy="642864"/>
          </a:xfrm>
          <a:prstGeom prst="rect">
            <a:avLst/>
          </a:prstGeom>
        </p:spPr>
      </p:pic>
      <p:pic>
        <p:nvPicPr>
          <p:cNvPr id="13" name="Picture 13"/>
          <p:cNvPicPr>
            <a:picLocks noChangeAspect="1"/>
          </p:cNvPicPr>
          <p:nvPr/>
        </p:nvPicPr>
        <p:blipFill>
          <a:blip r:embed="rId10"/>
          <a:srcRect/>
          <a:stretch>
            <a:fillRect/>
          </a:stretch>
        </p:blipFill>
        <p:spPr>
          <a:xfrm>
            <a:off x="8211594" y="4630930"/>
            <a:ext cx="1192022" cy="1025139"/>
          </a:xfrm>
          <a:prstGeom prst="rect">
            <a:avLst/>
          </a:prstGeom>
        </p:spPr>
      </p:pic>
      <p:pic>
        <p:nvPicPr>
          <p:cNvPr id="14" name="Picture 14"/>
          <p:cNvPicPr>
            <a:picLocks noChangeAspect="1"/>
          </p:cNvPicPr>
          <p:nvPr/>
        </p:nvPicPr>
        <p:blipFill>
          <a:blip r:embed="rId11"/>
          <a:srcRect/>
          <a:stretch>
            <a:fillRect/>
          </a:stretch>
        </p:blipFill>
        <p:spPr>
          <a:xfrm>
            <a:off x="10121663" y="4743809"/>
            <a:ext cx="955782" cy="799381"/>
          </a:xfrm>
          <a:prstGeom prst="rect">
            <a:avLst/>
          </a:prstGeom>
        </p:spPr>
      </p:pic>
      <p:pic>
        <p:nvPicPr>
          <p:cNvPr id="15" name="Picture 15"/>
          <p:cNvPicPr>
            <a:picLocks noChangeAspect="1"/>
          </p:cNvPicPr>
          <p:nvPr/>
        </p:nvPicPr>
        <p:blipFill>
          <a:blip r:embed="rId12"/>
          <a:srcRect/>
          <a:stretch>
            <a:fillRect/>
          </a:stretch>
        </p:blipFill>
        <p:spPr>
          <a:xfrm>
            <a:off x="11318774" y="2951595"/>
            <a:ext cx="1849748" cy="946895"/>
          </a:xfrm>
          <a:prstGeom prst="rect">
            <a:avLst/>
          </a:prstGeom>
        </p:spPr>
      </p:pic>
      <p:pic>
        <p:nvPicPr>
          <p:cNvPr id="16" name="Picture 16"/>
          <p:cNvPicPr>
            <a:picLocks noChangeAspect="1"/>
          </p:cNvPicPr>
          <p:nvPr/>
        </p:nvPicPr>
        <p:blipFill>
          <a:blip r:embed="rId13"/>
          <a:srcRect/>
          <a:stretch>
            <a:fillRect/>
          </a:stretch>
        </p:blipFill>
        <p:spPr>
          <a:xfrm>
            <a:off x="13316863" y="1384111"/>
            <a:ext cx="3008497" cy="631784"/>
          </a:xfrm>
          <a:prstGeom prst="rect">
            <a:avLst/>
          </a:prstGeom>
        </p:spPr>
      </p:pic>
      <p:pic>
        <p:nvPicPr>
          <p:cNvPr id="17" name="Picture 17"/>
          <p:cNvPicPr>
            <a:picLocks noChangeAspect="1"/>
          </p:cNvPicPr>
          <p:nvPr/>
        </p:nvPicPr>
        <p:blipFill>
          <a:blip r:embed="rId14"/>
          <a:srcRect/>
          <a:stretch>
            <a:fillRect/>
          </a:stretch>
        </p:blipFill>
        <p:spPr>
          <a:xfrm>
            <a:off x="11633295" y="4406609"/>
            <a:ext cx="837073" cy="990619"/>
          </a:xfrm>
          <a:prstGeom prst="rect">
            <a:avLst/>
          </a:prstGeom>
        </p:spPr>
      </p:pic>
      <p:pic>
        <p:nvPicPr>
          <p:cNvPr id="18" name="Picture 18"/>
          <p:cNvPicPr>
            <a:picLocks noChangeAspect="1"/>
          </p:cNvPicPr>
          <p:nvPr/>
        </p:nvPicPr>
        <p:blipFill>
          <a:blip r:embed="rId15"/>
          <a:srcRect/>
          <a:stretch>
            <a:fillRect/>
          </a:stretch>
        </p:blipFill>
        <p:spPr>
          <a:xfrm>
            <a:off x="13168522" y="4564048"/>
            <a:ext cx="749862" cy="833180"/>
          </a:xfrm>
          <a:prstGeom prst="rect">
            <a:avLst/>
          </a:prstGeom>
        </p:spPr>
      </p:pic>
      <p:pic>
        <p:nvPicPr>
          <p:cNvPr id="19" name="Picture 19"/>
          <p:cNvPicPr>
            <a:picLocks noChangeAspect="1"/>
          </p:cNvPicPr>
          <p:nvPr/>
        </p:nvPicPr>
        <p:blipFill>
          <a:blip r:embed="rId16"/>
          <a:srcRect/>
          <a:stretch>
            <a:fillRect/>
          </a:stretch>
        </p:blipFill>
        <p:spPr>
          <a:xfrm rot="1007650">
            <a:off x="14250918" y="4921967"/>
            <a:ext cx="2563496" cy="256350"/>
          </a:xfrm>
          <a:prstGeom prst="rect">
            <a:avLst/>
          </a:prstGeom>
        </p:spPr>
      </p:pic>
      <p:pic>
        <p:nvPicPr>
          <p:cNvPr id="20" name="Picture 20"/>
          <p:cNvPicPr>
            <a:picLocks noChangeAspect="1"/>
          </p:cNvPicPr>
          <p:nvPr/>
        </p:nvPicPr>
        <p:blipFill>
          <a:blip r:embed="rId17"/>
          <a:srcRect/>
          <a:stretch>
            <a:fillRect/>
          </a:stretch>
        </p:blipFill>
        <p:spPr>
          <a:xfrm>
            <a:off x="10514767" y="8497792"/>
            <a:ext cx="1256094" cy="760508"/>
          </a:xfrm>
          <a:prstGeom prst="rect">
            <a:avLst/>
          </a:prstGeom>
        </p:spPr>
      </p:pic>
      <p:pic>
        <p:nvPicPr>
          <p:cNvPr id="21" name="Picture 21"/>
          <p:cNvPicPr>
            <a:picLocks noChangeAspect="1"/>
          </p:cNvPicPr>
          <p:nvPr/>
        </p:nvPicPr>
        <p:blipFill>
          <a:blip r:embed="rId18"/>
          <a:srcRect/>
          <a:stretch>
            <a:fillRect/>
          </a:stretch>
        </p:blipFill>
        <p:spPr>
          <a:xfrm>
            <a:off x="10496332" y="7813581"/>
            <a:ext cx="1256094" cy="397382"/>
          </a:xfrm>
          <a:prstGeom prst="rect">
            <a:avLst/>
          </a:prstGeom>
        </p:spPr>
      </p:pic>
      <p:pic>
        <p:nvPicPr>
          <p:cNvPr id="22" name="Picture 22"/>
          <p:cNvPicPr>
            <a:picLocks noChangeAspect="1"/>
          </p:cNvPicPr>
          <p:nvPr/>
        </p:nvPicPr>
        <p:blipFill>
          <a:blip r:embed="rId19"/>
          <a:srcRect/>
          <a:stretch>
            <a:fillRect/>
          </a:stretch>
        </p:blipFill>
        <p:spPr>
          <a:xfrm>
            <a:off x="10514767" y="6075485"/>
            <a:ext cx="1256094" cy="694277"/>
          </a:xfrm>
          <a:prstGeom prst="rect">
            <a:avLst/>
          </a:prstGeom>
        </p:spPr>
      </p:pic>
      <p:pic>
        <p:nvPicPr>
          <p:cNvPr id="23" name="Picture 23"/>
          <p:cNvPicPr>
            <a:picLocks noChangeAspect="1"/>
          </p:cNvPicPr>
          <p:nvPr/>
        </p:nvPicPr>
        <p:blipFill>
          <a:blip r:embed="rId20"/>
          <a:srcRect/>
          <a:stretch>
            <a:fillRect/>
          </a:stretch>
        </p:blipFill>
        <p:spPr>
          <a:xfrm>
            <a:off x="10514767" y="7238271"/>
            <a:ext cx="1256094" cy="251219"/>
          </a:xfrm>
          <a:prstGeom prst="rect">
            <a:avLst/>
          </a:prstGeom>
        </p:spPr>
      </p:pic>
      <p:pic>
        <p:nvPicPr>
          <p:cNvPr id="24" name="Picture 24"/>
          <p:cNvPicPr>
            <a:picLocks noChangeAspect="1"/>
          </p:cNvPicPr>
          <p:nvPr/>
        </p:nvPicPr>
        <p:blipFill>
          <a:blip r:embed="rId21"/>
          <a:srcRect/>
          <a:stretch>
            <a:fillRect/>
          </a:stretch>
        </p:blipFill>
        <p:spPr>
          <a:xfrm>
            <a:off x="9166609" y="6042816"/>
            <a:ext cx="1059904" cy="953913"/>
          </a:xfrm>
          <a:prstGeom prst="rect">
            <a:avLst/>
          </a:prstGeom>
        </p:spPr>
      </p:pic>
      <p:pic>
        <p:nvPicPr>
          <p:cNvPr id="25" name="Picture 25"/>
          <p:cNvPicPr>
            <a:picLocks noChangeAspect="1"/>
          </p:cNvPicPr>
          <p:nvPr/>
        </p:nvPicPr>
        <p:blipFill>
          <a:blip r:embed="rId22"/>
          <a:srcRect/>
          <a:stretch>
            <a:fillRect/>
          </a:stretch>
        </p:blipFill>
        <p:spPr>
          <a:xfrm>
            <a:off x="9166609" y="7238271"/>
            <a:ext cx="1059904" cy="867194"/>
          </a:xfrm>
          <a:prstGeom prst="rect">
            <a:avLst/>
          </a:prstGeom>
        </p:spPr>
      </p:pic>
      <p:pic>
        <p:nvPicPr>
          <p:cNvPr id="26" name="Picture 26"/>
          <p:cNvPicPr>
            <a:picLocks noChangeAspect="1"/>
          </p:cNvPicPr>
          <p:nvPr/>
        </p:nvPicPr>
        <p:blipFill>
          <a:blip r:embed="rId23"/>
          <a:srcRect/>
          <a:stretch>
            <a:fillRect/>
          </a:stretch>
        </p:blipFill>
        <p:spPr>
          <a:xfrm>
            <a:off x="9166609" y="8263918"/>
            <a:ext cx="1059904" cy="994382"/>
          </a:xfrm>
          <a:prstGeom prst="rect">
            <a:avLst/>
          </a:prstGeom>
        </p:spPr>
      </p:pic>
      <p:pic>
        <p:nvPicPr>
          <p:cNvPr id="27" name="Picture 27"/>
          <p:cNvPicPr>
            <a:picLocks noChangeAspect="1"/>
          </p:cNvPicPr>
          <p:nvPr/>
        </p:nvPicPr>
        <p:blipFill>
          <a:blip r:embed="rId24"/>
          <a:srcRect/>
          <a:stretch>
            <a:fillRect/>
          </a:stretch>
        </p:blipFill>
        <p:spPr>
          <a:xfrm>
            <a:off x="7928309" y="8497792"/>
            <a:ext cx="932015" cy="833730"/>
          </a:xfrm>
          <a:prstGeom prst="rect">
            <a:avLst/>
          </a:prstGeom>
        </p:spPr>
      </p:pic>
      <p:pic>
        <p:nvPicPr>
          <p:cNvPr id="28" name="Picture 28"/>
          <p:cNvPicPr>
            <a:picLocks noChangeAspect="1"/>
          </p:cNvPicPr>
          <p:nvPr/>
        </p:nvPicPr>
        <p:blipFill>
          <a:blip r:embed="rId25"/>
          <a:srcRect/>
          <a:stretch>
            <a:fillRect/>
          </a:stretch>
        </p:blipFill>
        <p:spPr>
          <a:xfrm>
            <a:off x="13676263" y="5965897"/>
            <a:ext cx="1470132" cy="2343689"/>
          </a:xfrm>
          <a:prstGeom prst="rect">
            <a:avLst/>
          </a:prstGeom>
        </p:spPr>
      </p:pic>
      <p:pic>
        <p:nvPicPr>
          <p:cNvPr id="29" name="Picture 29"/>
          <p:cNvPicPr>
            <a:picLocks noChangeAspect="1"/>
          </p:cNvPicPr>
          <p:nvPr/>
        </p:nvPicPr>
        <p:blipFill>
          <a:blip r:embed="rId26"/>
          <a:srcRect/>
          <a:stretch>
            <a:fillRect/>
          </a:stretch>
        </p:blipFill>
        <p:spPr>
          <a:xfrm>
            <a:off x="15295255" y="6075485"/>
            <a:ext cx="1501526" cy="2184760"/>
          </a:xfrm>
          <a:prstGeom prst="rect">
            <a:avLst/>
          </a:prstGeom>
        </p:spPr>
      </p:pic>
      <p:pic>
        <p:nvPicPr>
          <p:cNvPr id="30" name="Picture 30"/>
          <p:cNvPicPr>
            <a:picLocks noChangeAspect="1"/>
          </p:cNvPicPr>
          <p:nvPr/>
        </p:nvPicPr>
        <p:blipFill>
          <a:blip r:embed="rId27"/>
          <a:srcRect/>
          <a:stretch>
            <a:fillRect/>
          </a:stretch>
        </p:blipFill>
        <p:spPr>
          <a:xfrm>
            <a:off x="14821111" y="8524181"/>
            <a:ext cx="1908096" cy="707730"/>
          </a:xfrm>
          <a:prstGeom prst="rect">
            <a:avLst/>
          </a:prstGeom>
        </p:spPr>
      </p:pic>
      <p:pic>
        <p:nvPicPr>
          <p:cNvPr id="31" name="Picture 31"/>
          <p:cNvPicPr>
            <a:picLocks noChangeAspect="1"/>
          </p:cNvPicPr>
          <p:nvPr/>
        </p:nvPicPr>
        <p:blipFill>
          <a:blip r:embed="rId28"/>
          <a:srcRect/>
          <a:stretch>
            <a:fillRect/>
          </a:stretch>
        </p:blipFill>
        <p:spPr>
          <a:xfrm>
            <a:off x="12206088" y="5998286"/>
            <a:ext cx="1269803" cy="1126662"/>
          </a:xfrm>
          <a:prstGeom prst="rect">
            <a:avLst/>
          </a:prstGeom>
        </p:spPr>
      </p:pic>
      <p:pic>
        <p:nvPicPr>
          <p:cNvPr id="32" name="Picture 32"/>
          <p:cNvPicPr>
            <a:picLocks noChangeAspect="1"/>
          </p:cNvPicPr>
          <p:nvPr/>
        </p:nvPicPr>
        <p:blipFill>
          <a:blip r:embed="rId29"/>
          <a:srcRect/>
          <a:stretch>
            <a:fillRect/>
          </a:stretch>
        </p:blipFill>
        <p:spPr>
          <a:xfrm>
            <a:off x="12138738" y="8487570"/>
            <a:ext cx="2311265" cy="731200"/>
          </a:xfrm>
          <a:prstGeom prst="rect">
            <a:avLst/>
          </a:prstGeom>
        </p:spPr>
      </p:pic>
      <p:pic>
        <p:nvPicPr>
          <p:cNvPr id="33" name="Picture 33"/>
          <p:cNvPicPr>
            <a:picLocks noChangeAspect="1"/>
          </p:cNvPicPr>
          <p:nvPr/>
        </p:nvPicPr>
        <p:blipFill>
          <a:blip r:embed="rId30"/>
          <a:srcRect/>
          <a:stretch>
            <a:fillRect/>
          </a:stretch>
        </p:blipFill>
        <p:spPr>
          <a:xfrm>
            <a:off x="12133493" y="7233717"/>
            <a:ext cx="1269803" cy="1075870"/>
          </a:xfrm>
          <a:prstGeom prst="rect">
            <a:avLst/>
          </a:prstGeom>
        </p:spPr>
      </p:pic>
      <p:pic>
        <p:nvPicPr>
          <p:cNvPr id="34" name="Picture 34"/>
          <p:cNvPicPr>
            <a:picLocks noChangeAspect="1"/>
          </p:cNvPicPr>
          <p:nvPr/>
        </p:nvPicPr>
        <p:blipFill>
          <a:blip r:embed="rId18"/>
          <a:srcRect/>
          <a:stretch>
            <a:fillRect/>
          </a:stretch>
        </p:blipFill>
        <p:spPr>
          <a:xfrm rot="5667835">
            <a:off x="7264923" y="6762375"/>
            <a:ext cx="2258787" cy="714598"/>
          </a:xfrm>
          <a:prstGeom prst="rect">
            <a:avLst/>
          </a:prstGeom>
        </p:spPr>
      </p:pic>
      <p:pic>
        <p:nvPicPr>
          <p:cNvPr id="35" name="Picture 23"/>
          <p:cNvPicPr>
            <a:picLocks noChangeAspect="1"/>
          </p:cNvPicPr>
          <p:nvPr/>
        </p:nvPicPr>
        <p:blipFill>
          <a:blip r:embed="rId3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C2EAB5-F885-4B0C-8A2C-1D94BE7C530B}"/>
              </a:ext>
            </a:extLst>
          </p:cNvPr>
          <p:cNvPicPr>
            <a:picLocks noChangeAspect="1"/>
          </p:cNvPicPr>
          <p:nvPr/>
        </p:nvPicPr>
        <p:blipFill>
          <a:blip r:embed="rId3"/>
          <a:stretch>
            <a:fillRect/>
          </a:stretch>
        </p:blipFill>
        <p:spPr>
          <a:xfrm>
            <a:off x="6441659" y="639985"/>
            <a:ext cx="5084505" cy="1664352"/>
          </a:xfrm>
          <a:prstGeom prst="rect">
            <a:avLst/>
          </a:prstGeom>
        </p:spPr>
      </p:pic>
      <p:sp>
        <p:nvSpPr>
          <p:cNvPr id="2" name="Title 1"/>
          <p:cNvSpPr>
            <a:spLocks noGrp="1"/>
          </p:cNvSpPr>
          <p:nvPr>
            <p:ph type="ctrTitle"/>
          </p:nvPr>
        </p:nvSpPr>
        <p:spPr>
          <a:xfrm>
            <a:off x="1993106" y="613610"/>
            <a:ext cx="13716000" cy="1745708"/>
          </a:xfrm>
        </p:spPr>
        <p:txBody>
          <a:bodyPr/>
          <a:lstStyle/>
          <a:p>
            <a:r>
              <a:rPr lang="en-GB" dirty="0">
                <a:latin typeface="Amatic SC Bold" panose="020B0604020202020204" charset="-79"/>
                <a:cs typeface="Amatic SC Bold" panose="020B0604020202020204" charset="-79"/>
              </a:rPr>
              <a:t>GLOBAL CITIZENSHIP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12" y="2406015"/>
            <a:ext cx="5157788" cy="5686425"/>
          </a:xfrm>
          <a:prstGeom prst="rect">
            <a:avLst/>
          </a:prstGeom>
        </p:spPr>
      </p:pic>
      <p:pic>
        <p:nvPicPr>
          <p:cNvPr id="3" name="Picture 2">
            <a:extLst>
              <a:ext uri="{FF2B5EF4-FFF2-40B4-BE49-F238E27FC236}">
                <a16:creationId xmlns:a16="http://schemas.microsoft.com/office/drawing/2014/main" id="{EC525231-A1F9-48AC-AE20-4C09753235A1}"/>
              </a:ext>
            </a:extLst>
          </p:cNvPr>
          <p:cNvPicPr>
            <a:picLocks noChangeAspect="1"/>
          </p:cNvPicPr>
          <p:nvPr/>
        </p:nvPicPr>
        <p:blipFill rotWithShape="1">
          <a:blip r:embed="rId5"/>
          <a:srcRect l="1124" t="-13098" r="1124" b="41681"/>
          <a:stretch/>
        </p:blipFill>
        <p:spPr>
          <a:xfrm>
            <a:off x="0" y="8092442"/>
            <a:ext cx="18288000" cy="2194560"/>
          </a:xfrm>
          <a:prstGeom prst="rect">
            <a:avLst/>
          </a:prstGeom>
        </p:spPr>
      </p:pic>
      <p:pic>
        <p:nvPicPr>
          <p:cNvPr id="5" name="Picture 10">
            <a:extLst>
              <a:ext uri="{FF2B5EF4-FFF2-40B4-BE49-F238E27FC236}">
                <a16:creationId xmlns:a16="http://schemas.microsoft.com/office/drawing/2014/main" id="{7977008D-9703-4E24-B1E6-E82AD43DA0E4}"/>
              </a:ext>
            </a:extLst>
          </p:cNvPr>
          <p:cNvPicPr>
            <a:picLocks noChangeAspect="1"/>
          </p:cNvPicPr>
          <p:nvPr/>
        </p:nvPicPr>
        <p:blipFill>
          <a:blip r:embed="rId6"/>
          <a:srcRect/>
          <a:stretch>
            <a:fillRect/>
          </a:stretch>
        </p:blipFill>
        <p:spPr>
          <a:xfrm>
            <a:off x="11808126" y="5865579"/>
            <a:ext cx="1986285" cy="1986285"/>
          </a:xfrm>
          <a:prstGeom prst="rect">
            <a:avLst/>
          </a:prstGeom>
        </p:spPr>
      </p:pic>
      <p:pic>
        <p:nvPicPr>
          <p:cNvPr id="6" name="Picture 3">
            <a:extLst>
              <a:ext uri="{FF2B5EF4-FFF2-40B4-BE49-F238E27FC236}">
                <a16:creationId xmlns:a16="http://schemas.microsoft.com/office/drawing/2014/main" id="{417DB15B-28EB-488B-8169-7DF59EFC9910}"/>
              </a:ext>
            </a:extLst>
          </p:cNvPr>
          <p:cNvPicPr>
            <a:picLocks noChangeAspect="1"/>
          </p:cNvPicPr>
          <p:nvPr/>
        </p:nvPicPr>
        <p:blipFill>
          <a:blip r:embed="rId7"/>
          <a:srcRect/>
          <a:stretch>
            <a:fillRect/>
          </a:stretch>
        </p:blipFill>
        <p:spPr>
          <a:xfrm>
            <a:off x="2578895" y="373032"/>
            <a:ext cx="1986285" cy="1986285"/>
          </a:xfrm>
          <a:prstGeom prst="rect">
            <a:avLst/>
          </a:prstGeom>
        </p:spPr>
      </p:pic>
      <p:pic>
        <p:nvPicPr>
          <p:cNvPr id="7" name="Picture 25">
            <a:extLst>
              <a:ext uri="{FF2B5EF4-FFF2-40B4-BE49-F238E27FC236}">
                <a16:creationId xmlns:a16="http://schemas.microsoft.com/office/drawing/2014/main" id="{F3977108-3E23-43E7-A8C8-4956F7C97C0D}"/>
              </a:ext>
            </a:extLst>
          </p:cNvPr>
          <p:cNvPicPr>
            <a:picLocks noChangeAspect="1"/>
          </p:cNvPicPr>
          <p:nvPr/>
        </p:nvPicPr>
        <p:blipFill>
          <a:blip r:embed="rId8"/>
          <a:srcRect/>
          <a:stretch>
            <a:fillRect/>
          </a:stretch>
        </p:blipFill>
        <p:spPr>
          <a:xfrm>
            <a:off x="15546050" y="419730"/>
            <a:ext cx="1986285" cy="1986285"/>
          </a:xfrm>
          <a:prstGeom prst="rect">
            <a:avLst/>
          </a:prstGeom>
        </p:spPr>
      </p:pic>
      <p:pic>
        <p:nvPicPr>
          <p:cNvPr id="8" name="Picture 9">
            <a:extLst>
              <a:ext uri="{FF2B5EF4-FFF2-40B4-BE49-F238E27FC236}">
                <a16:creationId xmlns:a16="http://schemas.microsoft.com/office/drawing/2014/main" id="{9EF9DF42-A207-4B49-B548-1DDAA2CC5AE3}"/>
              </a:ext>
            </a:extLst>
          </p:cNvPr>
          <p:cNvPicPr>
            <a:picLocks noChangeAspect="1"/>
          </p:cNvPicPr>
          <p:nvPr/>
        </p:nvPicPr>
        <p:blipFill>
          <a:blip r:embed="rId9"/>
          <a:srcRect/>
          <a:stretch>
            <a:fillRect/>
          </a:stretch>
        </p:blipFill>
        <p:spPr>
          <a:xfrm>
            <a:off x="402618" y="5865579"/>
            <a:ext cx="1986285" cy="1986285"/>
          </a:xfrm>
          <a:prstGeom prst="rect">
            <a:avLst/>
          </a:prstGeom>
        </p:spPr>
      </p:pic>
      <p:pic>
        <p:nvPicPr>
          <p:cNvPr id="9" name="Picture 11">
            <a:extLst>
              <a:ext uri="{FF2B5EF4-FFF2-40B4-BE49-F238E27FC236}">
                <a16:creationId xmlns:a16="http://schemas.microsoft.com/office/drawing/2014/main" id="{346860D8-41AC-4902-935B-FB12BE05F884}"/>
              </a:ext>
            </a:extLst>
          </p:cNvPr>
          <p:cNvPicPr>
            <a:picLocks noChangeAspect="1"/>
          </p:cNvPicPr>
          <p:nvPr/>
        </p:nvPicPr>
        <p:blipFill>
          <a:blip r:embed="rId10"/>
          <a:srcRect/>
          <a:stretch>
            <a:fillRect/>
          </a:stretch>
        </p:blipFill>
        <p:spPr>
          <a:xfrm>
            <a:off x="2981909" y="3532179"/>
            <a:ext cx="1504649" cy="1892640"/>
          </a:xfrm>
          <a:prstGeom prst="rect">
            <a:avLst/>
          </a:prstGeom>
        </p:spPr>
      </p:pic>
      <p:pic>
        <p:nvPicPr>
          <p:cNvPr id="10" name="Picture 11">
            <a:extLst>
              <a:ext uri="{FF2B5EF4-FFF2-40B4-BE49-F238E27FC236}">
                <a16:creationId xmlns:a16="http://schemas.microsoft.com/office/drawing/2014/main" id="{0F1C1B6C-414B-45A3-B2FE-01E26480970C}"/>
              </a:ext>
            </a:extLst>
          </p:cNvPr>
          <p:cNvPicPr>
            <a:picLocks noChangeAspect="1"/>
          </p:cNvPicPr>
          <p:nvPr/>
        </p:nvPicPr>
        <p:blipFill>
          <a:blip r:embed="rId10"/>
          <a:srcRect/>
          <a:stretch>
            <a:fillRect/>
          </a:stretch>
        </p:blipFill>
        <p:spPr>
          <a:xfrm>
            <a:off x="15076457" y="6345534"/>
            <a:ext cx="1579097" cy="1986285"/>
          </a:xfrm>
          <a:prstGeom prst="rect">
            <a:avLst/>
          </a:prstGeom>
        </p:spPr>
      </p:pic>
      <p:pic>
        <p:nvPicPr>
          <p:cNvPr id="11" name="Picture 8">
            <a:extLst>
              <a:ext uri="{FF2B5EF4-FFF2-40B4-BE49-F238E27FC236}">
                <a16:creationId xmlns:a16="http://schemas.microsoft.com/office/drawing/2014/main" id="{78989EFC-DACB-4246-89A9-800DDEB519A4}"/>
              </a:ext>
            </a:extLst>
          </p:cNvPr>
          <p:cNvPicPr>
            <a:picLocks noChangeAspect="1"/>
          </p:cNvPicPr>
          <p:nvPr/>
        </p:nvPicPr>
        <p:blipFill>
          <a:blip r:embed="rId11"/>
          <a:srcRect/>
          <a:stretch>
            <a:fillRect/>
          </a:stretch>
        </p:blipFill>
        <p:spPr>
          <a:xfrm>
            <a:off x="14249060" y="2821012"/>
            <a:ext cx="1513190" cy="1986287"/>
          </a:xfrm>
          <a:prstGeom prst="rect">
            <a:avLst/>
          </a:prstGeom>
        </p:spPr>
      </p:pic>
      <p:pic>
        <p:nvPicPr>
          <p:cNvPr id="12" name="Picture 8">
            <a:extLst>
              <a:ext uri="{FF2B5EF4-FFF2-40B4-BE49-F238E27FC236}">
                <a16:creationId xmlns:a16="http://schemas.microsoft.com/office/drawing/2014/main" id="{CC853E5D-D9AB-4B06-A7BC-4A174D1026D9}"/>
              </a:ext>
            </a:extLst>
          </p:cNvPr>
          <p:cNvPicPr>
            <a:picLocks noChangeAspect="1"/>
          </p:cNvPicPr>
          <p:nvPr/>
        </p:nvPicPr>
        <p:blipFill>
          <a:blip r:embed="rId11"/>
          <a:srcRect/>
          <a:stretch>
            <a:fillRect/>
          </a:stretch>
        </p:blipFill>
        <p:spPr>
          <a:xfrm>
            <a:off x="649190" y="918839"/>
            <a:ext cx="1513190" cy="1986285"/>
          </a:xfrm>
          <a:prstGeom prst="rect">
            <a:avLst/>
          </a:prstGeom>
        </p:spPr>
      </p:pic>
      <p:pic>
        <p:nvPicPr>
          <p:cNvPr id="13" name="Picture 14">
            <a:extLst>
              <a:ext uri="{FF2B5EF4-FFF2-40B4-BE49-F238E27FC236}">
                <a16:creationId xmlns:a16="http://schemas.microsoft.com/office/drawing/2014/main" id="{558FD5C1-8C42-4037-81CC-B8F009F0CFDD}"/>
              </a:ext>
            </a:extLst>
          </p:cNvPr>
          <p:cNvPicPr>
            <a:picLocks noChangeAspect="1"/>
          </p:cNvPicPr>
          <p:nvPr/>
        </p:nvPicPr>
        <p:blipFill>
          <a:blip r:embed="rId12"/>
          <a:srcRect/>
          <a:stretch>
            <a:fillRect/>
          </a:stretch>
        </p:blipFill>
        <p:spPr>
          <a:xfrm rot="1739290">
            <a:off x="11779546" y="2466185"/>
            <a:ext cx="1122788" cy="939059"/>
          </a:xfrm>
          <a:prstGeom prst="rect">
            <a:avLst/>
          </a:prstGeom>
        </p:spPr>
      </p:pic>
      <p:pic>
        <p:nvPicPr>
          <p:cNvPr id="14" name="Picture 14">
            <a:extLst>
              <a:ext uri="{FF2B5EF4-FFF2-40B4-BE49-F238E27FC236}">
                <a16:creationId xmlns:a16="http://schemas.microsoft.com/office/drawing/2014/main" id="{D09E598A-03CD-43D7-B736-459BE3DB08DB}"/>
              </a:ext>
            </a:extLst>
          </p:cNvPr>
          <p:cNvPicPr>
            <a:picLocks noChangeAspect="1"/>
          </p:cNvPicPr>
          <p:nvPr/>
        </p:nvPicPr>
        <p:blipFill>
          <a:blip r:embed="rId12"/>
          <a:srcRect/>
          <a:stretch>
            <a:fillRect/>
          </a:stretch>
        </p:blipFill>
        <p:spPr>
          <a:xfrm rot="13785956">
            <a:off x="4392111" y="6695714"/>
            <a:ext cx="1223670" cy="1023432"/>
          </a:xfrm>
          <a:prstGeom prst="rect">
            <a:avLst/>
          </a:prstGeom>
        </p:spPr>
      </p:pic>
    </p:spTree>
    <p:extLst>
      <p:ext uri="{BB962C8B-B14F-4D97-AF65-F5344CB8AC3E}">
        <p14:creationId xmlns:p14="http://schemas.microsoft.com/office/powerpoint/2010/main" val="215806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9C2EAB5-F885-4B0C-8A2C-1D94BE7C530B}"/>
              </a:ext>
            </a:extLst>
          </p:cNvPr>
          <p:cNvPicPr>
            <a:picLocks noChangeAspect="1"/>
          </p:cNvPicPr>
          <p:nvPr/>
        </p:nvPicPr>
        <p:blipFill>
          <a:blip r:embed="rId2"/>
          <a:stretch>
            <a:fillRect/>
          </a:stretch>
        </p:blipFill>
        <p:spPr>
          <a:xfrm>
            <a:off x="5715000" y="366453"/>
            <a:ext cx="6934200" cy="22698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210" y="2612447"/>
            <a:ext cx="8917580" cy="5550360"/>
          </a:xfrm>
          <a:prstGeom prst="rect">
            <a:avLst/>
          </a:prstGeom>
        </p:spPr>
      </p:pic>
      <p:sp>
        <p:nvSpPr>
          <p:cNvPr id="5" name="Rectangle 4"/>
          <p:cNvSpPr/>
          <p:nvPr/>
        </p:nvSpPr>
        <p:spPr>
          <a:xfrm>
            <a:off x="6064639" y="592087"/>
            <a:ext cx="6289862" cy="1523494"/>
          </a:xfrm>
          <a:prstGeom prst="rect">
            <a:avLst/>
          </a:prstGeom>
          <a:noFill/>
        </p:spPr>
        <p:txBody>
          <a:bodyPr wrap="none" lIns="137160" tIns="68580" rIns="137160" bIns="68580">
            <a:spAutoFit/>
          </a:bodyPr>
          <a:lstStyle/>
          <a:p>
            <a:pPr algn="ctr"/>
            <a:r>
              <a:rPr lang="en-US" sz="9000" dirty="0">
                <a:ln w="0"/>
                <a:latin typeface="Amatic SC Bold" panose="020B0604020202020204" charset="-79"/>
                <a:cs typeface="Amatic SC Bold" panose="020B0604020202020204" charset="-79"/>
              </a:rPr>
              <a:t>Global</a:t>
            </a:r>
            <a:r>
              <a:rPr lang="en-US" sz="9000" dirty="0">
                <a:ln w="0"/>
                <a:effectLst>
                  <a:outerShdw blurRad="38100" dist="19050" dir="2700000" algn="tl" rotWithShape="0">
                    <a:schemeClr val="dk1">
                      <a:alpha val="40000"/>
                    </a:schemeClr>
                  </a:outerShdw>
                </a:effectLst>
                <a:latin typeface="Amatic SC Bold" panose="020B0604020202020204" charset="-79"/>
                <a:cs typeface="Amatic SC Bold" panose="020B0604020202020204" charset="-79"/>
              </a:rPr>
              <a:t> </a:t>
            </a:r>
            <a:r>
              <a:rPr lang="en-US" sz="9000" dirty="0">
                <a:ln w="0"/>
                <a:latin typeface="Amatic SC Bold" panose="020B0604020202020204" charset="-79"/>
                <a:cs typeface="Amatic SC Bold" panose="020B0604020202020204" charset="-79"/>
              </a:rPr>
              <a:t>Population</a:t>
            </a:r>
          </a:p>
        </p:txBody>
      </p:sp>
      <p:pic>
        <p:nvPicPr>
          <p:cNvPr id="6" name="Picture 5">
            <a:extLst>
              <a:ext uri="{FF2B5EF4-FFF2-40B4-BE49-F238E27FC236}">
                <a16:creationId xmlns:a16="http://schemas.microsoft.com/office/drawing/2014/main" id="{FFAD1056-E3D7-48B7-BC35-4042C889BBCD}"/>
              </a:ext>
            </a:extLst>
          </p:cNvPr>
          <p:cNvPicPr>
            <a:picLocks noChangeAspect="1"/>
          </p:cNvPicPr>
          <p:nvPr/>
        </p:nvPicPr>
        <p:blipFill rotWithShape="1">
          <a:blip r:embed="rId4"/>
          <a:srcRect l="1124" t="-13098" r="1124" b="41681"/>
          <a:stretch/>
        </p:blipFill>
        <p:spPr>
          <a:xfrm>
            <a:off x="0" y="8092442"/>
            <a:ext cx="18288000" cy="2194560"/>
          </a:xfrm>
          <a:prstGeom prst="rect">
            <a:avLst/>
          </a:prstGeom>
        </p:spPr>
      </p:pic>
      <p:pic>
        <p:nvPicPr>
          <p:cNvPr id="7" name="Picture 3">
            <a:extLst>
              <a:ext uri="{FF2B5EF4-FFF2-40B4-BE49-F238E27FC236}">
                <a16:creationId xmlns:a16="http://schemas.microsoft.com/office/drawing/2014/main" id="{C296A4EE-CB88-4EB1-A280-B962DC768B6F}"/>
              </a:ext>
            </a:extLst>
          </p:cNvPr>
          <p:cNvPicPr>
            <a:picLocks noChangeAspect="1"/>
          </p:cNvPicPr>
          <p:nvPr/>
        </p:nvPicPr>
        <p:blipFill>
          <a:blip r:embed="rId5"/>
          <a:srcRect/>
          <a:stretch>
            <a:fillRect/>
          </a:stretch>
        </p:blipFill>
        <p:spPr>
          <a:xfrm>
            <a:off x="15309488" y="7169664"/>
            <a:ext cx="1986285" cy="1986285"/>
          </a:xfrm>
          <a:prstGeom prst="rect">
            <a:avLst/>
          </a:prstGeom>
        </p:spPr>
      </p:pic>
      <p:pic>
        <p:nvPicPr>
          <p:cNvPr id="8" name="Picture 10">
            <a:extLst>
              <a:ext uri="{FF2B5EF4-FFF2-40B4-BE49-F238E27FC236}">
                <a16:creationId xmlns:a16="http://schemas.microsoft.com/office/drawing/2014/main" id="{2E5C97C3-BBA7-4ECC-B8AA-4165C2666AD9}"/>
              </a:ext>
            </a:extLst>
          </p:cNvPr>
          <p:cNvPicPr>
            <a:picLocks noChangeAspect="1"/>
          </p:cNvPicPr>
          <p:nvPr/>
        </p:nvPicPr>
        <p:blipFill>
          <a:blip r:embed="rId6"/>
          <a:srcRect/>
          <a:stretch>
            <a:fillRect/>
          </a:stretch>
        </p:blipFill>
        <p:spPr>
          <a:xfrm>
            <a:off x="0" y="360692"/>
            <a:ext cx="1986285" cy="1986285"/>
          </a:xfrm>
          <a:prstGeom prst="rect">
            <a:avLst/>
          </a:prstGeom>
        </p:spPr>
      </p:pic>
      <p:pic>
        <p:nvPicPr>
          <p:cNvPr id="9" name="Picture 8">
            <a:extLst>
              <a:ext uri="{FF2B5EF4-FFF2-40B4-BE49-F238E27FC236}">
                <a16:creationId xmlns:a16="http://schemas.microsoft.com/office/drawing/2014/main" id="{D8AFC5EA-512F-4D97-9D36-226D325F69E9}"/>
              </a:ext>
            </a:extLst>
          </p:cNvPr>
          <p:cNvPicPr>
            <a:picLocks noChangeAspect="1"/>
          </p:cNvPicPr>
          <p:nvPr/>
        </p:nvPicPr>
        <p:blipFill>
          <a:blip r:embed="rId7"/>
          <a:srcRect/>
          <a:stretch>
            <a:fillRect/>
          </a:stretch>
        </p:blipFill>
        <p:spPr>
          <a:xfrm>
            <a:off x="15309487" y="1913109"/>
            <a:ext cx="1986285" cy="1986285"/>
          </a:xfrm>
          <a:prstGeom prst="rect">
            <a:avLst/>
          </a:prstGeom>
        </p:spPr>
      </p:pic>
      <p:pic>
        <p:nvPicPr>
          <p:cNvPr id="10" name="Picture 5">
            <a:extLst>
              <a:ext uri="{FF2B5EF4-FFF2-40B4-BE49-F238E27FC236}">
                <a16:creationId xmlns:a16="http://schemas.microsoft.com/office/drawing/2014/main" id="{6EA46C4C-9F34-462B-A0C3-0D88A503B2C2}"/>
              </a:ext>
            </a:extLst>
          </p:cNvPr>
          <p:cNvPicPr>
            <a:picLocks noChangeAspect="1"/>
          </p:cNvPicPr>
          <p:nvPr/>
        </p:nvPicPr>
        <p:blipFill>
          <a:blip r:embed="rId8"/>
          <a:srcRect/>
          <a:stretch>
            <a:fillRect/>
          </a:stretch>
        </p:blipFill>
        <p:spPr>
          <a:xfrm>
            <a:off x="2033273" y="6480690"/>
            <a:ext cx="1986285" cy="1986285"/>
          </a:xfrm>
          <a:prstGeom prst="rect">
            <a:avLst/>
          </a:prstGeom>
        </p:spPr>
      </p:pic>
      <p:pic>
        <p:nvPicPr>
          <p:cNvPr id="11" name="Picture 7">
            <a:extLst>
              <a:ext uri="{FF2B5EF4-FFF2-40B4-BE49-F238E27FC236}">
                <a16:creationId xmlns:a16="http://schemas.microsoft.com/office/drawing/2014/main" id="{07E6005B-AD17-423F-B343-CE9391819016}"/>
              </a:ext>
            </a:extLst>
          </p:cNvPr>
          <p:cNvPicPr>
            <a:picLocks noChangeAspect="1"/>
          </p:cNvPicPr>
          <p:nvPr/>
        </p:nvPicPr>
        <p:blipFill>
          <a:blip r:embed="rId9"/>
          <a:srcRect/>
          <a:stretch>
            <a:fillRect/>
          </a:stretch>
        </p:blipFill>
        <p:spPr>
          <a:xfrm>
            <a:off x="14670282" y="3083750"/>
            <a:ext cx="715872" cy="1213341"/>
          </a:xfrm>
          <a:prstGeom prst="rect">
            <a:avLst/>
          </a:prstGeom>
        </p:spPr>
      </p:pic>
      <p:pic>
        <p:nvPicPr>
          <p:cNvPr id="12" name="Picture 7">
            <a:extLst>
              <a:ext uri="{FF2B5EF4-FFF2-40B4-BE49-F238E27FC236}">
                <a16:creationId xmlns:a16="http://schemas.microsoft.com/office/drawing/2014/main" id="{0B41276E-56E7-4157-9D3F-AABE151A8C7E}"/>
              </a:ext>
            </a:extLst>
          </p:cNvPr>
          <p:cNvPicPr>
            <a:picLocks noChangeAspect="1"/>
          </p:cNvPicPr>
          <p:nvPr/>
        </p:nvPicPr>
        <p:blipFill>
          <a:blip r:embed="rId9"/>
          <a:srcRect/>
          <a:stretch>
            <a:fillRect/>
          </a:stretch>
        </p:blipFill>
        <p:spPr>
          <a:xfrm>
            <a:off x="544590" y="6195152"/>
            <a:ext cx="709299" cy="1202201"/>
          </a:xfrm>
          <a:prstGeom prst="rect">
            <a:avLst/>
          </a:prstGeom>
        </p:spPr>
      </p:pic>
      <p:pic>
        <p:nvPicPr>
          <p:cNvPr id="15" name="Picture 9">
            <a:extLst>
              <a:ext uri="{FF2B5EF4-FFF2-40B4-BE49-F238E27FC236}">
                <a16:creationId xmlns:a16="http://schemas.microsoft.com/office/drawing/2014/main" id="{4F030D92-D633-4314-960D-470C05ECBE58}"/>
              </a:ext>
            </a:extLst>
          </p:cNvPr>
          <p:cNvPicPr>
            <a:picLocks noChangeAspect="1"/>
          </p:cNvPicPr>
          <p:nvPr/>
        </p:nvPicPr>
        <p:blipFill>
          <a:blip r:embed="rId10"/>
          <a:srcRect/>
          <a:stretch>
            <a:fillRect/>
          </a:stretch>
        </p:blipFill>
        <p:spPr>
          <a:xfrm>
            <a:off x="16731231" y="626162"/>
            <a:ext cx="798537" cy="1144934"/>
          </a:xfrm>
          <a:prstGeom prst="rect">
            <a:avLst/>
          </a:prstGeom>
        </p:spPr>
      </p:pic>
      <p:pic>
        <p:nvPicPr>
          <p:cNvPr id="16" name="Picture 9">
            <a:extLst>
              <a:ext uri="{FF2B5EF4-FFF2-40B4-BE49-F238E27FC236}">
                <a16:creationId xmlns:a16="http://schemas.microsoft.com/office/drawing/2014/main" id="{D8A656BF-BB11-4424-9E68-74802371A242}"/>
              </a:ext>
            </a:extLst>
          </p:cNvPr>
          <p:cNvPicPr>
            <a:picLocks noChangeAspect="1"/>
          </p:cNvPicPr>
          <p:nvPr/>
        </p:nvPicPr>
        <p:blipFill>
          <a:blip r:embed="rId10"/>
          <a:srcRect/>
          <a:stretch>
            <a:fillRect/>
          </a:stretch>
        </p:blipFill>
        <p:spPr>
          <a:xfrm>
            <a:off x="3089462" y="4380298"/>
            <a:ext cx="746280" cy="1070009"/>
          </a:xfrm>
          <a:prstGeom prst="rect">
            <a:avLst/>
          </a:prstGeom>
        </p:spPr>
      </p:pic>
      <p:pic>
        <p:nvPicPr>
          <p:cNvPr id="17" name="Picture 12">
            <a:extLst>
              <a:ext uri="{FF2B5EF4-FFF2-40B4-BE49-F238E27FC236}">
                <a16:creationId xmlns:a16="http://schemas.microsoft.com/office/drawing/2014/main" id="{3C654183-FDC8-40BF-BB8A-2F75E108D132}"/>
              </a:ext>
            </a:extLst>
          </p:cNvPr>
          <p:cNvPicPr>
            <a:picLocks noChangeAspect="1"/>
          </p:cNvPicPr>
          <p:nvPr/>
        </p:nvPicPr>
        <p:blipFill>
          <a:blip r:embed="rId11"/>
          <a:srcRect/>
          <a:stretch>
            <a:fillRect/>
          </a:stretch>
        </p:blipFill>
        <p:spPr>
          <a:xfrm>
            <a:off x="2114672" y="2223301"/>
            <a:ext cx="810720" cy="778292"/>
          </a:xfrm>
          <a:prstGeom prst="rect">
            <a:avLst/>
          </a:prstGeom>
        </p:spPr>
      </p:pic>
      <p:pic>
        <p:nvPicPr>
          <p:cNvPr id="18" name="Picture 12">
            <a:extLst>
              <a:ext uri="{FF2B5EF4-FFF2-40B4-BE49-F238E27FC236}">
                <a16:creationId xmlns:a16="http://schemas.microsoft.com/office/drawing/2014/main" id="{1DF3F00A-D271-4AFF-83E9-8C156905C6E5}"/>
              </a:ext>
            </a:extLst>
          </p:cNvPr>
          <p:cNvPicPr>
            <a:picLocks noChangeAspect="1"/>
          </p:cNvPicPr>
          <p:nvPr/>
        </p:nvPicPr>
        <p:blipFill>
          <a:blip r:embed="rId11"/>
          <a:srcRect/>
          <a:stretch>
            <a:fillRect/>
          </a:stretch>
        </p:blipFill>
        <p:spPr>
          <a:xfrm rot="8395940">
            <a:off x="15387602" y="5772897"/>
            <a:ext cx="800075" cy="768072"/>
          </a:xfrm>
          <a:prstGeom prst="rect">
            <a:avLst/>
          </a:prstGeom>
        </p:spPr>
      </p:pic>
    </p:spTree>
    <p:extLst>
      <p:ext uri="{BB962C8B-B14F-4D97-AF65-F5344CB8AC3E}">
        <p14:creationId xmlns:p14="http://schemas.microsoft.com/office/powerpoint/2010/main" val="13821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935DDE-C7EA-4E56-AD99-6F8324DFE91E}"/>
              </a:ext>
            </a:extLst>
          </p:cNvPr>
          <p:cNvPicPr>
            <a:picLocks noChangeAspect="1"/>
          </p:cNvPicPr>
          <p:nvPr/>
        </p:nvPicPr>
        <p:blipFill>
          <a:blip r:embed="rId4"/>
          <a:stretch>
            <a:fillRect/>
          </a:stretch>
        </p:blipFill>
        <p:spPr>
          <a:xfrm>
            <a:off x="2711289" y="3076112"/>
            <a:ext cx="13175301" cy="5832627"/>
          </a:xfrm>
          <a:prstGeom prst="rect">
            <a:avLst/>
          </a:prstGeom>
        </p:spPr>
      </p:pic>
      <p:pic>
        <p:nvPicPr>
          <p:cNvPr id="4" name="Picture 3">
            <a:extLst>
              <a:ext uri="{FF2B5EF4-FFF2-40B4-BE49-F238E27FC236}">
                <a16:creationId xmlns:a16="http://schemas.microsoft.com/office/drawing/2014/main" id="{0611F9C3-71E9-42BF-A904-CE7D5FF04D40}"/>
              </a:ext>
            </a:extLst>
          </p:cNvPr>
          <p:cNvPicPr>
            <a:picLocks noChangeAspect="1"/>
          </p:cNvPicPr>
          <p:nvPr/>
        </p:nvPicPr>
        <p:blipFill>
          <a:blip r:embed="rId5"/>
          <a:stretch>
            <a:fillRect/>
          </a:stretch>
        </p:blipFill>
        <p:spPr>
          <a:xfrm>
            <a:off x="528400" y="-137027"/>
            <a:ext cx="8353046" cy="2046234"/>
          </a:xfrm>
          <a:prstGeom prst="rect">
            <a:avLst/>
          </a:prstGeom>
        </p:spPr>
      </p:pic>
      <p:pic>
        <p:nvPicPr>
          <p:cNvPr id="3" name="A3nllBT9ACg" descr="Chart&#10;&#10;Description automatically generated"/>
          <p:cNvPicPr>
            <a:picLocks noRot="1" noChangeAspect="1"/>
          </p:cNvPicPr>
          <p:nvPr>
            <a:videoFile r:link="rId1"/>
          </p:nvPr>
        </p:nvPicPr>
        <p:blipFill rotWithShape="1">
          <a:blip r:embed="rId6"/>
          <a:srcRect t="13175" b="13537"/>
          <a:stretch/>
        </p:blipFill>
        <p:spPr>
          <a:xfrm>
            <a:off x="3378018" y="3342443"/>
            <a:ext cx="11531964" cy="4753992"/>
          </a:xfrm>
          <a:prstGeom prst="rect">
            <a:avLst/>
          </a:prstGeom>
        </p:spPr>
      </p:pic>
      <p:sp>
        <p:nvSpPr>
          <p:cNvPr id="2" name="TextBox 1"/>
          <p:cNvSpPr txBox="1"/>
          <p:nvPr/>
        </p:nvSpPr>
        <p:spPr>
          <a:xfrm>
            <a:off x="1092708" y="262844"/>
            <a:ext cx="7441692" cy="1200329"/>
          </a:xfrm>
          <a:prstGeom prst="rect">
            <a:avLst/>
          </a:prstGeom>
          <a:noFill/>
        </p:spPr>
        <p:txBody>
          <a:bodyPr wrap="square" rtlCol="0">
            <a:spAutoFit/>
          </a:bodyPr>
          <a:lstStyle/>
          <a:p>
            <a:r>
              <a:rPr lang="en-GB" sz="7200" dirty="0">
                <a:latin typeface="Amatic SC Bold" panose="020B0604020202020204" charset="-79"/>
                <a:cs typeface="Amatic SC Bold" panose="020B0604020202020204" charset="-79"/>
              </a:rPr>
              <a:t>IF THE </a:t>
            </a:r>
            <a:r>
              <a:rPr lang="en-GB" sz="6600" dirty="0">
                <a:latin typeface="Amatic SC Bold" panose="020B0604020202020204" charset="-79"/>
                <a:cs typeface="Amatic SC Bold" panose="020B0604020202020204" charset="-79"/>
              </a:rPr>
              <a:t>WORLD</a:t>
            </a:r>
            <a:r>
              <a:rPr lang="en-GB" sz="7200" dirty="0">
                <a:latin typeface="Amatic SC Bold" panose="020B0604020202020204" charset="-79"/>
                <a:cs typeface="Amatic SC Bold" panose="020B0604020202020204" charset="-79"/>
              </a:rPr>
              <a:t> WERE 100 PEOPLE</a:t>
            </a:r>
          </a:p>
        </p:txBody>
      </p:sp>
    </p:spTree>
    <p:extLst>
      <p:ext uri="{BB962C8B-B14F-4D97-AF65-F5344CB8AC3E}">
        <p14:creationId xmlns:p14="http://schemas.microsoft.com/office/powerpoint/2010/main" val="211423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C2EAB5-F885-4B0C-8A2C-1D94BE7C530B}"/>
              </a:ext>
            </a:extLst>
          </p:cNvPr>
          <p:cNvPicPr>
            <a:picLocks noChangeAspect="1"/>
          </p:cNvPicPr>
          <p:nvPr/>
        </p:nvPicPr>
        <p:blipFill>
          <a:blip r:embed="rId3"/>
          <a:stretch>
            <a:fillRect/>
          </a:stretch>
        </p:blipFill>
        <p:spPr>
          <a:xfrm>
            <a:off x="4608922" y="18851"/>
            <a:ext cx="8497478" cy="1664352"/>
          </a:xfrm>
          <a:prstGeom prst="rect">
            <a:avLst/>
          </a:prstGeom>
        </p:spPr>
      </p:pic>
      <p:sp>
        <p:nvSpPr>
          <p:cNvPr id="2" name="Title 1"/>
          <p:cNvSpPr>
            <a:spLocks noGrp="1"/>
          </p:cNvSpPr>
          <p:nvPr>
            <p:ph type="title"/>
          </p:nvPr>
        </p:nvSpPr>
        <p:spPr>
          <a:xfrm>
            <a:off x="2880827" y="321906"/>
            <a:ext cx="11926856" cy="1122444"/>
          </a:xfrm>
        </p:spPr>
        <p:txBody>
          <a:bodyPr>
            <a:normAutofit/>
          </a:bodyPr>
          <a:lstStyle/>
          <a:p>
            <a:pPr algn="ctr"/>
            <a:r>
              <a:rPr lang="en-GB" b="1" dirty="0">
                <a:latin typeface="Amatic SC Bold" panose="020B0604020202020204" charset="-79"/>
                <a:cs typeface="Amatic SC Bold" panose="020B0604020202020204" charset="-79"/>
              </a:rPr>
              <a:t>IF THE WORLD WERE 100 PEOPLE</a:t>
            </a:r>
            <a:endParaRPr lang="en-GB" dirty="0">
              <a:latin typeface="Amatic SC Bold" panose="020B0604020202020204" charset="-79"/>
              <a:cs typeface="Amatic SC Bold" panose="020B0604020202020204" charset="-79"/>
            </a:endParaRPr>
          </a:p>
        </p:txBody>
      </p:sp>
      <p:sp>
        <p:nvSpPr>
          <p:cNvPr id="3" name="Content Placeholder 2"/>
          <p:cNvSpPr>
            <a:spLocks noGrp="1"/>
          </p:cNvSpPr>
          <p:nvPr>
            <p:ph idx="1"/>
          </p:nvPr>
        </p:nvSpPr>
        <p:spPr>
          <a:xfrm>
            <a:off x="403548" y="1056132"/>
            <a:ext cx="4109016" cy="8713017"/>
          </a:xfrm>
        </p:spPr>
        <p:txBody>
          <a:bodyPr>
            <a:normAutofit/>
          </a:bodyPr>
          <a:lstStyle/>
          <a:p>
            <a:pPr marL="0" indent="0">
              <a:buNone/>
            </a:pPr>
            <a:r>
              <a:rPr lang="en-GB" sz="2400" b="1" dirty="0">
                <a:solidFill>
                  <a:srgbClr val="FF0000"/>
                </a:solidFill>
                <a:latin typeface="Amatic SC Bold" panose="020B0604020202020204" charset="-79"/>
                <a:cs typeface="Amatic SC Bold" panose="020B0604020202020204" charset="-79"/>
              </a:rPr>
              <a:t>Gender</a:t>
            </a:r>
          </a:p>
          <a:p>
            <a:r>
              <a:rPr lang="en-GB" sz="2400" b="1" dirty="0">
                <a:latin typeface="Amatic SC Bold" panose="020B0604020202020204" charset="-79"/>
                <a:cs typeface="Amatic SC Bold" panose="020B0604020202020204" charset="-79"/>
              </a:rPr>
              <a:t>50 would be female</a:t>
            </a:r>
          </a:p>
          <a:p>
            <a:r>
              <a:rPr lang="en-GB" sz="2400" b="1" dirty="0">
                <a:latin typeface="Amatic SC Bold" panose="020B0604020202020204" charset="-79"/>
                <a:cs typeface="Amatic SC Bold" panose="020B0604020202020204" charset="-79"/>
              </a:rPr>
              <a:t>50 would be male</a:t>
            </a:r>
          </a:p>
          <a:p>
            <a:pPr marL="0" indent="0">
              <a:buNone/>
            </a:pPr>
            <a:r>
              <a:rPr lang="en-GB" sz="2400" b="1" dirty="0">
                <a:solidFill>
                  <a:srgbClr val="FF0000"/>
                </a:solidFill>
                <a:latin typeface="Amatic SC Bold" panose="020B0604020202020204" charset="-79"/>
                <a:cs typeface="Amatic SC Bold" panose="020B0604020202020204" charset="-79"/>
              </a:rPr>
              <a:t>Age</a:t>
            </a:r>
          </a:p>
          <a:p>
            <a:r>
              <a:rPr lang="en-GB" sz="2400" b="1" dirty="0">
                <a:latin typeface="Amatic SC Bold" panose="020B0604020202020204" charset="-79"/>
                <a:cs typeface="Amatic SC Bold" panose="020B0604020202020204" charset="-79"/>
              </a:rPr>
              <a:t>25 aged 0-14</a:t>
            </a:r>
          </a:p>
          <a:p>
            <a:r>
              <a:rPr lang="en-GB" sz="2400" b="1" dirty="0">
                <a:latin typeface="Amatic SC Bold" panose="020B0604020202020204" charset="-79"/>
                <a:cs typeface="Amatic SC Bold" panose="020B0604020202020204" charset="-79"/>
              </a:rPr>
              <a:t>66 aged 15-64</a:t>
            </a:r>
          </a:p>
          <a:p>
            <a:r>
              <a:rPr lang="en-GB" sz="2400" b="1" dirty="0">
                <a:latin typeface="Amatic SC Bold" panose="020B0604020202020204" charset="-79"/>
                <a:cs typeface="Amatic SC Bold" panose="020B0604020202020204" charset="-79"/>
              </a:rPr>
              <a:t>9 aged 65+</a:t>
            </a:r>
          </a:p>
          <a:p>
            <a:pPr marL="0" indent="0">
              <a:buNone/>
            </a:pPr>
            <a:r>
              <a:rPr lang="en-GB" sz="2400" b="1" dirty="0">
                <a:solidFill>
                  <a:srgbClr val="FF0000"/>
                </a:solidFill>
                <a:latin typeface="Amatic SC Bold" panose="020B0604020202020204" charset="-79"/>
                <a:cs typeface="Amatic SC Bold" panose="020B0604020202020204" charset="-79"/>
              </a:rPr>
              <a:t>Continent</a:t>
            </a:r>
          </a:p>
          <a:p>
            <a:r>
              <a:rPr lang="en-GB" sz="2400" b="1" dirty="0">
                <a:latin typeface="Amatic SC Bold" panose="020B0604020202020204" charset="-79"/>
                <a:cs typeface="Amatic SC Bold" panose="020B0604020202020204" charset="-79"/>
              </a:rPr>
              <a:t>60 Asians</a:t>
            </a:r>
          </a:p>
          <a:p>
            <a:r>
              <a:rPr lang="en-GB" sz="2400" b="1" dirty="0">
                <a:latin typeface="Amatic SC Bold" panose="020B0604020202020204" charset="-79"/>
                <a:cs typeface="Amatic SC Bold" panose="020B0604020202020204" charset="-79"/>
              </a:rPr>
              <a:t>15 Africans</a:t>
            </a:r>
          </a:p>
          <a:p>
            <a:r>
              <a:rPr lang="en-GB" sz="2400" b="1" dirty="0">
                <a:latin typeface="Amatic SC Bold" panose="020B0604020202020204" charset="-79"/>
                <a:cs typeface="Amatic SC Bold" panose="020B0604020202020204" charset="-79"/>
              </a:rPr>
              <a:t>11 Europeans</a:t>
            </a:r>
          </a:p>
          <a:p>
            <a:r>
              <a:rPr lang="en-GB" sz="2400" b="1" dirty="0">
                <a:latin typeface="Amatic SC Bold" panose="020B0604020202020204" charset="-79"/>
                <a:cs typeface="Amatic SC Bold" panose="020B0604020202020204" charset="-79"/>
              </a:rPr>
              <a:t>9 South Americans</a:t>
            </a:r>
          </a:p>
          <a:p>
            <a:r>
              <a:rPr lang="en-GB" sz="2400" b="1" dirty="0">
                <a:latin typeface="Amatic SC Bold" panose="020B0604020202020204" charset="-79"/>
                <a:cs typeface="Amatic SC Bold" panose="020B0604020202020204" charset="-79"/>
              </a:rPr>
              <a:t>5 North Americans</a:t>
            </a:r>
          </a:p>
          <a:p>
            <a:pPr marL="0" indent="0">
              <a:buNone/>
            </a:pPr>
            <a:r>
              <a:rPr lang="en-GB" sz="2400" b="1" dirty="0">
                <a:solidFill>
                  <a:srgbClr val="FF0000"/>
                </a:solidFill>
                <a:latin typeface="Amatic SC Bold" panose="020B0604020202020204" charset="-79"/>
                <a:cs typeface="Amatic SC Bold" panose="020B0604020202020204" charset="-79"/>
              </a:rPr>
              <a:t>Living Area</a:t>
            </a:r>
          </a:p>
          <a:p>
            <a:r>
              <a:rPr lang="en-GB" sz="2400" b="1" dirty="0">
                <a:latin typeface="Amatic SC Bold" panose="020B0604020202020204" charset="-79"/>
                <a:cs typeface="Amatic SC Bold" panose="020B0604020202020204" charset="-79"/>
              </a:rPr>
              <a:t>51 live in urban areas</a:t>
            </a:r>
          </a:p>
          <a:p>
            <a:r>
              <a:rPr lang="en-GB" sz="2400" b="1" dirty="0">
                <a:latin typeface="Amatic SC Bold" panose="020B0604020202020204" charset="-79"/>
                <a:cs typeface="Amatic SC Bold" panose="020B0604020202020204" charset="-79"/>
              </a:rPr>
              <a:t>49 live in rural areas</a:t>
            </a:r>
          </a:p>
        </p:txBody>
      </p:sp>
      <p:pic>
        <p:nvPicPr>
          <p:cNvPr id="4" name="Picture 3"/>
          <p:cNvPicPr>
            <a:picLocks noChangeAspect="1"/>
          </p:cNvPicPr>
          <p:nvPr/>
        </p:nvPicPr>
        <p:blipFill>
          <a:blip r:embed="rId4"/>
          <a:stretch>
            <a:fillRect/>
          </a:stretch>
        </p:blipFill>
        <p:spPr>
          <a:xfrm>
            <a:off x="15187020" y="127625"/>
            <a:ext cx="2692401" cy="2610813"/>
          </a:xfrm>
          <a:prstGeom prst="rect">
            <a:avLst/>
          </a:prstGeom>
        </p:spPr>
      </p:pic>
      <p:sp>
        <p:nvSpPr>
          <p:cNvPr id="5" name="Content Placeholder 2"/>
          <p:cNvSpPr txBox="1">
            <a:spLocks/>
          </p:cNvSpPr>
          <p:nvPr/>
        </p:nvSpPr>
        <p:spPr>
          <a:xfrm>
            <a:off x="4647527" y="1670130"/>
            <a:ext cx="3683259" cy="8411130"/>
          </a:xfrm>
          <a:prstGeom prst="rect">
            <a:avLst/>
          </a:prstGeom>
        </p:spPr>
        <p:txBody>
          <a:bodyPr vert="horz" lIns="137160" tIns="68580" rIns="137160" bIns="6858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50" dirty="0">
                <a:solidFill>
                  <a:srgbClr val="FF0000"/>
                </a:solidFill>
                <a:latin typeface="Amatic SC Bold" panose="020B0604020202020204" charset="-79"/>
                <a:cs typeface="Amatic SC Bold" panose="020B0604020202020204" charset="-79"/>
              </a:rPr>
              <a:t>Language</a:t>
            </a:r>
          </a:p>
          <a:p>
            <a:r>
              <a:rPr lang="en-GB" sz="2850" dirty="0">
                <a:latin typeface="Amatic SC Bold" panose="020B0604020202020204" charset="-79"/>
                <a:cs typeface="Amatic SC Bold" panose="020B0604020202020204" charset="-79"/>
              </a:rPr>
              <a:t>12 Chinese</a:t>
            </a:r>
          </a:p>
          <a:p>
            <a:r>
              <a:rPr lang="en-GB" sz="2850" dirty="0">
                <a:latin typeface="Amatic SC Bold" panose="020B0604020202020204" charset="-79"/>
                <a:cs typeface="Amatic SC Bold" panose="020B0604020202020204" charset="-79"/>
              </a:rPr>
              <a:t>5 Spanish</a:t>
            </a:r>
          </a:p>
          <a:p>
            <a:r>
              <a:rPr lang="en-GB" sz="2850" dirty="0">
                <a:latin typeface="Amatic SC Bold" panose="020B0604020202020204" charset="-79"/>
                <a:cs typeface="Amatic SC Bold" panose="020B0604020202020204" charset="-79"/>
              </a:rPr>
              <a:t>3 Arabic</a:t>
            </a:r>
          </a:p>
          <a:p>
            <a:r>
              <a:rPr lang="en-GB" sz="2850" dirty="0">
                <a:latin typeface="Amatic SC Bold" panose="020B0604020202020204" charset="-79"/>
                <a:cs typeface="Amatic SC Bold" panose="020B0604020202020204" charset="-79"/>
              </a:rPr>
              <a:t>3 Hindi</a:t>
            </a:r>
          </a:p>
          <a:p>
            <a:r>
              <a:rPr lang="en-GB" sz="2850" dirty="0">
                <a:latin typeface="Amatic SC Bold" panose="020B0604020202020204" charset="-79"/>
                <a:cs typeface="Amatic SC Bold" panose="020B0604020202020204" charset="-79"/>
              </a:rPr>
              <a:t>3 Bengali</a:t>
            </a:r>
          </a:p>
          <a:p>
            <a:r>
              <a:rPr lang="en-GB" sz="2850" dirty="0">
                <a:latin typeface="Amatic SC Bold" panose="020B0604020202020204" charset="-79"/>
                <a:cs typeface="Amatic SC Bold" panose="020B0604020202020204" charset="-79"/>
              </a:rPr>
              <a:t>3 Portuguese</a:t>
            </a:r>
          </a:p>
          <a:p>
            <a:r>
              <a:rPr lang="en-GB" sz="2850" dirty="0">
                <a:latin typeface="Amatic SC Bold" panose="020B0604020202020204" charset="-79"/>
                <a:cs typeface="Amatic SC Bold" panose="020B0604020202020204" charset="-79"/>
              </a:rPr>
              <a:t>2 Russian</a:t>
            </a:r>
          </a:p>
          <a:p>
            <a:r>
              <a:rPr lang="en-GB" sz="2850" dirty="0">
                <a:latin typeface="Amatic SC Bold" panose="020B0604020202020204" charset="-79"/>
                <a:cs typeface="Amatic SC Bold" panose="020B0604020202020204" charset="-79"/>
              </a:rPr>
              <a:t>2 Japanese</a:t>
            </a:r>
          </a:p>
          <a:p>
            <a:r>
              <a:rPr lang="en-GB" sz="2850" dirty="0">
                <a:latin typeface="Amatic SC Bold" panose="020B0604020202020204" charset="-79"/>
                <a:cs typeface="Amatic SC Bold" panose="020B0604020202020204" charset="-79"/>
              </a:rPr>
              <a:t>62 Others</a:t>
            </a:r>
          </a:p>
          <a:p>
            <a:pPr marL="0" indent="0">
              <a:buNone/>
            </a:pPr>
            <a:r>
              <a:rPr lang="en-GB" sz="2850" dirty="0">
                <a:solidFill>
                  <a:srgbClr val="FF0000"/>
                </a:solidFill>
                <a:latin typeface="Amatic SC Bold" panose="020B0604020202020204" charset="-79"/>
                <a:cs typeface="Amatic SC Bold" panose="020B0604020202020204" charset="-79"/>
              </a:rPr>
              <a:t>Housing</a:t>
            </a:r>
          </a:p>
          <a:p>
            <a:r>
              <a:rPr lang="en-GB" sz="2850" dirty="0">
                <a:latin typeface="Amatic SC Bold" panose="020B0604020202020204" charset="-79"/>
                <a:cs typeface="Amatic SC Bold" panose="020B0604020202020204" charset="-79"/>
              </a:rPr>
              <a:t>77 have access to shelter</a:t>
            </a:r>
          </a:p>
          <a:p>
            <a:r>
              <a:rPr lang="en-GB" sz="2850" dirty="0">
                <a:latin typeface="Amatic SC Bold" panose="020B0604020202020204" charset="-79"/>
                <a:cs typeface="Amatic SC Bold" panose="020B0604020202020204" charset="-79"/>
              </a:rPr>
              <a:t>23 do not</a:t>
            </a:r>
          </a:p>
          <a:p>
            <a:pPr marL="0" indent="0">
              <a:buNone/>
            </a:pPr>
            <a:r>
              <a:rPr lang="en-GB" sz="2850" dirty="0">
                <a:solidFill>
                  <a:srgbClr val="FF0000"/>
                </a:solidFill>
                <a:latin typeface="Amatic SC Bold" panose="020B0604020202020204" charset="-79"/>
                <a:cs typeface="Amatic SC Bold" panose="020B0604020202020204" charset="-79"/>
              </a:rPr>
              <a:t>Nutrition</a:t>
            </a:r>
          </a:p>
          <a:p>
            <a:r>
              <a:rPr lang="en-GB" sz="2850" dirty="0">
                <a:latin typeface="Amatic SC Bold" panose="020B0604020202020204" charset="-79"/>
                <a:cs typeface="Amatic SC Bold" panose="020B0604020202020204" charset="-79"/>
              </a:rPr>
              <a:t>1 Starving</a:t>
            </a:r>
          </a:p>
          <a:p>
            <a:r>
              <a:rPr lang="en-GB" sz="2850" dirty="0">
                <a:latin typeface="Amatic SC Bold" panose="020B0604020202020204" charset="-79"/>
                <a:cs typeface="Amatic SC Bold" panose="020B0604020202020204" charset="-79"/>
              </a:rPr>
              <a:t>11 Undernourished</a:t>
            </a:r>
          </a:p>
          <a:p>
            <a:r>
              <a:rPr lang="en-GB" sz="2850" dirty="0">
                <a:latin typeface="Amatic SC Bold" panose="020B0604020202020204" charset="-79"/>
                <a:cs typeface="Amatic SC Bold" panose="020B0604020202020204" charset="-79"/>
              </a:rPr>
              <a:t>63 Adequate</a:t>
            </a:r>
          </a:p>
          <a:p>
            <a:r>
              <a:rPr lang="en-GB" sz="2850" dirty="0">
                <a:latin typeface="Amatic SC Bold" panose="020B0604020202020204" charset="-79"/>
                <a:cs typeface="Amatic SC Bold" panose="020B0604020202020204" charset="-79"/>
              </a:rPr>
              <a:t>22 Overweight</a:t>
            </a:r>
          </a:p>
        </p:txBody>
      </p:sp>
      <p:sp>
        <p:nvSpPr>
          <p:cNvPr id="6" name="Content Placeholder 2"/>
          <p:cNvSpPr txBox="1">
            <a:spLocks/>
          </p:cNvSpPr>
          <p:nvPr/>
        </p:nvSpPr>
        <p:spPr>
          <a:xfrm>
            <a:off x="8996459" y="1796093"/>
            <a:ext cx="3683259" cy="797305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50" dirty="0">
                <a:solidFill>
                  <a:srgbClr val="FF0000"/>
                </a:solidFill>
                <a:latin typeface="Amatic SC Bold" panose="020B0604020202020204" charset="-79"/>
                <a:cs typeface="Amatic SC Bold" panose="020B0604020202020204" charset="-79"/>
              </a:rPr>
              <a:t>Poverty</a:t>
            </a:r>
          </a:p>
          <a:p>
            <a:r>
              <a:rPr lang="en-GB" sz="2550" dirty="0">
                <a:latin typeface="Amatic SC Bold" panose="020B0604020202020204" charset="-79"/>
                <a:cs typeface="Amatic SC Bold" panose="020B0604020202020204" charset="-79"/>
              </a:rPr>
              <a:t>48 live on less than $2 USD per day</a:t>
            </a:r>
          </a:p>
          <a:p>
            <a:pPr marL="0" indent="0">
              <a:buNone/>
            </a:pPr>
            <a:r>
              <a:rPr lang="en-GB" sz="2550" dirty="0">
                <a:solidFill>
                  <a:srgbClr val="FF0000"/>
                </a:solidFill>
                <a:latin typeface="Amatic SC Bold" panose="020B0604020202020204" charset="-79"/>
                <a:cs typeface="Amatic SC Bold" panose="020B0604020202020204" charset="-79"/>
              </a:rPr>
              <a:t>Water</a:t>
            </a:r>
          </a:p>
          <a:p>
            <a:r>
              <a:rPr lang="en-GB" sz="2550" dirty="0">
                <a:latin typeface="Amatic SC Bold" panose="020B0604020202020204" charset="-79"/>
                <a:cs typeface="Amatic SC Bold" panose="020B0604020202020204" charset="-79"/>
              </a:rPr>
              <a:t>91 have safe water</a:t>
            </a:r>
          </a:p>
          <a:p>
            <a:r>
              <a:rPr lang="en-GB" sz="2550" dirty="0">
                <a:latin typeface="Amatic SC Bold" panose="020B0604020202020204" charset="-79"/>
                <a:cs typeface="Amatic SC Bold" panose="020B0604020202020204" charset="-79"/>
              </a:rPr>
              <a:t>9 do not</a:t>
            </a:r>
          </a:p>
          <a:p>
            <a:pPr marL="0" indent="0">
              <a:buNone/>
            </a:pPr>
            <a:r>
              <a:rPr lang="en-GB" sz="2550" dirty="0">
                <a:solidFill>
                  <a:srgbClr val="FF0000"/>
                </a:solidFill>
                <a:latin typeface="Amatic SC Bold" panose="020B0604020202020204" charset="-79"/>
                <a:cs typeface="Amatic SC Bold" panose="020B0604020202020204" charset="-79"/>
              </a:rPr>
              <a:t>Phones</a:t>
            </a:r>
          </a:p>
          <a:p>
            <a:r>
              <a:rPr lang="en-GB" sz="2550" dirty="0">
                <a:latin typeface="Amatic SC Bold" panose="020B0604020202020204" charset="-79"/>
                <a:cs typeface="Amatic SC Bold" panose="020B0604020202020204" charset="-79"/>
              </a:rPr>
              <a:t>5 have no mobile phone network</a:t>
            </a:r>
          </a:p>
          <a:p>
            <a:pPr marL="0" indent="0">
              <a:buNone/>
            </a:pPr>
            <a:r>
              <a:rPr lang="en-GB" sz="2550" dirty="0">
                <a:solidFill>
                  <a:srgbClr val="FF0000"/>
                </a:solidFill>
                <a:latin typeface="Amatic SC Bold" panose="020B0604020202020204" charset="-79"/>
                <a:cs typeface="Amatic SC Bold" panose="020B0604020202020204" charset="-79"/>
              </a:rPr>
              <a:t>Internet</a:t>
            </a:r>
          </a:p>
          <a:p>
            <a:r>
              <a:rPr lang="en-GB" sz="2550" dirty="0">
                <a:latin typeface="Amatic SC Bold" panose="020B0604020202020204" charset="-79"/>
                <a:cs typeface="Amatic SC Bold" panose="020B0604020202020204" charset="-79"/>
              </a:rPr>
              <a:t>47 have access to the internet</a:t>
            </a:r>
          </a:p>
          <a:p>
            <a:r>
              <a:rPr lang="en-GB" sz="2550" dirty="0">
                <a:latin typeface="Amatic SC Bold" panose="020B0604020202020204" charset="-79"/>
                <a:cs typeface="Amatic SC Bold" panose="020B0604020202020204" charset="-79"/>
              </a:rPr>
              <a:t>53 do not</a:t>
            </a:r>
          </a:p>
          <a:p>
            <a:pPr marL="0" indent="0">
              <a:buNone/>
            </a:pPr>
            <a:r>
              <a:rPr lang="en-GB" sz="2550" dirty="0">
                <a:solidFill>
                  <a:srgbClr val="FF0000"/>
                </a:solidFill>
                <a:latin typeface="Amatic SC Bold" panose="020B0604020202020204" charset="-79"/>
                <a:cs typeface="Amatic SC Bold" panose="020B0604020202020204" charset="-79"/>
              </a:rPr>
              <a:t>College</a:t>
            </a:r>
          </a:p>
          <a:p>
            <a:r>
              <a:rPr lang="en-GB" sz="2550" dirty="0">
                <a:latin typeface="Amatic SC Bold" panose="020B0604020202020204" charset="-79"/>
                <a:cs typeface="Amatic SC Bold" panose="020B0604020202020204" charset="-79"/>
              </a:rPr>
              <a:t>66 go to </a:t>
            </a:r>
            <a:r>
              <a:rPr lang="en-GB" sz="2550" dirty="0" err="1">
                <a:latin typeface="Amatic SC Bold" panose="020B0604020202020204" charset="-79"/>
                <a:cs typeface="Amatic SC Bold" panose="020B0604020202020204" charset="-79"/>
              </a:rPr>
              <a:t>highschool</a:t>
            </a:r>
            <a:endParaRPr lang="en-GB" sz="2550" dirty="0">
              <a:latin typeface="Amatic SC Bold" panose="020B0604020202020204" charset="-79"/>
              <a:cs typeface="Amatic SC Bold" panose="020B0604020202020204" charset="-79"/>
            </a:endParaRPr>
          </a:p>
          <a:p>
            <a:pPr marL="0" indent="0">
              <a:buNone/>
            </a:pPr>
            <a:r>
              <a:rPr lang="en-GB" sz="2550" dirty="0">
                <a:solidFill>
                  <a:srgbClr val="FF0000"/>
                </a:solidFill>
                <a:latin typeface="Amatic SC Bold" panose="020B0604020202020204" charset="-79"/>
                <a:cs typeface="Amatic SC Bold" panose="020B0604020202020204" charset="-79"/>
              </a:rPr>
              <a:t>Literacy</a:t>
            </a:r>
          </a:p>
          <a:p>
            <a:r>
              <a:rPr lang="en-GB" sz="2550" dirty="0">
                <a:latin typeface="Amatic SC Bold" panose="020B0604020202020204" charset="-79"/>
                <a:cs typeface="Amatic SC Bold" panose="020B0604020202020204" charset="-79"/>
              </a:rPr>
              <a:t>86 able to read &amp; write</a:t>
            </a:r>
          </a:p>
          <a:p>
            <a:r>
              <a:rPr lang="en-GB" sz="2550" dirty="0">
                <a:latin typeface="Amatic SC Bold" panose="020B0604020202020204" charset="-79"/>
                <a:cs typeface="Amatic SC Bold" panose="020B0604020202020204" charset="-79"/>
              </a:rPr>
              <a:t>14 unable (2/3s are women)</a:t>
            </a:r>
          </a:p>
          <a:p>
            <a:endParaRPr lang="en-GB" sz="4200" dirty="0"/>
          </a:p>
        </p:txBody>
      </p:sp>
      <p:sp>
        <p:nvSpPr>
          <p:cNvPr id="8" name="Content Placeholder 2"/>
          <p:cNvSpPr txBox="1">
            <a:spLocks/>
          </p:cNvSpPr>
          <p:nvPr/>
        </p:nvSpPr>
        <p:spPr>
          <a:xfrm>
            <a:off x="13679843" y="2841075"/>
            <a:ext cx="3683259" cy="652700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F0000"/>
                </a:solidFill>
                <a:latin typeface="Amatic SC Bold" panose="020B0604020202020204" charset="-79"/>
                <a:cs typeface="Amatic SC Bold" panose="020B0604020202020204" charset="-79"/>
              </a:rPr>
              <a:t>Electricity</a:t>
            </a:r>
          </a:p>
          <a:p>
            <a:r>
              <a:rPr lang="en-GB" sz="2400" dirty="0">
                <a:latin typeface="Amatic SC Bold" panose="020B0604020202020204" charset="-79"/>
                <a:cs typeface="Amatic SC Bold" panose="020B0604020202020204" charset="-79"/>
              </a:rPr>
              <a:t>82 have electricity</a:t>
            </a:r>
          </a:p>
          <a:p>
            <a:r>
              <a:rPr lang="en-GB" sz="2400" dirty="0">
                <a:latin typeface="Amatic SC Bold" panose="020B0604020202020204" charset="-79"/>
                <a:cs typeface="Amatic SC Bold" panose="020B0604020202020204" charset="-79"/>
              </a:rPr>
              <a:t>18 do not</a:t>
            </a:r>
          </a:p>
          <a:p>
            <a:pPr marL="0" indent="0">
              <a:buNone/>
            </a:pPr>
            <a:r>
              <a:rPr lang="en-GB" sz="2400" dirty="0">
                <a:solidFill>
                  <a:srgbClr val="FF0000"/>
                </a:solidFill>
                <a:latin typeface="Amatic SC Bold" panose="020B0604020202020204" charset="-79"/>
                <a:cs typeface="Amatic SC Bold" panose="020B0604020202020204" charset="-79"/>
              </a:rPr>
              <a:t>Religion</a:t>
            </a:r>
          </a:p>
          <a:p>
            <a:r>
              <a:rPr lang="en-GB" sz="2400" dirty="0">
                <a:latin typeface="Amatic SC Bold" panose="020B0604020202020204" charset="-79"/>
                <a:cs typeface="Amatic SC Bold" panose="020B0604020202020204" charset="-79"/>
              </a:rPr>
              <a:t>31 Christians</a:t>
            </a:r>
          </a:p>
          <a:p>
            <a:r>
              <a:rPr lang="en-GB" sz="2400" dirty="0">
                <a:latin typeface="Amatic SC Bold" panose="020B0604020202020204" charset="-79"/>
                <a:cs typeface="Amatic SC Bold" panose="020B0604020202020204" charset="-79"/>
              </a:rPr>
              <a:t>23 Muslims</a:t>
            </a:r>
          </a:p>
          <a:p>
            <a:r>
              <a:rPr lang="en-GB" sz="2400" dirty="0">
                <a:latin typeface="Amatic SC Bold" panose="020B0604020202020204" charset="-79"/>
                <a:cs typeface="Amatic SC Bold" panose="020B0604020202020204" charset="-79"/>
              </a:rPr>
              <a:t>15 Hindus</a:t>
            </a:r>
          </a:p>
          <a:p>
            <a:r>
              <a:rPr lang="en-GB" sz="2400" dirty="0">
                <a:latin typeface="Amatic SC Bold" panose="020B0604020202020204" charset="-79"/>
                <a:cs typeface="Amatic SC Bold" panose="020B0604020202020204" charset="-79"/>
              </a:rPr>
              <a:t>7 Buddhists</a:t>
            </a:r>
          </a:p>
          <a:p>
            <a:r>
              <a:rPr lang="en-GB" sz="2400" dirty="0">
                <a:latin typeface="Amatic SC Bold" panose="020B0604020202020204" charset="-79"/>
                <a:cs typeface="Amatic SC Bold" panose="020B0604020202020204" charset="-79"/>
              </a:rPr>
              <a:t>8 Others</a:t>
            </a:r>
          </a:p>
          <a:p>
            <a:r>
              <a:rPr lang="en-GB" sz="2400" dirty="0">
                <a:latin typeface="Amatic SC Bold" panose="020B0604020202020204" charset="-79"/>
                <a:cs typeface="Amatic SC Bold" panose="020B0604020202020204" charset="-79"/>
              </a:rPr>
              <a:t>16 Don’t identify with a particular religion</a:t>
            </a:r>
          </a:p>
          <a:p>
            <a:endParaRPr lang="en-GB" sz="4200" dirty="0"/>
          </a:p>
        </p:txBody>
      </p:sp>
    </p:spTree>
    <p:extLst>
      <p:ext uri="{BB962C8B-B14F-4D97-AF65-F5344CB8AC3E}">
        <p14:creationId xmlns:p14="http://schemas.microsoft.com/office/powerpoint/2010/main" val="16395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9C2EAB5-F885-4B0C-8A2C-1D94BE7C530B}"/>
              </a:ext>
            </a:extLst>
          </p:cNvPr>
          <p:cNvPicPr>
            <a:picLocks noChangeAspect="1"/>
          </p:cNvPicPr>
          <p:nvPr/>
        </p:nvPicPr>
        <p:blipFill>
          <a:blip r:embed="rId3"/>
          <a:stretch>
            <a:fillRect/>
          </a:stretch>
        </p:blipFill>
        <p:spPr>
          <a:xfrm>
            <a:off x="6454218" y="370457"/>
            <a:ext cx="5084505" cy="1664352"/>
          </a:xfrm>
          <a:prstGeom prst="rect">
            <a:avLst/>
          </a:prstGeom>
        </p:spPr>
      </p:pic>
      <p:sp>
        <p:nvSpPr>
          <p:cNvPr id="2" name="Title 1"/>
          <p:cNvSpPr>
            <a:spLocks noGrp="1"/>
          </p:cNvSpPr>
          <p:nvPr>
            <p:ph type="title"/>
          </p:nvPr>
        </p:nvSpPr>
        <p:spPr>
          <a:xfrm>
            <a:off x="4881671" y="482714"/>
            <a:ext cx="8229600" cy="1143000"/>
          </a:xfrm>
        </p:spPr>
        <p:txBody>
          <a:bodyPr>
            <a:normAutofit fontScale="90000"/>
          </a:bodyPr>
          <a:lstStyle/>
          <a:p>
            <a:pPr algn="ctr"/>
            <a:r>
              <a:rPr lang="en-GB" sz="9000" dirty="0">
                <a:latin typeface="Amatic SC Bold" panose="020B0604020202020204" charset="-79"/>
                <a:cs typeface="Amatic SC Bold" panose="020B0604020202020204" charset="-79"/>
              </a:rPr>
              <a:t>Global Food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808" y="2443904"/>
            <a:ext cx="8120384" cy="5399192"/>
          </a:xfrm>
          <a:prstGeom prst="rect">
            <a:avLst/>
          </a:prstGeom>
        </p:spPr>
      </p:pic>
      <p:pic>
        <p:nvPicPr>
          <p:cNvPr id="3" name="Picture 2">
            <a:extLst>
              <a:ext uri="{FF2B5EF4-FFF2-40B4-BE49-F238E27FC236}">
                <a16:creationId xmlns:a16="http://schemas.microsoft.com/office/drawing/2014/main" id="{4367B25E-295B-4BC9-802E-7A31A4AC8964}"/>
              </a:ext>
            </a:extLst>
          </p:cNvPr>
          <p:cNvPicPr>
            <a:picLocks noChangeAspect="1"/>
          </p:cNvPicPr>
          <p:nvPr/>
        </p:nvPicPr>
        <p:blipFill>
          <a:blip r:embed="rId5"/>
          <a:stretch>
            <a:fillRect/>
          </a:stretch>
        </p:blipFill>
        <p:spPr>
          <a:xfrm>
            <a:off x="0" y="8092440"/>
            <a:ext cx="18288000" cy="2194560"/>
          </a:xfrm>
          <a:prstGeom prst="rect">
            <a:avLst/>
          </a:prstGeom>
        </p:spPr>
      </p:pic>
      <p:pic>
        <p:nvPicPr>
          <p:cNvPr id="5" name="Picture 12">
            <a:extLst>
              <a:ext uri="{FF2B5EF4-FFF2-40B4-BE49-F238E27FC236}">
                <a16:creationId xmlns:a16="http://schemas.microsoft.com/office/drawing/2014/main" id="{19A8F39C-E7E4-41A7-B45B-502549E9106D}"/>
              </a:ext>
            </a:extLst>
          </p:cNvPr>
          <p:cNvPicPr>
            <a:picLocks noChangeAspect="1"/>
          </p:cNvPicPr>
          <p:nvPr/>
        </p:nvPicPr>
        <p:blipFill>
          <a:blip r:embed="rId6"/>
          <a:srcRect/>
          <a:stretch>
            <a:fillRect/>
          </a:stretch>
        </p:blipFill>
        <p:spPr>
          <a:xfrm>
            <a:off x="4079333" y="1837676"/>
            <a:ext cx="857321" cy="823028"/>
          </a:xfrm>
          <a:prstGeom prst="rect">
            <a:avLst/>
          </a:prstGeom>
        </p:spPr>
      </p:pic>
      <p:pic>
        <p:nvPicPr>
          <p:cNvPr id="6" name="Picture 12">
            <a:extLst>
              <a:ext uri="{FF2B5EF4-FFF2-40B4-BE49-F238E27FC236}">
                <a16:creationId xmlns:a16="http://schemas.microsoft.com/office/drawing/2014/main" id="{FF054843-FC4A-4F74-B4A4-BE9FE0EB7BB9}"/>
              </a:ext>
            </a:extLst>
          </p:cNvPr>
          <p:cNvPicPr>
            <a:picLocks noChangeAspect="1"/>
          </p:cNvPicPr>
          <p:nvPr/>
        </p:nvPicPr>
        <p:blipFill>
          <a:blip r:embed="rId6"/>
          <a:srcRect/>
          <a:stretch>
            <a:fillRect/>
          </a:stretch>
        </p:blipFill>
        <p:spPr>
          <a:xfrm rot="7842012">
            <a:off x="13359041" y="6769134"/>
            <a:ext cx="815190" cy="782583"/>
          </a:xfrm>
          <a:prstGeom prst="rect">
            <a:avLst/>
          </a:prstGeom>
        </p:spPr>
      </p:pic>
      <p:pic>
        <p:nvPicPr>
          <p:cNvPr id="7" name="Picture 15">
            <a:extLst>
              <a:ext uri="{FF2B5EF4-FFF2-40B4-BE49-F238E27FC236}">
                <a16:creationId xmlns:a16="http://schemas.microsoft.com/office/drawing/2014/main" id="{2F9CBB1C-C9FB-442D-91EB-677AAEE0CC5C}"/>
              </a:ext>
            </a:extLst>
          </p:cNvPr>
          <p:cNvPicPr>
            <a:picLocks noChangeAspect="1"/>
          </p:cNvPicPr>
          <p:nvPr/>
        </p:nvPicPr>
        <p:blipFill>
          <a:blip r:embed="rId7"/>
          <a:srcRect/>
          <a:stretch>
            <a:fillRect/>
          </a:stretch>
        </p:blipFill>
        <p:spPr>
          <a:xfrm>
            <a:off x="15886882" y="1510362"/>
            <a:ext cx="1375715" cy="704235"/>
          </a:xfrm>
          <a:prstGeom prst="rect">
            <a:avLst/>
          </a:prstGeom>
        </p:spPr>
      </p:pic>
      <p:pic>
        <p:nvPicPr>
          <p:cNvPr id="8" name="Picture 15">
            <a:extLst>
              <a:ext uri="{FF2B5EF4-FFF2-40B4-BE49-F238E27FC236}">
                <a16:creationId xmlns:a16="http://schemas.microsoft.com/office/drawing/2014/main" id="{70176626-EC41-415A-B1F4-D6B6153545FC}"/>
              </a:ext>
            </a:extLst>
          </p:cNvPr>
          <p:cNvPicPr>
            <a:picLocks noChangeAspect="1"/>
          </p:cNvPicPr>
          <p:nvPr/>
        </p:nvPicPr>
        <p:blipFill>
          <a:blip r:embed="rId7"/>
          <a:srcRect/>
          <a:stretch>
            <a:fillRect/>
          </a:stretch>
        </p:blipFill>
        <p:spPr>
          <a:xfrm>
            <a:off x="2673940" y="7273850"/>
            <a:ext cx="1112015" cy="569246"/>
          </a:xfrm>
          <a:prstGeom prst="rect">
            <a:avLst/>
          </a:prstGeom>
        </p:spPr>
      </p:pic>
      <p:pic>
        <p:nvPicPr>
          <p:cNvPr id="9" name="Picture 11">
            <a:extLst>
              <a:ext uri="{FF2B5EF4-FFF2-40B4-BE49-F238E27FC236}">
                <a16:creationId xmlns:a16="http://schemas.microsoft.com/office/drawing/2014/main" id="{29730840-C983-400C-B0CF-7E81686B05B0}"/>
              </a:ext>
            </a:extLst>
          </p:cNvPr>
          <p:cNvPicPr>
            <a:picLocks noChangeAspect="1"/>
          </p:cNvPicPr>
          <p:nvPr/>
        </p:nvPicPr>
        <p:blipFill>
          <a:blip r:embed="rId8"/>
          <a:srcRect/>
          <a:stretch>
            <a:fillRect/>
          </a:stretch>
        </p:blipFill>
        <p:spPr>
          <a:xfrm>
            <a:off x="849359" y="2480916"/>
            <a:ext cx="1580735" cy="1988346"/>
          </a:xfrm>
          <a:prstGeom prst="rect">
            <a:avLst/>
          </a:prstGeom>
        </p:spPr>
      </p:pic>
      <p:pic>
        <p:nvPicPr>
          <p:cNvPr id="10" name="Picture 11">
            <a:extLst>
              <a:ext uri="{FF2B5EF4-FFF2-40B4-BE49-F238E27FC236}">
                <a16:creationId xmlns:a16="http://schemas.microsoft.com/office/drawing/2014/main" id="{A29FC39A-D840-4621-9FBC-E4CF154E5A7B}"/>
              </a:ext>
            </a:extLst>
          </p:cNvPr>
          <p:cNvPicPr>
            <a:picLocks noChangeAspect="1"/>
          </p:cNvPicPr>
          <p:nvPr/>
        </p:nvPicPr>
        <p:blipFill>
          <a:blip r:embed="rId8"/>
          <a:srcRect/>
          <a:stretch>
            <a:fillRect/>
          </a:stretch>
        </p:blipFill>
        <p:spPr>
          <a:xfrm rot="2150218">
            <a:off x="13748452" y="3408344"/>
            <a:ext cx="1330538" cy="1673633"/>
          </a:xfrm>
          <a:prstGeom prst="rect">
            <a:avLst/>
          </a:prstGeom>
        </p:spPr>
      </p:pic>
      <p:pic>
        <p:nvPicPr>
          <p:cNvPr id="11" name="Picture 10">
            <a:extLst>
              <a:ext uri="{FF2B5EF4-FFF2-40B4-BE49-F238E27FC236}">
                <a16:creationId xmlns:a16="http://schemas.microsoft.com/office/drawing/2014/main" id="{219B3FC8-939B-4E55-8456-E1B0983FE4DC}"/>
              </a:ext>
            </a:extLst>
          </p:cNvPr>
          <p:cNvPicPr>
            <a:picLocks noChangeAspect="1"/>
          </p:cNvPicPr>
          <p:nvPr/>
        </p:nvPicPr>
        <p:blipFill>
          <a:blip r:embed="rId9"/>
          <a:srcRect/>
          <a:stretch>
            <a:fillRect/>
          </a:stretch>
        </p:blipFill>
        <p:spPr>
          <a:xfrm>
            <a:off x="15799898" y="6402494"/>
            <a:ext cx="1986285" cy="1986285"/>
          </a:xfrm>
          <a:prstGeom prst="rect">
            <a:avLst/>
          </a:prstGeom>
        </p:spPr>
      </p:pic>
      <p:pic>
        <p:nvPicPr>
          <p:cNvPr id="12" name="Picture 25">
            <a:extLst>
              <a:ext uri="{FF2B5EF4-FFF2-40B4-BE49-F238E27FC236}">
                <a16:creationId xmlns:a16="http://schemas.microsoft.com/office/drawing/2014/main" id="{B14957F3-9218-44D5-946F-42BCBE395DB5}"/>
              </a:ext>
            </a:extLst>
          </p:cNvPr>
          <p:cNvPicPr>
            <a:picLocks noChangeAspect="1"/>
          </p:cNvPicPr>
          <p:nvPr/>
        </p:nvPicPr>
        <p:blipFill>
          <a:blip r:embed="rId10"/>
          <a:srcRect/>
          <a:stretch>
            <a:fillRect/>
          </a:stretch>
        </p:blipFill>
        <p:spPr>
          <a:xfrm>
            <a:off x="13597133" y="233391"/>
            <a:ext cx="1986285" cy="1986285"/>
          </a:xfrm>
          <a:prstGeom prst="rect">
            <a:avLst/>
          </a:prstGeom>
        </p:spPr>
      </p:pic>
      <p:pic>
        <p:nvPicPr>
          <p:cNvPr id="13" name="Picture 3">
            <a:extLst>
              <a:ext uri="{FF2B5EF4-FFF2-40B4-BE49-F238E27FC236}">
                <a16:creationId xmlns:a16="http://schemas.microsoft.com/office/drawing/2014/main" id="{85584828-3907-484F-B4D8-BB6DAA87F669}"/>
              </a:ext>
            </a:extLst>
          </p:cNvPr>
          <p:cNvPicPr>
            <a:picLocks noChangeAspect="1"/>
          </p:cNvPicPr>
          <p:nvPr/>
        </p:nvPicPr>
        <p:blipFill>
          <a:blip r:embed="rId11"/>
          <a:srcRect/>
          <a:stretch>
            <a:fillRect/>
          </a:stretch>
        </p:blipFill>
        <p:spPr>
          <a:xfrm>
            <a:off x="2895386" y="4557972"/>
            <a:ext cx="1986285" cy="1986285"/>
          </a:xfrm>
          <a:prstGeom prst="rect">
            <a:avLst/>
          </a:prstGeom>
        </p:spPr>
      </p:pic>
      <p:pic>
        <p:nvPicPr>
          <p:cNvPr id="14" name="Picture 11">
            <a:extLst>
              <a:ext uri="{FF2B5EF4-FFF2-40B4-BE49-F238E27FC236}">
                <a16:creationId xmlns:a16="http://schemas.microsoft.com/office/drawing/2014/main" id="{6BDC79EF-A5EF-45D2-B31B-DCBCB88DA6B5}"/>
              </a:ext>
            </a:extLst>
          </p:cNvPr>
          <p:cNvPicPr>
            <a:picLocks noChangeAspect="1"/>
          </p:cNvPicPr>
          <p:nvPr/>
        </p:nvPicPr>
        <p:blipFill>
          <a:blip r:embed="rId12"/>
          <a:srcRect/>
          <a:stretch>
            <a:fillRect/>
          </a:stretch>
        </p:blipFill>
        <p:spPr>
          <a:xfrm>
            <a:off x="1257300" y="33941"/>
            <a:ext cx="1986285" cy="1986285"/>
          </a:xfrm>
          <a:prstGeom prst="rect">
            <a:avLst/>
          </a:prstGeom>
        </p:spPr>
      </p:pic>
      <p:pic>
        <p:nvPicPr>
          <p:cNvPr id="15" name="Picture 10">
            <a:extLst>
              <a:ext uri="{FF2B5EF4-FFF2-40B4-BE49-F238E27FC236}">
                <a16:creationId xmlns:a16="http://schemas.microsoft.com/office/drawing/2014/main" id="{FF3B7CB9-2975-427A-A265-10A711B57B6E}"/>
              </a:ext>
            </a:extLst>
          </p:cNvPr>
          <p:cNvPicPr>
            <a:picLocks noChangeAspect="1"/>
          </p:cNvPicPr>
          <p:nvPr/>
        </p:nvPicPr>
        <p:blipFill rotWithShape="1">
          <a:blip r:embed="rId13"/>
          <a:srcRect l="37631" t="-9398" r="-37631" b="66742"/>
          <a:stretch/>
        </p:blipFill>
        <p:spPr>
          <a:xfrm>
            <a:off x="16660100" y="3040352"/>
            <a:ext cx="1074731" cy="1185627"/>
          </a:xfrm>
          <a:prstGeom prst="rect">
            <a:avLst/>
          </a:prstGeom>
        </p:spPr>
      </p:pic>
      <p:pic>
        <p:nvPicPr>
          <p:cNvPr id="16" name="Picture 10">
            <a:extLst>
              <a:ext uri="{FF2B5EF4-FFF2-40B4-BE49-F238E27FC236}">
                <a16:creationId xmlns:a16="http://schemas.microsoft.com/office/drawing/2014/main" id="{E52D0BDF-0CD1-4CFA-8229-D00C0193BB9F}"/>
              </a:ext>
            </a:extLst>
          </p:cNvPr>
          <p:cNvPicPr>
            <a:picLocks noChangeAspect="1"/>
          </p:cNvPicPr>
          <p:nvPr/>
        </p:nvPicPr>
        <p:blipFill rotWithShape="1">
          <a:blip r:embed="rId13"/>
          <a:srcRect l="37631" t="-9398" r="-37631" b="66742"/>
          <a:stretch/>
        </p:blipFill>
        <p:spPr>
          <a:xfrm>
            <a:off x="1060168" y="5278742"/>
            <a:ext cx="1074731" cy="1185627"/>
          </a:xfrm>
          <a:prstGeom prst="rect">
            <a:avLst/>
          </a:prstGeom>
        </p:spPr>
      </p:pic>
    </p:spTree>
    <p:extLst>
      <p:ext uri="{BB962C8B-B14F-4D97-AF65-F5344CB8AC3E}">
        <p14:creationId xmlns:p14="http://schemas.microsoft.com/office/powerpoint/2010/main" val="1801948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E80366467B8B47AEEDFC485B69C497" ma:contentTypeVersion="16" ma:contentTypeDescription="Create a new document." ma:contentTypeScope="" ma:versionID="e91dbcaeea677bb4f2de5a4526e5b1b9">
  <xsd:schema xmlns:xsd="http://www.w3.org/2001/XMLSchema" xmlns:xs="http://www.w3.org/2001/XMLSchema" xmlns:p="http://schemas.microsoft.com/office/2006/metadata/properties" xmlns:ns2="194e5133-23c0-4b3f-b17c-41b26a63803f" xmlns:ns3="173eebc7-d257-4ab0-80dd-e184daeff441" targetNamespace="http://schemas.microsoft.com/office/2006/metadata/properties" ma:root="true" ma:fieldsID="fa97f5f33266d0d7bd2f6a4e8ea0b301" ns2:_="" ns3:_="">
    <xsd:import namespace="194e5133-23c0-4b3f-b17c-41b26a63803f"/>
    <xsd:import namespace="173eebc7-d257-4ab0-80dd-e184daeff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e5133-23c0-4b3f-b17c-41b26a63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30538f-b798-4f99-a614-15010ee617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3eebc7-d257-4ab0-80dd-e184daeff4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c8cbfc4-b84f-4aa2-b643-5da7e7f2931b}" ma:internalName="TaxCatchAll" ma:showField="CatchAllData" ma:web="173eebc7-d257-4ab0-80dd-e184daeff4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4e5133-23c0-4b3f-b17c-41b26a63803f">
      <Terms xmlns="http://schemas.microsoft.com/office/infopath/2007/PartnerControls"/>
    </lcf76f155ced4ddcb4097134ff3c332f>
    <TaxCatchAll xmlns="173eebc7-d257-4ab0-80dd-e184daeff441" xsi:nil="true"/>
  </documentManagement>
</p:properties>
</file>

<file path=customXml/itemProps1.xml><?xml version="1.0" encoding="utf-8"?>
<ds:datastoreItem xmlns:ds="http://schemas.openxmlformats.org/officeDocument/2006/customXml" ds:itemID="{6FAFA585-9BBF-48E1-B68A-B14E13DC90BB}">
  <ds:schemaRefs>
    <ds:schemaRef ds:uri="http://schemas.microsoft.com/sharepoint/v3/contenttype/forms"/>
  </ds:schemaRefs>
</ds:datastoreItem>
</file>

<file path=customXml/itemProps2.xml><?xml version="1.0" encoding="utf-8"?>
<ds:datastoreItem xmlns:ds="http://schemas.openxmlformats.org/officeDocument/2006/customXml" ds:itemID="{2874FC90-AB14-4DF3-8B65-B48C9A31E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4e5133-23c0-4b3f-b17c-41b26a63803f"/>
    <ds:schemaRef ds:uri="173eebc7-d257-4ab0-80dd-e184daeff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DB91F-BA63-4878-A629-255320B1684B}">
  <ds:schemaRefs>
    <ds:schemaRef ds:uri="http://schemas.microsoft.com/office/2006/metadata/properties"/>
    <ds:schemaRef ds:uri="http://schemas.microsoft.com/office/infopath/2007/PartnerControls"/>
    <ds:schemaRef ds:uri="194e5133-23c0-4b3f-b17c-41b26a63803f"/>
    <ds:schemaRef ds:uri="173eebc7-d257-4ab0-80dd-e184daeff441"/>
  </ds:schemaRefs>
</ds:datastoreItem>
</file>

<file path=docProps/app.xml><?xml version="1.0" encoding="utf-8"?>
<Properties xmlns="http://schemas.openxmlformats.org/officeDocument/2006/extended-properties" xmlns:vt="http://schemas.openxmlformats.org/officeDocument/2006/docPropsVTypes">
  <TotalTime>2175</TotalTime>
  <Words>2504</Words>
  <Application>Microsoft Office PowerPoint</Application>
  <PresentationFormat>Custom</PresentationFormat>
  <Paragraphs>305</Paragraphs>
  <Slides>40</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Amatic SC Bold</vt:lpstr>
      <vt:lpstr>Arial</vt:lpstr>
      <vt:lpstr>Muli Bold</vt:lpstr>
      <vt:lpstr>Muli Regular Bold</vt:lpstr>
      <vt:lpstr>Calibri</vt:lpstr>
      <vt:lpstr>Muli Regular</vt:lpstr>
      <vt:lpstr>Amatic SC</vt:lpstr>
      <vt:lpstr>Showcard Gothic</vt:lpstr>
      <vt:lpstr>Office Theme</vt:lpstr>
      <vt:lpstr>PowerPoint Presentation</vt:lpstr>
      <vt:lpstr>PowerPoint Presentation</vt:lpstr>
      <vt:lpstr>PowerPoint Presentation</vt:lpstr>
      <vt:lpstr>Key Stage 3</vt:lpstr>
      <vt:lpstr>GLOBAL CITIZENSHIP</vt:lpstr>
      <vt:lpstr>PowerPoint Presentation</vt:lpstr>
      <vt:lpstr>PowerPoint Presentation</vt:lpstr>
      <vt:lpstr>IF THE WORLD WERE 100 PEOPLE</vt:lpstr>
      <vt:lpstr>Global Food</vt:lpstr>
      <vt:lpstr>PowerPoint Presentation</vt:lpstr>
      <vt:lpstr>PowerPoint Presentation</vt:lpstr>
      <vt:lpstr>PowerPoint Presentation</vt:lpstr>
      <vt:lpstr>PowerPoint Presentation</vt:lpstr>
      <vt:lpstr>PowerPoint Presentation</vt:lpstr>
      <vt:lpstr>A pair of Nike trainers sells for $100. How would you divide the money up?</vt:lpstr>
      <vt:lpstr>PowerPoint Presentation</vt:lpstr>
      <vt:lpstr>Possible Activities</vt:lpstr>
      <vt:lpstr>PowerPoint Presentation</vt:lpstr>
      <vt:lpstr>Water scarcity around the world</vt:lpstr>
      <vt:lpstr>Water Scarcity Activity Each station has 3 cups, each labelled agriculture, human needs and recreational uses. Each group must divide the cotton balls into these 3 cups. Take notes along the way, describing your experience (challenges faced), identifying water quality and giving reasons for your actions.</vt:lpstr>
      <vt:lpstr>Symbolism</vt:lpstr>
      <vt:lpstr>PowerPoint Presentation</vt:lpstr>
      <vt:lpstr>What is  ‘Carbon Footprint’?</vt:lpstr>
      <vt:lpstr>Carbon Footprint</vt:lpstr>
      <vt:lpstr>Key areas of ‘carbon footprint’</vt:lpstr>
      <vt:lpstr>Ways to reduce your carbon footprint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Garry McKinney</cp:lastModifiedBy>
  <cp:revision>12</cp:revision>
  <dcterms:created xsi:type="dcterms:W3CDTF">2006-08-16T00:00:00Z</dcterms:created>
  <dcterms:modified xsi:type="dcterms:W3CDTF">2024-03-26T16:51:28Z</dcterms:modified>
  <dc:identifier>DAEDc3676mY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0x01010014E80366467B8B47AEEDFC485B69C497</vt:lpwstr>
  </property>
  <property fmtid="{D5CDD505-2E9C-101B-9397-08002B2CF9AE}" pid="3" name="MediaServiceImageTags">
    <vt:lpwstr/>
  </property>
</Properties>
</file>