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x="18288000" cy="10287000"/>
  <p:notesSz cx="6858000" cy="9144000"/>
  <p:embeddedFontLst>
    <p:embeddedFont>
      <p:font typeface="Helvetica World Italics" panose="020B0604020202020204" charset="-128"/>
      <p:regular r:id="rId19"/>
    </p:embeddedFont>
    <p:embeddedFont>
      <p:font typeface="Jua" panose="020B0604020202020204" charset="-127"/>
      <p:regular r:id="rId20"/>
    </p:embeddedFont>
    <p:embeddedFont>
      <p:font typeface="Alyssum" panose="020B0604020202020204" charset="0"/>
      <p:regular r:id="rId21"/>
    </p:embeddedFont>
    <p:embeddedFont>
      <p:font typeface="Canva Sans" panose="020B0604020202020204" charset="0"/>
      <p:regular r:id="rId22"/>
    </p:embeddedFont>
    <p:embeddedFont>
      <p:font typeface="Canva Sans Bold" panose="020B0604020202020204" charset="0"/>
      <p:regular r:id="rId23"/>
    </p:embeddedFont>
    <p:embeddedFont>
      <p:font typeface="Canva Sans Bold Italics" panose="020B0604020202020204" charset="0"/>
      <p:regular r:id="rId24"/>
    </p:embeddedFont>
    <p:embeddedFont>
      <p:font typeface="Canva Sans Italics" panose="020B0604020202020204" charset="0"/>
      <p:regular r:id="rId25"/>
    </p:embeddedFont>
    <p:embeddedFont>
      <p:font typeface="Lato" panose="020F0502020204030203" pitchFamily="34" charset="0"/>
      <p:regular r:id="rId26"/>
      <p:bold r:id="rId27"/>
      <p:italic r:id="rId28"/>
      <p:boldItalic r:id="rId29"/>
    </p:embeddedFont>
    <p:embeddedFont>
      <p:font typeface="Lato Bold" panose="020F0502020204030203" charset="0"/>
      <p:regular r:id="rId30"/>
      <p:bold r:id="rId31"/>
    </p:embeddedFont>
    <p:embeddedFont>
      <p:font typeface="Lato Bold Italics" panose="020B0604020202020204" charset="0"/>
      <p:regular r:id="rId32"/>
    </p:embeddedFont>
    <p:embeddedFont>
      <p:font typeface="Lato Italics" panose="020B0604020202020204" charset="0"/>
      <p:regular r:id="rId33"/>
    </p:embeddedFont>
    <p:embeddedFont>
      <p:font typeface="Lilita One" panose="020B0604020202020204" charset="0"/>
      <p:regular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Open Sans Bold" panose="020B0806030504020204" charset="0"/>
      <p:regular r:id="rId39"/>
      <p:bold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BBD3F0F-DC2E-4955-9B71-CEAC1EA067EC}" v="3" dt="2024-03-07T14:13:29.70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4" d="100"/>
          <a:sy n="54" d="100"/>
        </p:scale>
        <p:origin x="754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8.fntdata"/><Relationship Id="rId39" Type="http://schemas.openxmlformats.org/officeDocument/2006/relationships/font" Target="fonts/font21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schemas.openxmlformats.org/officeDocument/2006/relationships/font" Target="fonts/font22.fntdata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chelle Gallagher" userId="bc597c56-a01a-4d19-9a43-bbb102de4c51" providerId="ADAL" clId="{4BBD3F0F-DC2E-4955-9B71-CEAC1EA067EC}"/>
    <pc:docChg chg="modSld">
      <pc:chgData name="Michelle Gallagher" userId="bc597c56-a01a-4d19-9a43-bbb102de4c51" providerId="ADAL" clId="{4BBD3F0F-DC2E-4955-9B71-CEAC1EA067EC}" dt="2024-03-07T14:15:22.710" v="14" actId="14100"/>
      <pc:docMkLst>
        <pc:docMk/>
      </pc:docMkLst>
      <pc:sldChg chg="addSp modSp mod">
        <pc:chgData name="Michelle Gallagher" userId="bc597c56-a01a-4d19-9a43-bbb102de4c51" providerId="ADAL" clId="{4BBD3F0F-DC2E-4955-9B71-CEAC1EA067EC}" dt="2024-03-07T14:14:41.507" v="12" actId="1076"/>
        <pc:sldMkLst>
          <pc:docMk/>
          <pc:sldMk cId="0" sldId="259"/>
        </pc:sldMkLst>
        <pc:spChg chg="mod">
          <ac:chgData name="Michelle Gallagher" userId="bc597c56-a01a-4d19-9a43-bbb102de4c51" providerId="ADAL" clId="{4BBD3F0F-DC2E-4955-9B71-CEAC1EA067EC}" dt="2024-03-07T14:14:09.138" v="9" actId="1076"/>
          <ac:spMkLst>
            <pc:docMk/>
            <pc:sldMk cId="0" sldId="259"/>
            <ac:spMk id="3" creationId="{00000000-0000-0000-0000-000000000000}"/>
          </ac:spMkLst>
        </pc:spChg>
        <pc:spChg chg="add mod">
          <ac:chgData name="Michelle Gallagher" userId="bc597c56-a01a-4d19-9a43-bbb102de4c51" providerId="ADAL" clId="{4BBD3F0F-DC2E-4955-9B71-CEAC1EA067EC}" dt="2024-03-07T14:14:41.507" v="12" actId="1076"/>
          <ac:spMkLst>
            <pc:docMk/>
            <pc:sldMk cId="0" sldId="259"/>
            <ac:spMk id="15" creationId="{DCDEAC70-6400-37BD-2BE4-42D6E244AFBB}"/>
          </ac:spMkLst>
        </pc:spChg>
      </pc:sldChg>
      <pc:sldChg chg="modSp mod">
        <pc:chgData name="Michelle Gallagher" userId="bc597c56-a01a-4d19-9a43-bbb102de4c51" providerId="ADAL" clId="{4BBD3F0F-DC2E-4955-9B71-CEAC1EA067EC}" dt="2024-03-07T14:13:07.956" v="1" actId="120"/>
        <pc:sldMkLst>
          <pc:docMk/>
          <pc:sldMk cId="0" sldId="266"/>
        </pc:sldMkLst>
        <pc:spChg chg="mod">
          <ac:chgData name="Michelle Gallagher" userId="bc597c56-a01a-4d19-9a43-bbb102de4c51" providerId="ADAL" clId="{4BBD3F0F-DC2E-4955-9B71-CEAC1EA067EC}" dt="2024-03-07T14:13:07.956" v="1" actId="120"/>
          <ac:spMkLst>
            <pc:docMk/>
            <pc:sldMk cId="0" sldId="266"/>
            <ac:spMk id="5" creationId="{00000000-0000-0000-0000-000000000000}"/>
          </ac:spMkLst>
        </pc:spChg>
      </pc:sldChg>
      <pc:sldChg chg="modSp mod">
        <pc:chgData name="Michelle Gallagher" userId="bc597c56-a01a-4d19-9a43-bbb102de4c51" providerId="ADAL" clId="{4BBD3F0F-DC2E-4955-9B71-CEAC1EA067EC}" dt="2024-03-07T14:15:22.710" v="14" actId="14100"/>
        <pc:sldMkLst>
          <pc:docMk/>
          <pc:sldMk cId="0" sldId="267"/>
        </pc:sldMkLst>
        <pc:picChg chg="mod">
          <ac:chgData name="Michelle Gallagher" userId="bc597c56-a01a-4d19-9a43-bbb102de4c51" providerId="ADAL" clId="{4BBD3F0F-DC2E-4955-9B71-CEAC1EA067EC}" dt="2024-03-07T14:15:22.710" v="14" actId="14100"/>
          <ac:picMkLst>
            <pc:docMk/>
            <pc:sldMk cId="0" sldId="267"/>
            <ac:picMk id="9" creationId="{1B0D756D-8361-B9E3-031B-30DFC136DA7A}"/>
          </ac:picMkLst>
        </pc:picChg>
      </pc:sldChg>
    </pc:docChg>
  </pc:docChgLst>
  <pc:docChgLst>
    <pc:chgData name="Michelle Gallagher" userId="S::michelle.gallagher@keepnorthernirelandbeautiful.org::bc597c56-a01a-4d19-9a43-bbb102de4c51" providerId="AD" clId="Web-{FE0E4443-292F-8A93-25DC-91635F97932E}"/>
    <pc:docChg chg="modSld">
      <pc:chgData name="Michelle Gallagher" userId="S::michelle.gallagher@keepnorthernirelandbeautiful.org::bc597c56-a01a-4d19-9a43-bbb102de4c51" providerId="AD" clId="Web-{FE0E4443-292F-8A93-25DC-91635F97932E}" dt="2024-03-06T14:10:34.535" v="32" actId="1076"/>
      <pc:docMkLst>
        <pc:docMk/>
      </pc:docMkLst>
      <pc:sldChg chg="modSp">
        <pc:chgData name="Michelle Gallagher" userId="S::michelle.gallagher@keepnorthernirelandbeautiful.org::bc597c56-a01a-4d19-9a43-bbb102de4c51" providerId="AD" clId="Web-{FE0E4443-292F-8A93-25DC-91635F97932E}" dt="2024-03-06T14:03:09.690" v="0" actId="1076"/>
        <pc:sldMkLst>
          <pc:docMk/>
          <pc:sldMk cId="0" sldId="256"/>
        </pc:sldMkLst>
        <pc:spChg chg="mod">
          <ac:chgData name="Michelle Gallagher" userId="S::michelle.gallagher@keepnorthernirelandbeautiful.org::bc597c56-a01a-4d19-9a43-bbb102de4c51" providerId="AD" clId="Web-{FE0E4443-292F-8A93-25DC-91635F97932E}" dt="2024-03-06T14:03:09.690" v="0" actId="1076"/>
          <ac:spMkLst>
            <pc:docMk/>
            <pc:sldMk cId="0" sldId="256"/>
            <ac:spMk id="2" creationId="{00000000-0000-0000-0000-000000000000}"/>
          </ac:spMkLst>
        </pc:spChg>
      </pc:sldChg>
      <pc:sldChg chg="addSp delSp modSp">
        <pc:chgData name="Michelle Gallagher" userId="S::michelle.gallagher@keepnorthernirelandbeautiful.org::bc597c56-a01a-4d19-9a43-bbb102de4c51" providerId="AD" clId="Web-{FE0E4443-292F-8A93-25DC-91635F97932E}" dt="2024-03-06T14:07:44.904" v="20" actId="14100"/>
        <pc:sldMkLst>
          <pc:docMk/>
          <pc:sldMk cId="0" sldId="267"/>
        </pc:sldMkLst>
        <pc:picChg chg="del">
          <ac:chgData name="Michelle Gallagher" userId="S::michelle.gallagher@keepnorthernirelandbeautiful.org::bc597c56-a01a-4d19-9a43-bbb102de4c51" providerId="AD" clId="Web-{FE0E4443-292F-8A93-25DC-91635F97932E}" dt="2024-03-06T14:06:49.464" v="13"/>
          <ac:picMkLst>
            <pc:docMk/>
            <pc:sldMk cId="0" sldId="267"/>
            <ac:picMk id="4" creationId="{00000000-0000-0000-0000-000000000000}"/>
          </ac:picMkLst>
        </pc:picChg>
        <pc:picChg chg="del">
          <ac:chgData name="Michelle Gallagher" userId="S::michelle.gallagher@keepnorthernirelandbeautiful.org::bc597c56-a01a-4d19-9a43-bbb102de4c51" providerId="AD" clId="Web-{FE0E4443-292F-8A93-25DC-91635F97932E}" dt="2024-03-06T14:06:19.166" v="7"/>
          <ac:picMkLst>
            <pc:docMk/>
            <pc:sldMk cId="0" sldId="267"/>
            <ac:picMk id="5" creationId="{00000000-0000-0000-0000-000000000000}"/>
          </ac:picMkLst>
        </pc:picChg>
        <pc:picChg chg="del">
          <ac:chgData name="Michelle Gallagher" userId="S::michelle.gallagher@keepnorthernirelandbeautiful.org::bc597c56-a01a-4d19-9a43-bbb102de4c51" providerId="AD" clId="Web-{FE0E4443-292F-8A93-25DC-91635F97932E}" dt="2024-03-06T14:05:21.226" v="1"/>
          <ac:picMkLst>
            <pc:docMk/>
            <pc:sldMk cId="0" sldId="267"/>
            <ac:picMk id="6" creationId="{00000000-0000-0000-0000-000000000000}"/>
          </ac:picMkLst>
        </pc:picChg>
        <pc:picChg chg="add mod">
          <ac:chgData name="Michelle Gallagher" userId="S::michelle.gallagher@keepnorthernirelandbeautiful.org::bc597c56-a01a-4d19-9a43-bbb102de4c51" providerId="AD" clId="Web-{FE0E4443-292F-8A93-25DC-91635F97932E}" dt="2024-03-06T14:06:02.697" v="6" actId="14100"/>
          <ac:picMkLst>
            <pc:docMk/>
            <pc:sldMk cId="0" sldId="267"/>
            <ac:picMk id="7" creationId="{B0C44BB8-917A-ECF6-187A-250D2AB64656}"/>
          </ac:picMkLst>
        </pc:picChg>
        <pc:picChg chg="add mod">
          <ac:chgData name="Michelle Gallagher" userId="S::michelle.gallagher@keepnorthernirelandbeautiful.org::bc597c56-a01a-4d19-9a43-bbb102de4c51" providerId="AD" clId="Web-{FE0E4443-292F-8A93-25DC-91635F97932E}" dt="2024-03-06T14:06:44.167" v="12" actId="14100"/>
          <ac:picMkLst>
            <pc:docMk/>
            <pc:sldMk cId="0" sldId="267"/>
            <ac:picMk id="8" creationId="{744ADF50-608A-2612-1669-218A983DADDC}"/>
          </ac:picMkLst>
        </pc:picChg>
        <pc:picChg chg="add mod">
          <ac:chgData name="Michelle Gallagher" userId="S::michelle.gallagher@keepnorthernirelandbeautiful.org::bc597c56-a01a-4d19-9a43-bbb102de4c51" providerId="AD" clId="Web-{FE0E4443-292F-8A93-25DC-91635F97932E}" dt="2024-03-06T14:07:44.904" v="20" actId="14100"/>
          <ac:picMkLst>
            <pc:docMk/>
            <pc:sldMk cId="0" sldId="267"/>
            <ac:picMk id="9" creationId="{1B0D756D-8361-B9E3-031B-30DFC136DA7A}"/>
          </ac:picMkLst>
        </pc:picChg>
      </pc:sldChg>
      <pc:sldChg chg="modSp">
        <pc:chgData name="Michelle Gallagher" userId="S::michelle.gallagher@keepnorthernirelandbeautiful.org::bc597c56-a01a-4d19-9a43-bbb102de4c51" providerId="AD" clId="Web-{FE0E4443-292F-8A93-25DC-91635F97932E}" dt="2024-03-06T14:08:07.483" v="22"/>
        <pc:sldMkLst>
          <pc:docMk/>
          <pc:sldMk cId="0" sldId="268"/>
        </pc:sldMkLst>
        <pc:picChg chg="mod ord">
          <ac:chgData name="Michelle Gallagher" userId="S::michelle.gallagher@keepnorthernirelandbeautiful.org::bc597c56-a01a-4d19-9a43-bbb102de4c51" providerId="AD" clId="Web-{FE0E4443-292F-8A93-25DC-91635F97932E}" dt="2024-03-06T14:08:07.483" v="22"/>
          <ac:picMkLst>
            <pc:docMk/>
            <pc:sldMk cId="0" sldId="268"/>
            <ac:picMk id="3" creationId="{00000000-0000-0000-0000-000000000000}"/>
          </ac:picMkLst>
        </pc:picChg>
      </pc:sldChg>
      <pc:sldChg chg="delSp modSp">
        <pc:chgData name="Michelle Gallagher" userId="S::michelle.gallagher@keepnorthernirelandbeautiful.org::bc597c56-a01a-4d19-9a43-bbb102de4c51" providerId="AD" clId="Web-{FE0E4443-292F-8A93-25DC-91635F97932E}" dt="2024-03-06T14:10:34.535" v="32" actId="1076"/>
        <pc:sldMkLst>
          <pc:docMk/>
          <pc:sldMk cId="0" sldId="269"/>
        </pc:sldMkLst>
        <pc:spChg chg="mod">
          <ac:chgData name="Michelle Gallagher" userId="S::michelle.gallagher@keepnorthernirelandbeautiful.org::bc597c56-a01a-4d19-9a43-bbb102de4c51" providerId="AD" clId="Web-{FE0E4443-292F-8A93-25DC-91635F97932E}" dt="2024-03-06T14:09:45.084" v="28" actId="1076"/>
          <ac:spMkLst>
            <pc:docMk/>
            <pc:sldMk cId="0" sldId="269"/>
            <ac:spMk id="2" creationId="{00000000-0000-0000-0000-000000000000}"/>
          </ac:spMkLst>
        </pc:spChg>
        <pc:spChg chg="del">
          <ac:chgData name="Michelle Gallagher" userId="S::michelle.gallagher@keepnorthernirelandbeautiful.org::bc597c56-a01a-4d19-9a43-bbb102de4c51" providerId="AD" clId="Web-{FE0E4443-292F-8A93-25DC-91635F97932E}" dt="2024-03-06T14:08:28.468" v="23"/>
          <ac:spMkLst>
            <pc:docMk/>
            <pc:sldMk cId="0" sldId="269"/>
            <ac:spMk id="4" creationId="{00000000-0000-0000-0000-000000000000}"/>
          </ac:spMkLst>
        </pc:spChg>
        <pc:spChg chg="mod">
          <ac:chgData name="Michelle Gallagher" userId="S::michelle.gallagher@keepnorthernirelandbeautiful.org::bc597c56-a01a-4d19-9a43-bbb102de4c51" providerId="AD" clId="Web-{FE0E4443-292F-8A93-25DC-91635F97932E}" dt="2024-03-06T14:09:59.112" v="29" actId="1076"/>
          <ac:spMkLst>
            <pc:docMk/>
            <pc:sldMk cId="0" sldId="269"/>
            <ac:spMk id="6" creationId="{00000000-0000-0000-0000-000000000000}"/>
          </ac:spMkLst>
        </pc:spChg>
        <pc:spChg chg="mod">
          <ac:chgData name="Michelle Gallagher" userId="S::michelle.gallagher@keepnorthernirelandbeautiful.org::bc597c56-a01a-4d19-9a43-bbb102de4c51" providerId="AD" clId="Web-{FE0E4443-292F-8A93-25DC-91635F97932E}" dt="2024-03-06T14:10:12.972" v="30" actId="1076"/>
          <ac:spMkLst>
            <pc:docMk/>
            <pc:sldMk cId="0" sldId="269"/>
            <ac:spMk id="7" creationId="{00000000-0000-0000-0000-000000000000}"/>
          </ac:spMkLst>
        </pc:spChg>
        <pc:spChg chg="mod">
          <ac:chgData name="Michelle Gallagher" userId="S::michelle.gallagher@keepnorthernirelandbeautiful.org::bc597c56-a01a-4d19-9a43-bbb102de4c51" providerId="AD" clId="Web-{FE0E4443-292F-8A93-25DC-91635F97932E}" dt="2024-03-06T14:10:34.535" v="32" actId="1076"/>
          <ac:spMkLst>
            <pc:docMk/>
            <pc:sldMk cId="0" sldId="269"/>
            <ac:spMk id="10" creationId="{00000000-0000-0000-0000-000000000000}"/>
          </ac:spMkLst>
        </pc:spChg>
        <pc:spChg chg="mod">
          <ac:chgData name="Michelle Gallagher" userId="S::michelle.gallagher@keepnorthernirelandbeautiful.org::bc597c56-a01a-4d19-9a43-bbb102de4c51" providerId="AD" clId="Web-{FE0E4443-292F-8A93-25DC-91635F97932E}" dt="2024-03-06T14:10:30.754" v="31" actId="1076"/>
          <ac:spMkLst>
            <pc:docMk/>
            <pc:sldMk cId="0" sldId="269"/>
            <ac:spMk id="12" creationId="{00000000-0000-0000-0000-000000000000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svg"/><Relationship Id="rId3" Type="http://schemas.openxmlformats.org/officeDocument/2006/relationships/image" Target="../media/image2.svg"/><Relationship Id="rId21" Type="http://schemas.openxmlformats.org/officeDocument/2006/relationships/image" Target="../media/image20.jpeg"/><Relationship Id="rId7" Type="http://schemas.openxmlformats.org/officeDocument/2006/relationships/image" Target="../media/image6.sv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svg"/><Relationship Id="rId20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sv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hyperlink" Target="https://www.yre.global/our-winners-photo/2023/recycling-embrace-no-disgrace-montenegro" TargetMode="Externa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video" Target="https://www.youtube.com/embed/kxc6xbKNbmA?feature=oembed" TargetMode="External"/><Relationship Id="rId7" Type="http://schemas.openxmlformats.org/officeDocument/2006/relationships/image" Target="../media/image78.jpeg"/><Relationship Id="rId2" Type="http://schemas.openxmlformats.org/officeDocument/2006/relationships/video" Target="https://www.youtube.com/embed/QizkRy1cGms?feature=oembed" TargetMode="External"/><Relationship Id="rId1" Type="http://schemas.openxmlformats.org/officeDocument/2006/relationships/video" Target="https://www.youtube.com/embed/yOlIKmbSK8E?feature=oembed" TargetMode="Externa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hyperlink" Target="https://www.eco-schoolsni.org/cgi-bin/generic?instanceID=46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7.png"/><Relationship Id="rId3" Type="http://schemas.openxmlformats.org/officeDocument/2006/relationships/image" Target="../media/image82.svg"/><Relationship Id="rId7" Type="http://schemas.openxmlformats.org/officeDocument/2006/relationships/image" Target="../media/image86.svg"/><Relationship Id="rId12" Type="http://schemas.openxmlformats.org/officeDocument/2006/relationships/image" Target="../media/image21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11" Type="http://schemas.openxmlformats.org/officeDocument/2006/relationships/image" Target="../media/image22.png"/><Relationship Id="rId5" Type="http://schemas.openxmlformats.org/officeDocument/2006/relationships/image" Target="../media/image84.svg"/><Relationship Id="rId10" Type="http://schemas.openxmlformats.org/officeDocument/2006/relationships/image" Target="../media/image20.jpeg"/><Relationship Id="rId4" Type="http://schemas.openxmlformats.org/officeDocument/2006/relationships/image" Target="../media/image83.png"/><Relationship Id="rId9" Type="http://schemas.openxmlformats.org/officeDocument/2006/relationships/image" Target="../media/image19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9.svg"/><Relationship Id="rId7" Type="http://schemas.openxmlformats.org/officeDocument/2006/relationships/image" Target="../media/image26.svg"/><Relationship Id="rId12" Type="http://schemas.openxmlformats.org/officeDocument/2006/relationships/image" Target="../media/image30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29.png"/><Relationship Id="rId5" Type="http://schemas.openxmlformats.org/officeDocument/2006/relationships/image" Target="../media/image24.svg"/><Relationship Id="rId10" Type="http://schemas.openxmlformats.org/officeDocument/2006/relationships/image" Target="../media/image28.sv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.svg"/><Relationship Id="rId7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32.svg"/><Relationship Id="rId4" Type="http://schemas.openxmlformats.org/officeDocument/2006/relationships/image" Target="../media/image31.png"/><Relationship Id="rId9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1.png"/><Relationship Id="rId3" Type="http://schemas.openxmlformats.org/officeDocument/2006/relationships/image" Target="../media/image36.svg"/><Relationship Id="rId7" Type="http://schemas.openxmlformats.org/officeDocument/2006/relationships/image" Target="../media/image2.svg"/><Relationship Id="rId12" Type="http://schemas.openxmlformats.org/officeDocument/2006/relationships/image" Target="../media/image38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37.png"/><Relationship Id="rId5" Type="http://schemas.openxmlformats.org/officeDocument/2006/relationships/image" Target="../media/image32.svg"/><Relationship Id="rId10" Type="http://schemas.openxmlformats.org/officeDocument/2006/relationships/image" Target="../media/image7.png"/><Relationship Id="rId4" Type="http://schemas.openxmlformats.org/officeDocument/2006/relationships/image" Target="../media/image31.png"/><Relationship Id="rId9" Type="http://schemas.openxmlformats.org/officeDocument/2006/relationships/image" Target="../media/image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svg"/><Relationship Id="rId7" Type="http://schemas.openxmlformats.org/officeDocument/2006/relationships/image" Target="../media/image44.sv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11" Type="http://schemas.openxmlformats.org/officeDocument/2006/relationships/image" Target="../media/image48.svg"/><Relationship Id="rId5" Type="http://schemas.openxmlformats.org/officeDocument/2006/relationships/image" Target="../media/image42.svg"/><Relationship Id="rId10" Type="http://schemas.openxmlformats.org/officeDocument/2006/relationships/image" Target="../media/image47.png"/><Relationship Id="rId4" Type="http://schemas.openxmlformats.org/officeDocument/2006/relationships/image" Target="../media/image41.png"/><Relationship Id="rId9" Type="http://schemas.openxmlformats.org/officeDocument/2006/relationships/image" Target="../media/image4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18" Type="http://schemas.openxmlformats.org/officeDocument/2006/relationships/image" Target="../media/image63.png"/><Relationship Id="rId3" Type="http://schemas.openxmlformats.org/officeDocument/2006/relationships/image" Target="../media/image50.svg"/><Relationship Id="rId21" Type="http://schemas.openxmlformats.org/officeDocument/2006/relationships/image" Target="../media/image66.svg"/><Relationship Id="rId7" Type="http://schemas.openxmlformats.org/officeDocument/2006/relationships/image" Target="../media/image42.svg"/><Relationship Id="rId12" Type="http://schemas.openxmlformats.org/officeDocument/2006/relationships/image" Target="../media/image57.png"/><Relationship Id="rId17" Type="http://schemas.openxmlformats.org/officeDocument/2006/relationships/image" Target="../media/image62.svg"/><Relationship Id="rId2" Type="http://schemas.openxmlformats.org/officeDocument/2006/relationships/image" Target="../media/image49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11" Type="http://schemas.openxmlformats.org/officeDocument/2006/relationships/image" Target="../media/image56.svg"/><Relationship Id="rId5" Type="http://schemas.openxmlformats.org/officeDocument/2006/relationships/image" Target="../media/image52.sv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19" Type="http://schemas.openxmlformats.org/officeDocument/2006/relationships/image" Target="../media/image64.svg"/><Relationship Id="rId4" Type="http://schemas.openxmlformats.org/officeDocument/2006/relationships/image" Target="../media/image51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svg"/><Relationship Id="rId4" Type="http://schemas.openxmlformats.org/officeDocument/2006/relationships/image" Target="../media/image6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svg"/><Relationship Id="rId5" Type="http://schemas.openxmlformats.org/officeDocument/2006/relationships/image" Target="../media/image69.png"/><Relationship Id="rId4" Type="http://schemas.openxmlformats.org/officeDocument/2006/relationships/image" Target="../media/image7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2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bstract Blob Shape"/>
          <p:cNvSpPr/>
          <p:nvPr/>
        </p:nvSpPr>
        <p:spPr>
          <a:xfrm rot="19448419" flipH="1">
            <a:off x="-3121384" y="5920963"/>
            <a:ext cx="8657266" cy="6294318"/>
          </a:xfrm>
          <a:custGeom>
            <a:avLst/>
            <a:gdLst/>
            <a:ahLst/>
            <a:cxnLst/>
            <a:rect l="l" t="t" r="r" b="b"/>
            <a:pathLst>
              <a:path w="8657266" h="6294318">
                <a:moveTo>
                  <a:pt x="8657266" y="0"/>
                </a:moveTo>
                <a:lnTo>
                  <a:pt x="0" y="0"/>
                </a:lnTo>
                <a:lnTo>
                  <a:pt x="0" y="6294318"/>
                </a:lnTo>
                <a:lnTo>
                  <a:pt x="8657266" y="6294318"/>
                </a:lnTo>
                <a:lnTo>
                  <a:pt x="86572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 descr="Organic Abstract Shape"/>
          <p:cNvSpPr/>
          <p:nvPr/>
        </p:nvSpPr>
        <p:spPr>
          <a:xfrm rot="2553791">
            <a:off x="-1093231" y="8229600"/>
            <a:ext cx="2186462" cy="4114800"/>
          </a:xfrm>
          <a:custGeom>
            <a:avLst/>
            <a:gdLst/>
            <a:ahLst/>
            <a:cxnLst/>
            <a:rect l="l" t="t" r="r" b="b"/>
            <a:pathLst>
              <a:path w="2186462" h="4114800">
                <a:moveTo>
                  <a:pt x="0" y="0"/>
                </a:moveTo>
                <a:lnTo>
                  <a:pt x="2186462" y="0"/>
                </a:lnTo>
                <a:lnTo>
                  <a:pt x="21864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555570"/>
            <a:ext cx="9175861" cy="9175861"/>
          </a:xfrm>
          <a:custGeom>
            <a:avLst/>
            <a:gdLst/>
            <a:ahLst/>
            <a:cxnLst/>
            <a:rect l="l" t="t" r="r" b="b"/>
            <a:pathLst>
              <a:path w="9175861" h="9175861">
                <a:moveTo>
                  <a:pt x="0" y="0"/>
                </a:moveTo>
                <a:lnTo>
                  <a:pt x="9175861" y="0"/>
                </a:lnTo>
                <a:lnTo>
                  <a:pt x="9175861" y="9175860"/>
                </a:lnTo>
                <a:lnTo>
                  <a:pt x="0" y="91758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8224962" y="1159957"/>
            <a:ext cx="2544736" cy="2720435"/>
          </a:xfrm>
          <a:custGeom>
            <a:avLst/>
            <a:gdLst/>
            <a:ahLst/>
            <a:cxnLst/>
            <a:rect l="l" t="t" r="r" b="b"/>
            <a:pathLst>
              <a:path w="2544736" h="2720435">
                <a:moveTo>
                  <a:pt x="0" y="0"/>
                </a:moveTo>
                <a:lnTo>
                  <a:pt x="2544736" y="0"/>
                </a:lnTo>
                <a:lnTo>
                  <a:pt x="2544736" y="2720435"/>
                </a:lnTo>
                <a:lnTo>
                  <a:pt x="0" y="27204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8224962" y="1159957"/>
            <a:ext cx="2544736" cy="2720435"/>
          </a:xfrm>
          <a:custGeom>
            <a:avLst/>
            <a:gdLst/>
            <a:ahLst/>
            <a:cxnLst/>
            <a:rect l="l" t="t" r="r" b="b"/>
            <a:pathLst>
              <a:path w="2544736" h="2720435">
                <a:moveTo>
                  <a:pt x="0" y="0"/>
                </a:moveTo>
                <a:lnTo>
                  <a:pt x="2544736" y="0"/>
                </a:lnTo>
                <a:lnTo>
                  <a:pt x="2544736" y="2720435"/>
                </a:lnTo>
                <a:lnTo>
                  <a:pt x="0" y="272043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9112139" y="555570"/>
            <a:ext cx="9175861" cy="9175861"/>
          </a:xfrm>
          <a:custGeom>
            <a:avLst/>
            <a:gdLst/>
            <a:ahLst/>
            <a:cxnLst/>
            <a:rect l="l" t="t" r="r" b="b"/>
            <a:pathLst>
              <a:path w="9175861" h="9175861">
                <a:moveTo>
                  <a:pt x="0" y="0"/>
                </a:moveTo>
                <a:lnTo>
                  <a:pt x="9175861" y="0"/>
                </a:lnTo>
                <a:lnTo>
                  <a:pt x="9175861" y="9175860"/>
                </a:lnTo>
                <a:lnTo>
                  <a:pt x="0" y="91758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Freeform 8"/>
          <p:cNvSpPr/>
          <p:nvPr/>
        </p:nvSpPr>
        <p:spPr>
          <a:xfrm>
            <a:off x="4415820" y="555570"/>
            <a:ext cx="9392640" cy="10251175"/>
          </a:xfrm>
          <a:custGeom>
            <a:avLst/>
            <a:gdLst/>
            <a:ahLst/>
            <a:cxnLst/>
            <a:rect l="l" t="t" r="r" b="b"/>
            <a:pathLst>
              <a:path w="9392640" h="10251175">
                <a:moveTo>
                  <a:pt x="0" y="0"/>
                </a:moveTo>
                <a:lnTo>
                  <a:pt x="9392639" y="0"/>
                </a:lnTo>
                <a:lnTo>
                  <a:pt x="9392639" y="10251175"/>
                </a:lnTo>
                <a:lnTo>
                  <a:pt x="0" y="1025117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0446025" y="867739"/>
            <a:ext cx="973638" cy="1081820"/>
          </a:xfrm>
          <a:custGeom>
            <a:avLst/>
            <a:gdLst/>
            <a:ahLst/>
            <a:cxnLst/>
            <a:rect l="l" t="t" r="r" b="b"/>
            <a:pathLst>
              <a:path w="973638" h="1081820">
                <a:moveTo>
                  <a:pt x="0" y="0"/>
                </a:moveTo>
                <a:lnTo>
                  <a:pt x="973638" y="0"/>
                </a:lnTo>
                <a:lnTo>
                  <a:pt x="973638" y="1081819"/>
                </a:lnTo>
                <a:lnTo>
                  <a:pt x="0" y="1081819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TextBox 10"/>
          <p:cNvSpPr txBox="1"/>
          <p:nvPr/>
        </p:nvSpPr>
        <p:spPr>
          <a:xfrm rot="-382245">
            <a:off x="5603446" y="2077355"/>
            <a:ext cx="5242037" cy="1866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14"/>
              </a:lnSpc>
            </a:pPr>
            <a:r>
              <a:rPr lang="en-US" sz="4095" dirty="0">
                <a:solidFill>
                  <a:srgbClr val="000000"/>
                </a:solidFill>
                <a:latin typeface="Lato Bold"/>
              </a:rPr>
              <a:t>YOUNG REPORTERS FOR THE ENVIRONMENT</a:t>
            </a:r>
          </a:p>
        </p:txBody>
      </p:sp>
      <p:sp>
        <p:nvSpPr>
          <p:cNvPr id="11" name="Freeform 11"/>
          <p:cNvSpPr/>
          <p:nvPr/>
        </p:nvSpPr>
        <p:spPr>
          <a:xfrm flipH="1" flipV="1">
            <a:off x="5432891" y="4061680"/>
            <a:ext cx="973638" cy="1081820"/>
          </a:xfrm>
          <a:custGeom>
            <a:avLst/>
            <a:gdLst/>
            <a:ahLst/>
            <a:cxnLst/>
            <a:rect l="l" t="t" r="r" b="b"/>
            <a:pathLst>
              <a:path w="973638" h="1081820">
                <a:moveTo>
                  <a:pt x="973638" y="1081820"/>
                </a:moveTo>
                <a:lnTo>
                  <a:pt x="0" y="1081820"/>
                </a:lnTo>
                <a:lnTo>
                  <a:pt x="0" y="0"/>
                </a:lnTo>
                <a:lnTo>
                  <a:pt x="973638" y="0"/>
                </a:lnTo>
                <a:lnTo>
                  <a:pt x="973638" y="108182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flipH="1" flipV="1">
            <a:off x="10769698" y="6945185"/>
            <a:ext cx="1037417" cy="948372"/>
          </a:xfrm>
          <a:custGeom>
            <a:avLst/>
            <a:gdLst/>
            <a:ahLst/>
            <a:cxnLst/>
            <a:rect l="l" t="t" r="r" b="b"/>
            <a:pathLst>
              <a:path w="1037417" h="948372">
                <a:moveTo>
                  <a:pt x="1037417" y="948372"/>
                </a:moveTo>
                <a:lnTo>
                  <a:pt x="0" y="948372"/>
                </a:lnTo>
                <a:lnTo>
                  <a:pt x="0" y="0"/>
                </a:lnTo>
                <a:lnTo>
                  <a:pt x="1037417" y="0"/>
                </a:lnTo>
                <a:lnTo>
                  <a:pt x="1037417" y="948372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-345759">
            <a:off x="7192253" y="4513699"/>
            <a:ext cx="2578429" cy="501622"/>
          </a:xfrm>
          <a:custGeom>
            <a:avLst/>
            <a:gdLst/>
            <a:ahLst/>
            <a:cxnLst/>
            <a:rect l="l" t="t" r="r" b="b"/>
            <a:pathLst>
              <a:path w="2578429" h="501622">
                <a:moveTo>
                  <a:pt x="0" y="0"/>
                </a:moveTo>
                <a:lnTo>
                  <a:pt x="2578429" y="0"/>
                </a:lnTo>
                <a:lnTo>
                  <a:pt x="2578429" y="501621"/>
                </a:lnTo>
                <a:lnTo>
                  <a:pt x="0" y="50162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2042655" y="1801756"/>
            <a:ext cx="1186638" cy="2190104"/>
          </a:xfrm>
          <a:custGeom>
            <a:avLst/>
            <a:gdLst/>
            <a:ahLst/>
            <a:cxnLst/>
            <a:rect l="l" t="t" r="r" b="b"/>
            <a:pathLst>
              <a:path w="1186638" h="2190104">
                <a:moveTo>
                  <a:pt x="0" y="0"/>
                </a:moveTo>
                <a:lnTo>
                  <a:pt x="1186639" y="0"/>
                </a:lnTo>
                <a:lnTo>
                  <a:pt x="1186639" y="2190104"/>
                </a:lnTo>
                <a:lnTo>
                  <a:pt x="0" y="2190104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Freeform 15" descr="Abstract Blob Shape"/>
          <p:cNvSpPr/>
          <p:nvPr/>
        </p:nvSpPr>
        <p:spPr>
          <a:xfrm rot="-2151581" flipH="1">
            <a:off x="11507813" y="6324711"/>
            <a:ext cx="8657266" cy="6294318"/>
          </a:xfrm>
          <a:custGeom>
            <a:avLst/>
            <a:gdLst/>
            <a:ahLst/>
            <a:cxnLst/>
            <a:rect l="l" t="t" r="r" b="b"/>
            <a:pathLst>
              <a:path w="8657266" h="6294318">
                <a:moveTo>
                  <a:pt x="8657266" y="0"/>
                </a:moveTo>
                <a:lnTo>
                  <a:pt x="0" y="0"/>
                </a:lnTo>
                <a:lnTo>
                  <a:pt x="0" y="6294317"/>
                </a:lnTo>
                <a:lnTo>
                  <a:pt x="8657266" y="6294317"/>
                </a:lnTo>
                <a:lnTo>
                  <a:pt x="8657266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6" name="Freeform 16"/>
          <p:cNvSpPr/>
          <p:nvPr/>
        </p:nvSpPr>
        <p:spPr>
          <a:xfrm>
            <a:off x="14799059" y="7419371"/>
            <a:ext cx="3250145" cy="1297288"/>
          </a:xfrm>
          <a:custGeom>
            <a:avLst/>
            <a:gdLst/>
            <a:ahLst/>
            <a:cxnLst/>
            <a:rect l="l" t="t" r="r" b="b"/>
            <a:pathLst>
              <a:path w="3250145" h="1297288">
                <a:moveTo>
                  <a:pt x="0" y="0"/>
                </a:moveTo>
                <a:lnTo>
                  <a:pt x="3250146" y="0"/>
                </a:lnTo>
                <a:lnTo>
                  <a:pt x="3250146" y="1297288"/>
                </a:lnTo>
                <a:lnTo>
                  <a:pt x="0" y="1297288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7" name="Freeform 17"/>
          <p:cNvSpPr/>
          <p:nvPr/>
        </p:nvSpPr>
        <p:spPr>
          <a:xfrm>
            <a:off x="13592539" y="8982595"/>
            <a:ext cx="4552109" cy="1304405"/>
          </a:xfrm>
          <a:custGeom>
            <a:avLst/>
            <a:gdLst/>
            <a:ahLst/>
            <a:cxnLst/>
            <a:rect l="l" t="t" r="r" b="b"/>
            <a:pathLst>
              <a:path w="4552109" h="1304405">
                <a:moveTo>
                  <a:pt x="0" y="0"/>
                </a:moveTo>
                <a:lnTo>
                  <a:pt x="4552109" y="0"/>
                </a:lnTo>
                <a:lnTo>
                  <a:pt x="4552109" y="1304405"/>
                </a:lnTo>
                <a:lnTo>
                  <a:pt x="0" y="1304405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8" name="TextBox 18"/>
          <p:cNvSpPr txBox="1"/>
          <p:nvPr/>
        </p:nvSpPr>
        <p:spPr>
          <a:xfrm rot="-382245">
            <a:off x="5761537" y="7718665"/>
            <a:ext cx="6442657" cy="4317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0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Lato Bold"/>
              </a:rPr>
              <a:t>DEADLINE: 26 APRIL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334925" y="6910972"/>
            <a:ext cx="3437333" cy="2914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05"/>
              </a:lnSpc>
            </a:pPr>
            <a:r>
              <a:rPr lang="en-US" sz="3361">
                <a:solidFill>
                  <a:srgbClr val="F8EFF2"/>
                </a:solidFill>
                <a:latin typeface="Lato Bold"/>
              </a:rPr>
              <a:t>YRE CLINIC 2024</a:t>
            </a:r>
          </a:p>
          <a:p>
            <a:pPr algn="ctr">
              <a:lnSpc>
                <a:spcPts val="3725"/>
              </a:lnSpc>
            </a:pPr>
            <a:r>
              <a:rPr lang="en-US" sz="2661">
                <a:solidFill>
                  <a:srgbClr val="F8EFF2"/>
                </a:solidFill>
                <a:latin typeface="Lato"/>
              </a:rPr>
              <a:t>Overview of the Programme &amp;</a:t>
            </a:r>
          </a:p>
          <a:p>
            <a:pPr algn="ctr">
              <a:lnSpc>
                <a:spcPts val="3725"/>
              </a:lnSpc>
            </a:pPr>
            <a:r>
              <a:rPr lang="en-US" sz="2661">
                <a:solidFill>
                  <a:srgbClr val="F8EFF2"/>
                </a:solidFill>
                <a:latin typeface="Lato"/>
              </a:rPr>
              <a:t>how to apply </a:t>
            </a:r>
          </a:p>
          <a:p>
            <a:pPr algn="ctr">
              <a:lnSpc>
                <a:spcPts val="3725"/>
              </a:lnSpc>
              <a:spcBef>
                <a:spcPct val="0"/>
              </a:spcBef>
            </a:pPr>
            <a:r>
              <a:rPr lang="en-US" sz="2661">
                <a:solidFill>
                  <a:srgbClr val="F8EFF2"/>
                </a:solidFill>
                <a:latin typeface="Lato"/>
              </a:rPr>
              <a:t>for this year’s competition</a:t>
            </a:r>
          </a:p>
        </p:txBody>
      </p:sp>
      <p:sp>
        <p:nvSpPr>
          <p:cNvPr id="20" name="Freeform 20"/>
          <p:cNvSpPr/>
          <p:nvPr/>
        </p:nvSpPr>
        <p:spPr>
          <a:xfrm>
            <a:off x="125452" y="8192539"/>
            <a:ext cx="1478060" cy="1580111"/>
          </a:xfrm>
          <a:custGeom>
            <a:avLst/>
            <a:gdLst/>
            <a:ahLst/>
            <a:cxnLst/>
            <a:rect l="l" t="t" r="r" b="b"/>
            <a:pathLst>
              <a:path w="1478060" h="1580111">
                <a:moveTo>
                  <a:pt x="0" y="0"/>
                </a:moveTo>
                <a:lnTo>
                  <a:pt x="1478059" y="0"/>
                </a:lnTo>
                <a:lnTo>
                  <a:pt x="1478059" y="1580111"/>
                </a:lnTo>
                <a:lnTo>
                  <a:pt x="0" y="158011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1" name="Freeform 21"/>
          <p:cNvSpPr/>
          <p:nvPr/>
        </p:nvSpPr>
        <p:spPr>
          <a:xfrm>
            <a:off x="305712" y="583750"/>
            <a:ext cx="2282290" cy="3296642"/>
          </a:xfrm>
          <a:custGeom>
            <a:avLst/>
            <a:gdLst/>
            <a:ahLst/>
            <a:cxnLst/>
            <a:rect l="l" t="t" r="r" b="b"/>
            <a:pathLst>
              <a:path w="2282290" h="3296642">
                <a:moveTo>
                  <a:pt x="0" y="0"/>
                </a:moveTo>
                <a:lnTo>
                  <a:pt x="2282290" y="0"/>
                </a:lnTo>
                <a:lnTo>
                  <a:pt x="2282290" y="3296642"/>
                </a:lnTo>
                <a:lnTo>
                  <a:pt x="0" y="3296642"/>
                </a:lnTo>
                <a:lnTo>
                  <a:pt x="0" y="0"/>
                </a:lnTo>
                <a:close/>
              </a:path>
            </a:pathLst>
          </a:custGeom>
          <a:blipFill>
            <a:blip r:embed="rId2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2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12894" y="0"/>
            <a:ext cx="7275106" cy="10287000"/>
          </a:xfrm>
          <a:custGeom>
            <a:avLst/>
            <a:gdLst/>
            <a:ahLst/>
            <a:cxnLst/>
            <a:rect l="l" t="t" r="r" b="b"/>
            <a:pathLst>
              <a:path w="7275106" h="10287000">
                <a:moveTo>
                  <a:pt x="0" y="0"/>
                </a:moveTo>
                <a:lnTo>
                  <a:pt x="7275106" y="0"/>
                </a:lnTo>
                <a:lnTo>
                  <a:pt x="727510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451965" y="45270"/>
            <a:ext cx="9805988" cy="1295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FFFEF7"/>
                </a:solidFill>
                <a:latin typeface="Lato Bold"/>
              </a:rPr>
              <a:t>Single Photo Campaign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451965" y="1283509"/>
            <a:ext cx="10160824" cy="295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>
                <a:solidFill>
                  <a:srgbClr val="FFFEF7"/>
                </a:solidFill>
                <a:latin typeface="Canva Sans Italics"/>
              </a:rPr>
              <a:t>The purpose of the Environmental Campaign Photo is to raise awareness of an issue, promote certain values, and/or inspire positive action through a photograph. The photograph can be staged, and the subject can be posed with the intention of sending a message to the viewers. An environmental lens or perspective is required.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56787" y="5086350"/>
            <a:ext cx="9596343" cy="420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u="sng">
                <a:solidFill>
                  <a:srgbClr val="FFFEF7"/>
                </a:solidFill>
                <a:latin typeface="Canva Sans Bold"/>
              </a:rPr>
              <a:t>Requirements</a:t>
            </a:r>
          </a:p>
          <a:p>
            <a:pPr marL="561344" lvl="1" indent="-280672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EF7"/>
                </a:solidFill>
                <a:latin typeface="Canva Sans"/>
              </a:rPr>
              <a:t>Original photo and research</a:t>
            </a:r>
          </a:p>
          <a:p>
            <a:pPr marL="561344" lvl="1" indent="-280672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EF7"/>
                </a:solidFill>
                <a:latin typeface="Canva Sans"/>
              </a:rPr>
              <a:t>Minimal photoshopping permissible, but should not alter the reality of the photo</a:t>
            </a:r>
          </a:p>
          <a:p>
            <a:pPr marL="561344" lvl="1" indent="-280672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EF7"/>
                </a:solidFill>
                <a:latin typeface="Canva Sans"/>
              </a:rPr>
              <a:t> Address the historical, economic, social, and/or political implications through an environmental lens</a:t>
            </a:r>
          </a:p>
          <a:p>
            <a:pPr marL="561344" lvl="1" indent="-280672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EF7"/>
                </a:solidFill>
                <a:latin typeface="Canva Sans"/>
              </a:rPr>
              <a:t>Clear link between local and global issues</a:t>
            </a:r>
          </a:p>
          <a:p>
            <a:pPr marL="561344" lvl="1" indent="-280672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EF7"/>
                </a:solidFill>
                <a:latin typeface="Canva Sans"/>
              </a:rPr>
              <a:t>Description should include relevant and feasible solutions to environmental issues identified in photo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2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www.yre.global/our-winners-photo/2023/recycling-embrace-no-disgrace-montenegro"/>
          </p:cNvPr>
          <p:cNvSpPr/>
          <p:nvPr/>
        </p:nvSpPr>
        <p:spPr>
          <a:xfrm>
            <a:off x="1116" y="2766431"/>
            <a:ext cx="10027426" cy="7520569"/>
          </a:xfrm>
          <a:custGeom>
            <a:avLst/>
            <a:gdLst/>
            <a:ahLst/>
            <a:cxnLst/>
            <a:rect l="l" t="t" r="r" b="b"/>
            <a:pathLst>
              <a:path w="10027426" h="7520569">
                <a:moveTo>
                  <a:pt x="0" y="0"/>
                </a:moveTo>
                <a:lnTo>
                  <a:pt x="10027426" y="0"/>
                </a:lnTo>
                <a:lnTo>
                  <a:pt x="10027426" y="7520569"/>
                </a:lnTo>
                <a:lnTo>
                  <a:pt x="0" y="75205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10324860" y="1919385"/>
            <a:ext cx="7963140" cy="2503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0080"/>
              </a:lnSpc>
            </a:pPr>
            <a:r>
              <a:rPr lang="en-US" sz="7200" dirty="0">
                <a:solidFill>
                  <a:srgbClr val="FFFFFF"/>
                </a:solidFill>
                <a:latin typeface="Lato Bold"/>
              </a:rPr>
              <a:t>Photo Story </a:t>
            </a:r>
          </a:p>
          <a:p>
            <a:pPr algn="just">
              <a:lnSpc>
                <a:spcPts val="10080"/>
              </a:lnSpc>
            </a:pPr>
            <a:r>
              <a:rPr lang="en-US" sz="7200" dirty="0">
                <a:solidFill>
                  <a:srgbClr val="FFFFFF"/>
                </a:solidFill>
                <a:latin typeface="Lato Bold"/>
              </a:rPr>
              <a:t>(3-5 photos)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324860" y="4739428"/>
            <a:ext cx="7750869" cy="4631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20"/>
              </a:lnSpc>
            </a:pPr>
            <a:r>
              <a:rPr lang="en-US" sz="3300">
                <a:solidFill>
                  <a:srgbClr val="FFFFFF"/>
                </a:solidFill>
                <a:latin typeface="Lato Italics"/>
              </a:rPr>
              <a:t>The purpose of a Photo Story (3-5 Photographs) is to tell a story through a series of photographs to help the viewer better understand environmental issues, events, or phenomena. Like photo reportage, a photo story aims to tell a truthful and accurate story through a series of candid photographs.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223032" y="1490760"/>
            <a:ext cx="8387568" cy="1057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Lato"/>
              </a:rPr>
              <a:t>“Recycling Embrace, No Disgrace” (Montenegro)</a:t>
            </a:r>
          </a:p>
          <a:p>
            <a:pPr>
              <a:lnSpc>
                <a:spcPts val="4200"/>
              </a:lnSpc>
            </a:pPr>
            <a:r>
              <a:rPr lang="en-US" sz="3000" dirty="0">
                <a:solidFill>
                  <a:srgbClr val="FFFFFF"/>
                </a:solidFill>
                <a:latin typeface="Lato"/>
              </a:rPr>
              <a:t>By  Nikola </a:t>
            </a:r>
            <a:r>
              <a:rPr lang="en-US" sz="3000" dirty="0" err="1">
                <a:solidFill>
                  <a:srgbClr val="FFFFFF"/>
                </a:solidFill>
                <a:latin typeface="Lato"/>
              </a:rPr>
              <a:t>Kovač</a:t>
            </a:r>
            <a:endParaRPr lang="en-US" sz="3000" dirty="0">
              <a:solidFill>
                <a:srgbClr val="FFFFFF"/>
              </a:solidFill>
              <a:latin typeface="La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2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83162" y="332319"/>
            <a:ext cx="3912637" cy="15452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FFFFFF"/>
                </a:solidFill>
                <a:latin typeface="Canva Sans Bold"/>
              </a:rPr>
              <a:t>Video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83163" y="1832189"/>
            <a:ext cx="7721082" cy="30167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59"/>
              </a:lnSpc>
            </a:pPr>
            <a:r>
              <a:rPr lang="en-US" sz="3399" dirty="0">
                <a:solidFill>
                  <a:srgbClr val="FFFFFF"/>
                </a:solidFill>
                <a:latin typeface="Lato Italics"/>
              </a:rPr>
              <a:t>Reportage Videos are like mini documentaries. They are based on news, events, history, facts etc., and use elements of direct observation, research, interviews and documentation</a:t>
            </a:r>
          </a:p>
        </p:txBody>
      </p:sp>
      <p:pic>
        <p:nvPicPr>
          <p:cNvPr id="7" name="Online Media 6" title="They Contaminate the Soil and Foul the Environment">
            <a:hlinkClick r:id="" action="ppaction://media"/>
            <a:extLst>
              <a:ext uri="{FF2B5EF4-FFF2-40B4-BE49-F238E27FC236}">
                <a16:creationId xmlns:a16="http://schemas.microsoft.com/office/drawing/2014/main" id="{B0C44BB8-917A-ECF6-187A-250D2AB64656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31309" y="5225143"/>
            <a:ext cx="8931955" cy="5061857"/>
          </a:xfrm>
          <a:prstGeom prst="rect">
            <a:avLst/>
          </a:prstGeom>
        </p:spPr>
      </p:pic>
      <p:pic>
        <p:nvPicPr>
          <p:cNvPr id="8" name="Online Media 7" title="Food Waste Cafe">
            <a:hlinkClick r:id="" action="ppaction://media"/>
            <a:extLst>
              <a:ext uri="{FF2B5EF4-FFF2-40B4-BE49-F238E27FC236}">
                <a16:creationId xmlns:a16="http://schemas.microsoft.com/office/drawing/2014/main" id="{744ADF50-608A-2612-1669-218A983DADDC}"/>
              </a:ext>
            </a:extLst>
          </p:cNvPr>
          <p:cNvPicPr>
            <a:picLocks noRot="1" noChangeAspect="1"/>
          </p:cNvPicPr>
          <p:nvPr>
            <a:videoFile r:link="rId2"/>
          </p:nvPr>
        </p:nvPicPr>
        <p:blipFill>
          <a:blip r:embed="rId6"/>
          <a:stretch>
            <a:fillRect/>
          </a:stretch>
        </p:blipFill>
        <p:spPr>
          <a:xfrm>
            <a:off x="9275309" y="0"/>
            <a:ext cx="9013598" cy="5143501"/>
          </a:xfrm>
          <a:prstGeom prst="rect">
            <a:avLst/>
          </a:prstGeom>
        </p:spPr>
      </p:pic>
      <p:pic>
        <p:nvPicPr>
          <p:cNvPr id="9" name="Online Media 8" title="YRE Zero Waste Berlin">
            <a:hlinkClick r:id="" action="ppaction://media"/>
            <a:extLst>
              <a:ext uri="{FF2B5EF4-FFF2-40B4-BE49-F238E27FC236}">
                <a16:creationId xmlns:a16="http://schemas.microsoft.com/office/drawing/2014/main" id="{1B0D756D-8361-B9E3-031B-30DFC136DA7A}"/>
              </a:ext>
            </a:extLst>
          </p:cNvPr>
          <p:cNvPicPr>
            <a:picLocks noRot="1" noChangeAspect="1"/>
          </p:cNvPicPr>
          <p:nvPr>
            <a:videoFile r:link="rId3"/>
          </p:nvPr>
        </p:nvPicPr>
        <p:blipFill>
          <a:blip r:embed="rId7"/>
          <a:stretch>
            <a:fillRect/>
          </a:stretch>
        </p:blipFill>
        <p:spPr>
          <a:xfrm>
            <a:off x="9275309" y="5165750"/>
            <a:ext cx="9013598" cy="5104921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2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hlinkClick r:id="rId2" tooltip="https://www.eco-schoolsni.org/cgi-bin/generic?instanceID=46"/>
          </p:cNvPr>
          <p:cNvSpPr/>
          <p:nvPr/>
        </p:nvSpPr>
        <p:spPr>
          <a:xfrm>
            <a:off x="6992902" y="4569576"/>
            <a:ext cx="11528363" cy="5717424"/>
          </a:xfrm>
          <a:custGeom>
            <a:avLst/>
            <a:gdLst/>
            <a:ahLst/>
            <a:cxnLst/>
            <a:rect l="l" t="t" r="r" b="b"/>
            <a:pathLst>
              <a:path w="11528363" h="5717424">
                <a:moveTo>
                  <a:pt x="0" y="0"/>
                </a:moveTo>
                <a:lnTo>
                  <a:pt x="11528363" y="0"/>
                </a:lnTo>
                <a:lnTo>
                  <a:pt x="11528363" y="5717424"/>
                </a:lnTo>
                <a:lnTo>
                  <a:pt x="0" y="57174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821" r="-12747"/>
            </a:stretch>
          </a:blipFill>
        </p:spPr>
        <p:txBody>
          <a:bodyPr/>
          <a:lstStyle/>
          <a:p>
            <a:endParaRPr lang="en-GB" dirty="0"/>
          </a:p>
        </p:txBody>
      </p:sp>
      <p:sp>
        <p:nvSpPr>
          <p:cNvPr id="4" name="TextBox 4"/>
          <p:cNvSpPr txBox="1"/>
          <p:nvPr/>
        </p:nvSpPr>
        <p:spPr>
          <a:xfrm>
            <a:off x="4923428" y="150178"/>
            <a:ext cx="9630772" cy="14920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 dirty="0">
                <a:solidFill>
                  <a:srgbClr val="FFFFFF"/>
                </a:solidFill>
                <a:latin typeface="Lato Bold"/>
              </a:rPr>
              <a:t>How to Apply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91665" y="3990003"/>
            <a:ext cx="6661278" cy="6041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23703" lvl="1" indent="-311851">
              <a:lnSpc>
                <a:spcPts val="4044"/>
              </a:lnSpc>
              <a:buFont typeface="Arial"/>
              <a:buChar char="•"/>
            </a:pPr>
            <a:r>
              <a:rPr lang="en-US" sz="2888">
                <a:solidFill>
                  <a:srgbClr val="FFFFFF"/>
                </a:solidFill>
                <a:latin typeface="Canva Sans"/>
              </a:rPr>
              <a:t>Register using the online form on the Eco-Schools NI website</a:t>
            </a:r>
          </a:p>
          <a:p>
            <a:pPr marL="623703" lvl="1" indent="-311851">
              <a:lnSpc>
                <a:spcPts val="4044"/>
              </a:lnSpc>
              <a:buFont typeface="Arial"/>
              <a:buChar char="•"/>
            </a:pPr>
            <a:r>
              <a:rPr lang="en-US" sz="2888">
                <a:solidFill>
                  <a:srgbClr val="FFFFFF"/>
                </a:solidFill>
                <a:latin typeface="Canva Sans"/>
              </a:rPr>
              <a:t>Report on a local issue &amp; disseminate</a:t>
            </a:r>
          </a:p>
          <a:p>
            <a:pPr marL="623703" lvl="1" indent="-311851">
              <a:lnSpc>
                <a:spcPts val="4044"/>
              </a:lnSpc>
              <a:buFont typeface="Arial"/>
              <a:buChar char="•"/>
            </a:pPr>
            <a:r>
              <a:rPr lang="en-US" sz="2888">
                <a:solidFill>
                  <a:srgbClr val="FFFFFF"/>
                </a:solidFill>
                <a:latin typeface="Canva Sans"/>
              </a:rPr>
              <a:t>Read through the awarding criteria for your category</a:t>
            </a:r>
          </a:p>
          <a:p>
            <a:pPr marL="623703" lvl="1" indent="-311851">
              <a:lnSpc>
                <a:spcPts val="4044"/>
              </a:lnSpc>
              <a:buFont typeface="Arial"/>
              <a:buChar char="•"/>
            </a:pPr>
            <a:r>
              <a:rPr lang="en-US" sz="2888">
                <a:solidFill>
                  <a:srgbClr val="FFFFFF"/>
                </a:solidFill>
                <a:latin typeface="Canva Sans"/>
              </a:rPr>
              <a:t>Complete the relevant form for your category</a:t>
            </a:r>
          </a:p>
          <a:p>
            <a:pPr marL="623703" lvl="1" indent="-311851">
              <a:lnSpc>
                <a:spcPts val="4044"/>
              </a:lnSpc>
              <a:buFont typeface="Arial"/>
              <a:buChar char="•"/>
            </a:pPr>
            <a:r>
              <a:rPr lang="en-US" sz="2888">
                <a:solidFill>
                  <a:srgbClr val="FFFFFF"/>
                </a:solidFill>
                <a:latin typeface="Canva Sans"/>
              </a:rPr>
              <a:t>Email your final work + your completed  form to </a:t>
            </a:r>
          </a:p>
          <a:p>
            <a:pPr>
              <a:lnSpc>
                <a:spcPts val="4044"/>
              </a:lnSpc>
            </a:pPr>
            <a:r>
              <a:rPr lang="en-US" sz="2888">
                <a:solidFill>
                  <a:srgbClr val="FFFFFF"/>
                </a:solidFill>
                <a:latin typeface="Canva Sans"/>
              </a:rPr>
              <a:t>    </a:t>
            </a:r>
            <a:r>
              <a:rPr lang="en-US" sz="2888">
                <a:solidFill>
                  <a:srgbClr val="FFFFFF"/>
                </a:solidFill>
                <a:latin typeface="Canva Sans Bold"/>
              </a:rPr>
              <a:t>eco-schools@</a:t>
            </a:r>
          </a:p>
          <a:p>
            <a:pPr>
              <a:lnSpc>
                <a:spcPts val="4044"/>
              </a:lnSpc>
            </a:pPr>
            <a:r>
              <a:rPr lang="en-US" sz="2888">
                <a:solidFill>
                  <a:srgbClr val="FFFFFF"/>
                </a:solidFill>
                <a:latin typeface="Canva Sans Bold"/>
              </a:rPr>
              <a:t>    keepnorthernirelandbeautiful.org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72976" y="2661945"/>
            <a:ext cx="7365268" cy="867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9"/>
              </a:lnSpc>
            </a:pPr>
            <a:r>
              <a:rPr lang="en-US" sz="5006">
                <a:solidFill>
                  <a:srgbClr val="FFFEF7"/>
                </a:solidFill>
                <a:latin typeface="Canva Sans Bold"/>
              </a:rPr>
              <a:t>Go to eco-schoolsni.org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711189">
            <a:off x="10712589" y="2036689"/>
            <a:ext cx="3073949" cy="2966361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2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34387" y="1943100"/>
            <a:ext cx="7715250" cy="8229600"/>
          </a:xfrm>
          <a:custGeom>
            <a:avLst/>
            <a:gdLst/>
            <a:ahLst/>
            <a:cxnLst/>
            <a:rect l="l" t="t" r="r" b="b"/>
            <a:pathLst>
              <a:path w="7715250" h="8229600">
                <a:moveTo>
                  <a:pt x="0" y="0"/>
                </a:moveTo>
                <a:lnTo>
                  <a:pt x="7715250" y="0"/>
                </a:lnTo>
                <a:lnTo>
                  <a:pt x="771525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4282221" y="8442972"/>
            <a:ext cx="2659268" cy="593903"/>
          </a:xfrm>
          <a:custGeom>
            <a:avLst/>
            <a:gdLst/>
            <a:ahLst/>
            <a:cxnLst/>
            <a:rect l="l" t="t" r="r" b="b"/>
            <a:pathLst>
              <a:path w="2659268" h="593903">
                <a:moveTo>
                  <a:pt x="0" y="0"/>
                </a:moveTo>
                <a:lnTo>
                  <a:pt x="2659268" y="0"/>
                </a:lnTo>
                <a:lnTo>
                  <a:pt x="2659268" y="593903"/>
                </a:lnTo>
                <a:lnTo>
                  <a:pt x="0" y="5939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0" y="7941836"/>
            <a:ext cx="1679660" cy="2701866"/>
          </a:xfrm>
          <a:custGeom>
            <a:avLst/>
            <a:gdLst/>
            <a:ahLst/>
            <a:cxnLst/>
            <a:rect l="l" t="t" r="r" b="b"/>
            <a:pathLst>
              <a:path w="1679660" h="2701866">
                <a:moveTo>
                  <a:pt x="0" y="0"/>
                </a:moveTo>
                <a:lnTo>
                  <a:pt x="1679660" y="0"/>
                </a:lnTo>
                <a:lnTo>
                  <a:pt x="1679660" y="2701866"/>
                </a:lnTo>
                <a:lnTo>
                  <a:pt x="0" y="27018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4290045" y="3649630"/>
            <a:ext cx="7210712" cy="38473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93"/>
              </a:lnSpc>
            </a:pPr>
            <a:r>
              <a:rPr lang="en-US" sz="5138" dirty="0">
                <a:solidFill>
                  <a:srgbClr val="B2416E"/>
                </a:solidFill>
                <a:latin typeface="Lato Bold"/>
              </a:rPr>
              <a:t>CONTACT US</a:t>
            </a:r>
          </a:p>
          <a:p>
            <a:pPr algn="ctr">
              <a:lnSpc>
                <a:spcPts val="4813"/>
              </a:lnSpc>
            </a:pPr>
            <a:endParaRPr lang="en-US" sz="5138" dirty="0">
              <a:solidFill>
                <a:srgbClr val="B2416E"/>
              </a:solidFill>
              <a:latin typeface="Lato Bold"/>
            </a:endParaRPr>
          </a:p>
          <a:p>
            <a:pPr algn="ctr">
              <a:lnSpc>
                <a:spcPts val="3693"/>
              </a:lnSpc>
            </a:pPr>
            <a:r>
              <a:rPr lang="en-US" sz="2638" dirty="0">
                <a:solidFill>
                  <a:srgbClr val="B2416E"/>
                </a:solidFill>
                <a:latin typeface="Lato"/>
              </a:rPr>
              <a:t>eco-schools@keepnorthernirelandbeautiful.org</a:t>
            </a:r>
          </a:p>
          <a:p>
            <a:pPr algn="ctr">
              <a:lnSpc>
                <a:spcPts val="3693"/>
              </a:lnSpc>
            </a:pPr>
            <a:endParaRPr lang="en-US" sz="2638" dirty="0">
              <a:solidFill>
                <a:srgbClr val="B2416E"/>
              </a:solidFill>
              <a:latin typeface="Lato"/>
            </a:endParaRPr>
          </a:p>
          <a:p>
            <a:pPr algn="ctr">
              <a:lnSpc>
                <a:spcPts val="3693"/>
              </a:lnSpc>
            </a:pPr>
            <a:r>
              <a:rPr lang="en-US" sz="2400" dirty="0">
                <a:solidFill>
                  <a:srgbClr val="B2416E"/>
                </a:solidFill>
                <a:latin typeface="Lato"/>
              </a:rPr>
              <a:t>Michelle Gallagher</a:t>
            </a:r>
          </a:p>
          <a:p>
            <a:pPr algn="ctr">
              <a:lnSpc>
                <a:spcPts val="3693"/>
              </a:lnSpc>
            </a:pPr>
            <a:r>
              <a:rPr lang="en-US" sz="2400" dirty="0">
                <a:solidFill>
                  <a:srgbClr val="B2416E"/>
                </a:solidFill>
                <a:latin typeface="Lato"/>
              </a:rPr>
              <a:t>Environmental Education Coordinator</a:t>
            </a:r>
          </a:p>
          <a:p>
            <a:pPr algn="ctr">
              <a:lnSpc>
                <a:spcPts val="3693"/>
              </a:lnSpc>
            </a:pPr>
            <a:r>
              <a:rPr lang="en-US" sz="2400" dirty="0">
                <a:solidFill>
                  <a:srgbClr val="B2416E"/>
                </a:solidFill>
                <a:latin typeface="Lato"/>
              </a:rPr>
              <a:t>michelle.gallagher@keepnorthernirelandbeautiful.org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710072" y="186144"/>
            <a:ext cx="6367939" cy="15665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FFFFFF"/>
                </a:solidFill>
                <a:latin typeface="Canva Sans Bold"/>
              </a:rPr>
              <a:t>Questions?</a:t>
            </a:r>
          </a:p>
        </p:txBody>
      </p:sp>
      <p:sp>
        <p:nvSpPr>
          <p:cNvPr id="8" name="Freeform 8" descr="Abstract Blob Shape"/>
          <p:cNvSpPr/>
          <p:nvPr/>
        </p:nvSpPr>
        <p:spPr>
          <a:xfrm rot="-2151581" flipH="1">
            <a:off x="11656168" y="5592765"/>
            <a:ext cx="8657266" cy="6294318"/>
          </a:xfrm>
          <a:custGeom>
            <a:avLst/>
            <a:gdLst/>
            <a:ahLst/>
            <a:cxnLst/>
            <a:rect l="l" t="t" r="r" b="b"/>
            <a:pathLst>
              <a:path w="8657266" h="6294318">
                <a:moveTo>
                  <a:pt x="8657266" y="0"/>
                </a:moveTo>
                <a:lnTo>
                  <a:pt x="0" y="0"/>
                </a:lnTo>
                <a:lnTo>
                  <a:pt x="0" y="6294317"/>
                </a:lnTo>
                <a:lnTo>
                  <a:pt x="8657266" y="6294317"/>
                </a:lnTo>
                <a:lnTo>
                  <a:pt x="8657266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14987734" y="7220123"/>
            <a:ext cx="3063649" cy="1222848"/>
          </a:xfrm>
          <a:custGeom>
            <a:avLst/>
            <a:gdLst/>
            <a:ahLst/>
            <a:cxnLst/>
            <a:rect l="l" t="t" r="r" b="b"/>
            <a:pathLst>
              <a:path w="3063649" h="1222848">
                <a:moveTo>
                  <a:pt x="0" y="0"/>
                </a:moveTo>
                <a:lnTo>
                  <a:pt x="3063649" y="0"/>
                </a:lnTo>
                <a:lnTo>
                  <a:pt x="3063649" y="1222849"/>
                </a:lnTo>
                <a:lnTo>
                  <a:pt x="0" y="122284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16376686" y="243294"/>
            <a:ext cx="1674697" cy="2201292"/>
          </a:xfrm>
          <a:custGeom>
            <a:avLst/>
            <a:gdLst/>
            <a:ahLst/>
            <a:cxnLst/>
            <a:rect l="l" t="t" r="r" b="b"/>
            <a:pathLst>
              <a:path w="2066582" h="2985063">
                <a:moveTo>
                  <a:pt x="0" y="0"/>
                </a:moveTo>
                <a:lnTo>
                  <a:pt x="2066582" y="0"/>
                </a:lnTo>
                <a:lnTo>
                  <a:pt x="2066582" y="2985063"/>
                </a:lnTo>
                <a:lnTo>
                  <a:pt x="0" y="298506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>
            <a:off x="13344393" y="8891147"/>
            <a:ext cx="4871242" cy="1395853"/>
          </a:xfrm>
          <a:custGeom>
            <a:avLst/>
            <a:gdLst/>
            <a:ahLst/>
            <a:cxnLst/>
            <a:rect l="l" t="t" r="r" b="b"/>
            <a:pathLst>
              <a:path w="4871242" h="1395853">
                <a:moveTo>
                  <a:pt x="0" y="0"/>
                </a:moveTo>
                <a:lnTo>
                  <a:pt x="4871242" y="0"/>
                </a:lnTo>
                <a:lnTo>
                  <a:pt x="4871242" y="1395853"/>
                </a:lnTo>
                <a:lnTo>
                  <a:pt x="0" y="1395853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>
            <a:off x="166739" y="364909"/>
            <a:ext cx="2071193" cy="2128663"/>
          </a:xfrm>
          <a:custGeom>
            <a:avLst/>
            <a:gdLst/>
            <a:ahLst/>
            <a:cxnLst/>
            <a:rect l="l" t="t" r="r" b="b"/>
            <a:pathLst>
              <a:path w="2724335" h="2912434">
                <a:moveTo>
                  <a:pt x="0" y="0"/>
                </a:moveTo>
                <a:lnTo>
                  <a:pt x="2724335" y="0"/>
                </a:lnTo>
                <a:lnTo>
                  <a:pt x="2724335" y="2912434"/>
                </a:lnTo>
                <a:lnTo>
                  <a:pt x="0" y="2912434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2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 descr="Abstract Blob Shape"/>
          <p:cNvSpPr/>
          <p:nvPr/>
        </p:nvSpPr>
        <p:spPr>
          <a:xfrm rot="-2151581" flipH="1">
            <a:off x="11577745" y="5446121"/>
            <a:ext cx="8657266" cy="6294318"/>
          </a:xfrm>
          <a:custGeom>
            <a:avLst/>
            <a:gdLst/>
            <a:ahLst/>
            <a:cxnLst/>
            <a:rect l="l" t="t" r="r" b="b"/>
            <a:pathLst>
              <a:path w="8657266" h="6294318">
                <a:moveTo>
                  <a:pt x="8657267" y="0"/>
                </a:moveTo>
                <a:lnTo>
                  <a:pt x="0" y="0"/>
                </a:lnTo>
                <a:lnTo>
                  <a:pt x="0" y="6294318"/>
                </a:lnTo>
                <a:lnTo>
                  <a:pt x="8657267" y="6294318"/>
                </a:lnTo>
                <a:lnTo>
                  <a:pt x="8657267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 descr="Organic Abstract Shape"/>
          <p:cNvSpPr/>
          <p:nvPr/>
        </p:nvSpPr>
        <p:spPr>
          <a:xfrm rot="2553791">
            <a:off x="-1093231" y="8229600"/>
            <a:ext cx="2186462" cy="4114800"/>
          </a:xfrm>
          <a:custGeom>
            <a:avLst/>
            <a:gdLst/>
            <a:ahLst/>
            <a:cxnLst/>
            <a:rect l="l" t="t" r="r" b="b"/>
            <a:pathLst>
              <a:path w="2186462" h="4114800">
                <a:moveTo>
                  <a:pt x="0" y="0"/>
                </a:moveTo>
                <a:lnTo>
                  <a:pt x="2186462" y="0"/>
                </a:lnTo>
                <a:lnTo>
                  <a:pt x="21864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428491" y="616182"/>
            <a:ext cx="8453371" cy="9251296"/>
          </a:xfrm>
          <a:custGeom>
            <a:avLst/>
            <a:gdLst/>
            <a:ahLst/>
            <a:cxnLst/>
            <a:rect l="l" t="t" r="r" b="b"/>
            <a:pathLst>
              <a:path w="8453371" h="9251296">
                <a:moveTo>
                  <a:pt x="0" y="0"/>
                </a:moveTo>
                <a:lnTo>
                  <a:pt x="8453371" y="0"/>
                </a:lnTo>
                <a:lnTo>
                  <a:pt x="8453371" y="9251296"/>
                </a:lnTo>
                <a:lnTo>
                  <a:pt x="0" y="92512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5734252" y="168765"/>
            <a:ext cx="2406187" cy="2572320"/>
          </a:xfrm>
          <a:custGeom>
            <a:avLst/>
            <a:gdLst/>
            <a:ahLst/>
            <a:cxnLst/>
            <a:rect l="l" t="t" r="r" b="b"/>
            <a:pathLst>
              <a:path w="2406187" h="2572320">
                <a:moveTo>
                  <a:pt x="0" y="0"/>
                </a:moveTo>
                <a:lnTo>
                  <a:pt x="2406187" y="0"/>
                </a:lnTo>
                <a:lnTo>
                  <a:pt x="2406187" y="2572320"/>
                </a:lnTo>
                <a:lnTo>
                  <a:pt x="0" y="257232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flipH="1">
            <a:off x="13765624" y="1213450"/>
            <a:ext cx="3937257" cy="3622277"/>
          </a:xfrm>
          <a:custGeom>
            <a:avLst/>
            <a:gdLst/>
            <a:ahLst/>
            <a:cxnLst/>
            <a:rect l="l" t="t" r="r" b="b"/>
            <a:pathLst>
              <a:path w="3937257" h="3622277">
                <a:moveTo>
                  <a:pt x="3937257" y="0"/>
                </a:moveTo>
                <a:lnTo>
                  <a:pt x="0" y="0"/>
                </a:lnTo>
                <a:lnTo>
                  <a:pt x="0" y="3622276"/>
                </a:lnTo>
                <a:lnTo>
                  <a:pt x="3937257" y="3622276"/>
                </a:lnTo>
                <a:lnTo>
                  <a:pt x="393725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8601943" y="1213450"/>
            <a:ext cx="6219933" cy="20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192"/>
              </a:lnSpc>
            </a:pPr>
            <a:r>
              <a:rPr lang="en-US" sz="6826" spc="669">
                <a:solidFill>
                  <a:srgbClr val="FFFFFF"/>
                </a:solidFill>
                <a:latin typeface="Lato Bold"/>
              </a:rPr>
              <a:t>TODAY’S</a:t>
            </a:r>
          </a:p>
          <a:p>
            <a:pPr>
              <a:lnSpc>
                <a:spcPts val="8192"/>
              </a:lnSpc>
            </a:pPr>
            <a:r>
              <a:rPr lang="en-US" sz="6826" spc="669">
                <a:solidFill>
                  <a:srgbClr val="FFFFFF"/>
                </a:solidFill>
                <a:latin typeface="Lato Bold"/>
              </a:rPr>
              <a:t>OBJECTIVES</a:t>
            </a:r>
          </a:p>
        </p:txBody>
      </p:sp>
      <p:sp>
        <p:nvSpPr>
          <p:cNvPr id="8" name="Freeform 8"/>
          <p:cNvSpPr/>
          <p:nvPr/>
        </p:nvSpPr>
        <p:spPr>
          <a:xfrm>
            <a:off x="14049424" y="5741090"/>
            <a:ext cx="3369656" cy="4545910"/>
          </a:xfrm>
          <a:custGeom>
            <a:avLst/>
            <a:gdLst/>
            <a:ahLst/>
            <a:cxnLst/>
            <a:rect l="l" t="t" r="r" b="b"/>
            <a:pathLst>
              <a:path w="3369656" h="4545910">
                <a:moveTo>
                  <a:pt x="0" y="0"/>
                </a:moveTo>
                <a:lnTo>
                  <a:pt x="3369656" y="0"/>
                </a:lnTo>
                <a:lnTo>
                  <a:pt x="3369656" y="4545910"/>
                </a:lnTo>
                <a:lnTo>
                  <a:pt x="0" y="45459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TextBox 9"/>
          <p:cNvSpPr txBox="1"/>
          <p:nvPr/>
        </p:nvSpPr>
        <p:spPr>
          <a:xfrm>
            <a:off x="1665185" y="1841263"/>
            <a:ext cx="5319870" cy="6752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48"/>
              </a:lnSpc>
              <a:spcBef>
                <a:spcPct val="0"/>
              </a:spcBef>
            </a:pPr>
            <a:r>
              <a:rPr lang="en-US" sz="3820">
                <a:solidFill>
                  <a:srgbClr val="630033"/>
                </a:solidFill>
                <a:latin typeface="Lato Bold"/>
              </a:rPr>
              <a:t>INTRODUCTION</a:t>
            </a:r>
          </a:p>
          <a:p>
            <a:pPr algn="ctr">
              <a:lnSpc>
                <a:spcPts val="5348"/>
              </a:lnSpc>
              <a:spcBef>
                <a:spcPct val="0"/>
              </a:spcBef>
            </a:pPr>
            <a:endParaRPr lang="en-US" sz="3820">
              <a:solidFill>
                <a:srgbClr val="630033"/>
              </a:solidFill>
              <a:latin typeface="Lato Bold"/>
            </a:endParaRPr>
          </a:p>
          <a:p>
            <a:pPr algn="ctr">
              <a:lnSpc>
                <a:spcPts val="5348"/>
              </a:lnSpc>
              <a:spcBef>
                <a:spcPct val="0"/>
              </a:spcBef>
            </a:pPr>
            <a:r>
              <a:rPr lang="en-US" sz="3820">
                <a:solidFill>
                  <a:srgbClr val="630033"/>
                </a:solidFill>
                <a:latin typeface="Lato Bold"/>
              </a:rPr>
              <a:t>YRE METHODOLOGY</a:t>
            </a:r>
          </a:p>
          <a:p>
            <a:pPr algn="ctr">
              <a:lnSpc>
                <a:spcPts val="5348"/>
              </a:lnSpc>
              <a:spcBef>
                <a:spcPct val="0"/>
              </a:spcBef>
            </a:pPr>
            <a:endParaRPr lang="en-US" sz="3820">
              <a:solidFill>
                <a:srgbClr val="630033"/>
              </a:solidFill>
              <a:latin typeface="Lato Bold"/>
            </a:endParaRPr>
          </a:p>
          <a:p>
            <a:pPr algn="ctr">
              <a:lnSpc>
                <a:spcPts val="5348"/>
              </a:lnSpc>
              <a:spcBef>
                <a:spcPct val="0"/>
              </a:spcBef>
            </a:pPr>
            <a:r>
              <a:rPr lang="en-US" sz="3820">
                <a:solidFill>
                  <a:srgbClr val="630033"/>
                </a:solidFill>
                <a:latin typeface="Lato Bold"/>
              </a:rPr>
              <a:t>COMPETITION CATEGORIES</a:t>
            </a:r>
          </a:p>
          <a:p>
            <a:pPr algn="ctr">
              <a:lnSpc>
                <a:spcPts val="5348"/>
              </a:lnSpc>
              <a:spcBef>
                <a:spcPct val="0"/>
              </a:spcBef>
            </a:pPr>
            <a:endParaRPr lang="en-US" sz="3820">
              <a:solidFill>
                <a:srgbClr val="630033"/>
              </a:solidFill>
              <a:latin typeface="Lato Bold"/>
            </a:endParaRPr>
          </a:p>
          <a:p>
            <a:pPr algn="ctr">
              <a:lnSpc>
                <a:spcPts val="5348"/>
              </a:lnSpc>
              <a:spcBef>
                <a:spcPct val="0"/>
              </a:spcBef>
            </a:pPr>
            <a:r>
              <a:rPr lang="en-US" sz="3820">
                <a:solidFill>
                  <a:srgbClr val="630033"/>
                </a:solidFill>
                <a:latin typeface="Lato Bold"/>
              </a:rPr>
              <a:t>HOW TO APPLY</a:t>
            </a:r>
          </a:p>
          <a:p>
            <a:pPr algn="ctr">
              <a:lnSpc>
                <a:spcPts val="5348"/>
              </a:lnSpc>
              <a:spcBef>
                <a:spcPct val="0"/>
              </a:spcBef>
            </a:pPr>
            <a:endParaRPr lang="en-US" sz="3820">
              <a:solidFill>
                <a:srgbClr val="630033"/>
              </a:solidFill>
              <a:latin typeface="Lato Bold"/>
            </a:endParaRPr>
          </a:p>
          <a:p>
            <a:pPr algn="ctr">
              <a:lnSpc>
                <a:spcPts val="5348"/>
              </a:lnSpc>
              <a:spcBef>
                <a:spcPct val="0"/>
              </a:spcBef>
            </a:pPr>
            <a:r>
              <a:rPr lang="en-US" sz="3820">
                <a:solidFill>
                  <a:srgbClr val="630033"/>
                </a:solidFill>
                <a:latin typeface="Lato Bold"/>
              </a:rPr>
              <a:t>Q&amp;A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2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2151581" flipH="1">
            <a:off x="-2567725" y="5223640"/>
            <a:ext cx="8657266" cy="6294318"/>
          </a:xfrm>
          <a:custGeom>
            <a:avLst/>
            <a:gdLst/>
            <a:ahLst/>
            <a:cxnLst/>
            <a:rect l="l" t="t" r="r" b="b"/>
            <a:pathLst>
              <a:path w="8657266" h="6294318">
                <a:moveTo>
                  <a:pt x="8657266" y="0"/>
                </a:moveTo>
                <a:lnTo>
                  <a:pt x="0" y="0"/>
                </a:lnTo>
                <a:lnTo>
                  <a:pt x="0" y="6294318"/>
                </a:lnTo>
                <a:lnTo>
                  <a:pt x="8657266" y="6294318"/>
                </a:lnTo>
                <a:lnTo>
                  <a:pt x="8657266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-24681" y="0"/>
            <a:ext cx="4972147" cy="5820727"/>
          </a:xfrm>
          <a:custGeom>
            <a:avLst/>
            <a:gdLst/>
            <a:ahLst/>
            <a:cxnLst/>
            <a:rect l="l" t="t" r="r" b="b"/>
            <a:pathLst>
              <a:path w="4972147" h="5820727">
                <a:moveTo>
                  <a:pt x="0" y="0"/>
                </a:moveTo>
                <a:lnTo>
                  <a:pt x="4972147" y="0"/>
                </a:lnTo>
                <a:lnTo>
                  <a:pt x="4972147" y="5820727"/>
                </a:lnTo>
                <a:lnTo>
                  <a:pt x="0" y="58207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58193" y="739502"/>
            <a:ext cx="2303199" cy="919317"/>
          </a:xfrm>
          <a:custGeom>
            <a:avLst/>
            <a:gdLst/>
            <a:ahLst/>
            <a:cxnLst/>
            <a:rect l="l" t="t" r="r" b="b"/>
            <a:pathLst>
              <a:path w="2303199" h="919317">
                <a:moveTo>
                  <a:pt x="0" y="0"/>
                </a:moveTo>
                <a:lnTo>
                  <a:pt x="2303200" y="0"/>
                </a:lnTo>
                <a:lnTo>
                  <a:pt x="2303200" y="919317"/>
                </a:lnTo>
                <a:lnTo>
                  <a:pt x="0" y="9193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2233559" y="3270402"/>
            <a:ext cx="3192943" cy="3192943"/>
          </a:xfrm>
          <a:custGeom>
            <a:avLst/>
            <a:gdLst/>
            <a:ahLst/>
            <a:cxnLst/>
            <a:rect l="l" t="t" r="r" b="b"/>
            <a:pathLst>
              <a:path w="3192943" h="3192943">
                <a:moveTo>
                  <a:pt x="0" y="0"/>
                </a:moveTo>
                <a:lnTo>
                  <a:pt x="3192942" y="0"/>
                </a:lnTo>
                <a:lnTo>
                  <a:pt x="3192942" y="3192943"/>
                </a:lnTo>
                <a:lnTo>
                  <a:pt x="0" y="319294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6359951" y="5143500"/>
            <a:ext cx="3250321" cy="3250321"/>
          </a:xfrm>
          <a:custGeom>
            <a:avLst/>
            <a:gdLst/>
            <a:ahLst/>
            <a:cxnLst/>
            <a:rect l="l" t="t" r="r" b="b"/>
            <a:pathLst>
              <a:path w="3250321" h="3250321">
                <a:moveTo>
                  <a:pt x="0" y="0"/>
                </a:moveTo>
                <a:lnTo>
                  <a:pt x="3250321" y="0"/>
                </a:lnTo>
                <a:lnTo>
                  <a:pt x="3250321" y="3250321"/>
                </a:lnTo>
                <a:lnTo>
                  <a:pt x="0" y="32503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0284078" y="3469637"/>
            <a:ext cx="3347727" cy="3347727"/>
          </a:xfrm>
          <a:custGeom>
            <a:avLst/>
            <a:gdLst/>
            <a:ahLst/>
            <a:cxnLst/>
            <a:rect l="l" t="t" r="r" b="b"/>
            <a:pathLst>
              <a:path w="3347727" h="3347727">
                <a:moveTo>
                  <a:pt x="0" y="0"/>
                </a:moveTo>
                <a:lnTo>
                  <a:pt x="3347727" y="0"/>
                </a:lnTo>
                <a:lnTo>
                  <a:pt x="3347727" y="3347726"/>
                </a:lnTo>
                <a:lnTo>
                  <a:pt x="0" y="33477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-24681" y="6558595"/>
            <a:ext cx="5198342" cy="317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73"/>
              </a:lnSpc>
            </a:pPr>
            <a:r>
              <a:rPr lang="en-US" sz="3624">
                <a:solidFill>
                  <a:srgbClr val="FFFFFF"/>
                </a:solidFill>
                <a:latin typeface="Lato"/>
              </a:rPr>
              <a:t>The YRE Programme empowers young people to engage with and report on local environmental issues.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7119" y="231600"/>
            <a:ext cx="3247579" cy="3401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78"/>
              </a:lnSpc>
              <a:spcBef>
                <a:spcPct val="0"/>
              </a:spcBef>
            </a:pPr>
            <a:r>
              <a:rPr lang="en-US" sz="1984">
                <a:solidFill>
                  <a:srgbClr val="1A206D"/>
                </a:solidFill>
                <a:latin typeface="Lato Bold"/>
              </a:rPr>
              <a:t>PROUDLY SPONSORED BY</a:t>
            </a:r>
            <a:r>
              <a:rPr lang="en-US" sz="1984">
                <a:solidFill>
                  <a:srgbClr val="FFFFFF"/>
                </a:solidFill>
                <a:latin typeface="Lato Bold"/>
              </a:rPr>
              <a:t>;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308080" y="5303197"/>
            <a:ext cx="3347727" cy="3347727"/>
          </a:xfrm>
          <a:custGeom>
            <a:avLst/>
            <a:gdLst/>
            <a:ahLst/>
            <a:cxnLst/>
            <a:rect l="l" t="t" r="r" b="b"/>
            <a:pathLst>
              <a:path w="3347727" h="3347727">
                <a:moveTo>
                  <a:pt x="0" y="0"/>
                </a:moveTo>
                <a:lnTo>
                  <a:pt x="3347727" y="0"/>
                </a:lnTo>
                <a:lnTo>
                  <a:pt x="3347727" y="3347726"/>
                </a:lnTo>
                <a:lnTo>
                  <a:pt x="0" y="334772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TextBox 11"/>
          <p:cNvSpPr txBox="1"/>
          <p:nvPr/>
        </p:nvSpPr>
        <p:spPr>
          <a:xfrm>
            <a:off x="5556254" y="548851"/>
            <a:ext cx="10891548" cy="23615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490"/>
              </a:lnSpc>
            </a:pPr>
            <a:r>
              <a:rPr lang="en-US" sz="6779">
                <a:solidFill>
                  <a:srgbClr val="FFFFFF"/>
                </a:solidFill>
                <a:latin typeface="Lato Bold"/>
              </a:rPr>
              <a:t>About Young Reporters </a:t>
            </a:r>
          </a:p>
          <a:p>
            <a:pPr algn="ctr">
              <a:lnSpc>
                <a:spcPts val="9490"/>
              </a:lnSpc>
            </a:pPr>
            <a:r>
              <a:rPr lang="en-US" sz="6779">
                <a:solidFill>
                  <a:srgbClr val="FFFFFF"/>
                </a:solidFill>
                <a:latin typeface="Lato Bold"/>
              </a:rPr>
              <a:t>for the Environment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386090" y="4030345"/>
            <a:ext cx="2825134" cy="167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 Bold"/>
              </a:rPr>
              <a:t>Est. 1991</a:t>
            </a:r>
          </a:p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Canva Sans"/>
              </a:rPr>
              <a:t>&amp; absorbed by FEE in 1994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572544" y="6396670"/>
            <a:ext cx="2825134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 Bold"/>
              </a:rPr>
              <a:t>450,000+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students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545374" y="4519930"/>
            <a:ext cx="2825134" cy="11804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 Bold"/>
              </a:rPr>
              <a:t>44 countries</a:t>
            </a:r>
          </a:p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</a:rPr>
              <a:t>&amp; counting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4308080" y="5870268"/>
            <a:ext cx="3347727" cy="2018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 Bold"/>
              </a:rPr>
              <a:t>19,000</a:t>
            </a:r>
          </a:p>
          <a:p>
            <a:pPr algn="ctr">
              <a:lnSpc>
                <a:spcPts val="3780"/>
              </a:lnSpc>
            </a:pPr>
            <a:r>
              <a:rPr lang="en-US" sz="2700">
                <a:solidFill>
                  <a:srgbClr val="000000"/>
                </a:solidFill>
                <a:latin typeface="Canva Sans"/>
              </a:rPr>
              <a:t>photos, articles, &amp; videos submitted each year</a:t>
            </a:r>
          </a:p>
        </p:txBody>
      </p:sp>
      <p:sp>
        <p:nvSpPr>
          <p:cNvPr id="16" name="Freeform 16"/>
          <p:cNvSpPr/>
          <p:nvPr/>
        </p:nvSpPr>
        <p:spPr>
          <a:xfrm>
            <a:off x="16566214" y="150413"/>
            <a:ext cx="1528479" cy="2207803"/>
          </a:xfrm>
          <a:custGeom>
            <a:avLst/>
            <a:gdLst/>
            <a:ahLst/>
            <a:cxnLst/>
            <a:rect l="l" t="t" r="r" b="b"/>
            <a:pathLst>
              <a:path w="1528479" h="2207803">
                <a:moveTo>
                  <a:pt x="0" y="0"/>
                </a:moveTo>
                <a:lnTo>
                  <a:pt x="1528480" y="0"/>
                </a:lnTo>
                <a:lnTo>
                  <a:pt x="1528480" y="2207803"/>
                </a:lnTo>
                <a:lnTo>
                  <a:pt x="0" y="22078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2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99239" y="3438102"/>
            <a:ext cx="4588761" cy="6848898"/>
          </a:xfrm>
          <a:custGeom>
            <a:avLst/>
            <a:gdLst/>
            <a:ahLst/>
            <a:cxnLst/>
            <a:rect l="l" t="t" r="r" b="b"/>
            <a:pathLst>
              <a:path w="4588761" h="6848898">
                <a:moveTo>
                  <a:pt x="0" y="0"/>
                </a:moveTo>
                <a:lnTo>
                  <a:pt x="4588761" y="0"/>
                </a:lnTo>
                <a:lnTo>
                  <a:pt x="4588761" y="6848898"/>
                </a:lnTo>
                <a:lnTo>
                  <a:pt x="0" y="68488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0" y="-22822"/>
            <a:ext cx="4298610" cy="5032239"/>
          </a:xfrm>
          <a:custGeom>
            <a:avLst/>
            <a:gdLst/>
            <a:ahLst/>
            <a:cxnLst/>
            <a:rect l="l" t="t" r="r" b="b"/>
            <a:pathLst>
              <a:path w="4298610" h="5032239">
                <a:moveTo>
                  <a:pt x="0" y="0"/>
                </a:moveTo>
                <a:lnTo>
                  <a:pt x="4298610" y="0"/>
                </a:lnTo>
                <a:lnTo>
                  <a:pt x="4298610" y="5032240"/>
                </a:lnTo>
                <a:lnTo>
                  <a:pt x="0" y="5032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 rot="-434235">
            <a:off x="-1665635" y="5117503"/>
            <a:ext cx="9567481" cy="6956095"/>
          </a:xfrm>
          <a:custGeom>
            <a:avLst/>
            <a:gdLst/>
            <a:ahLst/>
            <a:cxnLst/>
            <a:rect l="l" t="t" r="r" b="b"/>
            <a:pathLst>
              <a:path w="9567481" h="6956095">
                <a:moveTo>
                  <a:pt x="0" y="0"/>
                </a:moveTo>
                <a:lnTo>
                  <a:pt x="9567482" y="0"/>
                </a:lnTo>
                <a:lnTo>
                  <a:pt x="9567482" y="6956095"/>
                </a:lnTo>
                <a:lnTo>
                  <a:pt x="0" y="69560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 rot="2553791">
            <a:off x="4221706" y="230360"/>
            <a:ext cx="2186462" cy="4114800"/>
          </a:xfrm>
          <a:custGeom>
            <a:avLst/>
            <a:gdLst/>
            <a:ahLst/>
            <a:cxnLst/>
            <a:rect l="l" t="t" r="r" b="b"/>
            <a:pathLst>
              <a:path w="2186462" h="4114800">
                <a:moveTo>
                  <a:pt x="0" y="0"/>
                </a:moveTo>
                <a:lnTo>
                  <a:pt x="2186462" y="0"/>
                </a:lnTo>
                <a:lnTo>
                  <a:pt x="218646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90060" y="7825834"/>
            <a:ext cx="2059245" cy="2201424"/>
          </a:xfrm>
          <a:custGeom>
            <a:avLst/>
            <a:gdLst/>
            <a:ahLst/>
            <a:cxnLst/>
            <a:rect l="l" t="t" r="r" b="b"/>
            <a:pathLst>
              <a:path w="2059245" h="2201424">
                <a:moveTo>
                  <a:pt x="0" y="0"/>
                </a:moveTo>
                <a:lnTo>
                  <a:pt x="2059245" y="0"/>
                </a:lnTo>
                <a:lnTo>
                  <a:pt x="2059245" y="2201424"/>
                </a:lnTo>
                <a:lnTo>
                  <a:pt x="0" y="22014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Freeform 7"/>
          <p:cNvSpPr/>
          <p:nvPr/>
        </p:nvSpPr>
        <p:spPr>
          <a:xfrm>
            <a:off x="14008257" y="6172200"/>
            <a:ext cx="2890647" cy="4114800"/>
          </a:xfrm>
          <a:custGeom>
            <a:avLst/>
            <a:gdLst/>
            <a:ahLst/>
            <a:cxnLst/>
            <a:rect l="l" t="t" r="r" b="b"/>
            <a:pathLst>
              <a:path w="2890647" h="4114800">
                <a:moveTo>
                  <a:pt x="0" y="0"/>
                </a:moveTo>
                <a:lnTo>
                  <a:pt x="2890647" y="0"/>
                </a:lnTo>
                <a:lnTo>
                  <a:pt x="289064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6957289" y="5820189"/>
            <a:ext cx="5520210" cy="728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8"/>
              </a:lnSpc>
              <a:spcBef>
                <a:spcPct val="0"/>
              </a:spcBef>
            </a:pPr>
            <a:r>
              <a:rPr lang="en-US" sz="5864">
                <a:solidFill>
                  <a:srgbClr val="F9A0A0"/>
                </a:solidFill>
                <a:latin typeface="Lato Bold"/>
              </a:rPr>
              <a:t>26 APRIL 2024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314937" y="2906895"/>
            <a:ext cx="9990913" cy="7199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66"/>
              </a:lnSpc>
            </a:pPr>
            <a:r>
              <a:rPr lang="en-US" sz="4190">
                <a:solidFill>
                  <a:srgbClr val="FFFFFF"/>
                </a:solidFill>
                <a:latin typeface="Lato"/>
              </a:rPr>
              <a:t>Young Reporters for the Environment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220646" y="7051341"/>
            <a:ext cx="5291121" cy="2781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01"/>
              </a:lnSpc>
              <a:spcBef>
                <a:spcPct val="0"/>
              </a:spcBef>
            </a:pPr>
            <a:r>
              <a:rPr lang="en-US" sz="3144">
                <a:solidFill>
                  <a:srgbClr val="FFFFFF"/>
                </a:solidFill>
                <a:latin typeface="Lato"/>
              </a:rPr>
              <a:t>IF YOU ARE AGED 11-25, </a:t>
            </a:r>
          </a:p>
          <a:p>
            <a:pPr algn="ctr">
              <a:lnSpc>
                <a:spcPts val="4401"/>
              </a:lnSpc>
              <a:spcBef>
                <a:spcPct val="0"/>
              </a:spcBef>
            </a:pPr>
            <a:r>
              <a:rPr lang="en-US" sz="3144">
                <a:solidFill>
                  <a:srgbClr val="FFFFFF"/>
                </a:solidFill>
                <a:latin typeface="Lato"/>
              </a:rPr>
              <a:t>PASSIONATE ABOUT ENVIRONMENT </a:t>
            </a:r>
          </a:p>
          <a:p>
            <a:pPr algn="ctr">
              <a:lnSpc>
                <a:spcPts val="4401"/>
              </a:lnSpc>
              <a:spcBef>
                <a:spcPct val="0"/>
              </a:spcBef>
            </a:pPr>
            <a:r>
              <a:rPr lang="en-US" sz="3144">
                <a:solidFill>
                  <a:srgbClr val="FFFFFF"/>
                </a:solidFill>
                <a:latin typeface="Lato"/>
              </a:rPr>
              <a:t>AND FULL OF CREATIVITY, </a:t>
            </a:r>
          </a:p>
          <a:p>
            <a:pPr algn="ctr">
              <a:lnSpc>
                <a:spcPts val="5090"/>
              </a:lnSpc>
              <a:spcBef>
                <a:spcPct val="0"/>
              </a:spcBef>
            </a:pPr>
            <a:r>
              <a:rPr lang="en-US" sz="3636">
                <a:solidFill>
                  <a:srgbClr val="FFFFFF"/>
                </a:solidFill>
                <a:latin typeface="Lato Bold"/>
              </a:rPr>
              <a:t>THIS IS FOR YOU!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793159" y="4280015"/>
            <a:ext cx="7848470" cy="1216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07"/>
              </a:lnSpc>
            </a:pPr>
            <a:r>
              <a:rPr lang="en-US" sz="7148" spc="700">
                <a:solidFill>
                  <a:srgbClr val="FFFFFF"/>
                </a:solidFill>
                <a:latin typeface="Lato Bold"/>
              </a:rPr>
              <a:t>COMPETITION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793159" y="3503026"/>
            <a:ext cx="7848470" cy="1039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95"/>
              </a:lnSpc>
            </a:pPr>
            <a:r>
              <a:rPr lang="en-US" sz="6068" spc="594">
                <a:solidFill>
                  <a:srgbClr val="FFFFFF"/>
                </a:solidFill>
                <a:latin typeface="Lato Bold"/>
              </a:rPr>
              <a:t>NATIONAL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179167" y="801080"/>
            <a:ext cx="5463802" cy="20296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0"/>
              </a:lnSpc>
              <a:spcBef>
                <a:spcPct val="0"/>
              </a:spcBef>
            </a:pPr>
            <a:r>
              <a:rPr lang="en-US" sz="8545">
                <a:solidFill>
                  <a:srgbClr val="F8EFF2"/>
                </a:solidFill>
                <a:latin typeface="Alyssum"/>
              </a:rPr>
              <a:t>OPEN NOW!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8566716" y="8081990"/>
            <a:ext cx="5074914" cy="2053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4151"/>
              </a:lnSpc>
            </a:pPr>
            <a:r>
              <a:rPr lang="en-US" sz="2965">
                <a:solidFill>
                  <a:srgbClr val="FFFFFF"/>
                </a:solidFill>
                <a:latin typeface="Lato Bold"/>
              </a:rPr>
              <a:t>Monetary Prize of £100</a:t>
            </a:r>
          </a:p>
          <a:p>
            <a:pPr algn="r">
              <a:lnSpc>
                <a:spcPts val="4151"/>
              </a:lnSpc>
            </a:pPr>
            <a:r>
              <a:rPr lang="en-US" sz="2965">
                <a:solidFill>
                  <a:srgbClr val="FFFFFF"/>
                </a:solidFill>
                <a:latin typeface="Lato"/>
              </a:rPr>
              <a:t>&amp; opportunity to win a </a:t>
            </a:r>
            <a:r>
              <a:rPr lang="en-US" sz="2965">
                <a:solidFill>
                  <a:srgbClr val="FFFFFF"/>
                </a:solidFill>
                <a:latin typeface="Lato Bold"/>
              </a:rPr>
              <a:t>free trip</a:t>
            </a:r>
            <a:r>
              <a:rPr lang="en-US" sz="2965">
                <a:solidFill>
                  <a:srgbClr val="FFFFFF"/>
                </a:solidFill>
                <a:latin typeface="Lato"/>
              </a:rPr>
              <a:t> to the YRE Conference in </a:t>
            </a:r>
          </a:p>
          <a:p>
            <a:pPr algn="r">
              <a:lnSpc>
                <a:spcPts val="4151"/>
              </a:lnSpc>
            </a:pPr>
            <a:r>
              <a:rPr lang="en-US" sz="2965">
                <a:solidFill>
                  <a:srgbClr val="FFFFFF"/>
                </a:solidFill>
                <a:latin typeface="Lato"/>
              </a:rPr>
              <a:t>South Korea March 2025</a:t>
            </a:r>
          </a:p>
        </p:txBody>
      </p:sp>
      <p:sp>
        <p:nvSpPr>
          <p:cNvPr id="15" name="Freeform 17">
            <a:extLst>
              <a:ext uri="{FF2B5EF4-FFF2-40B4-BE49-F238E27FC236}">
                <a16:creationId xmlns:a16="http://schemas.microsoft.com/office/drawing/2014/main" id="{DCDEAC70-6400-37BD-2BE4-42D6E244AFBB}"/>
              </a:ext>
            </a:extLst>
          </p:cNvPr>
          <p:cNvSpPr/>
          <p:nvPr/>
        </p:nvSpPr>
        <p:spPr>
          <a:xfrm>
            <a:off x="51762" y="-56170"/>
            <a:ext cx="3329415" cy="1108423"/>
          </a:xfrm>
          <a:custGeom>
            <a:avLst/>
            <a:gdLst/>
            <a:ahLst/>
            <a:cxnLst/>
            <a:rect l="l" t="t" r="r" b="b"/>
            <a:pathLst>
              <a:path w="4552109" h="1304405">
                <a:moveTo>
                  <a:pt x="0" y="0"/>
                </a:moveTo>
                <a:lnTo>
                  <a:pt x="4552109" y="0"/>
                </a:lnTo>
                <a:lnTo>
                  <a:pt x="4552109" y="1304405"/>
                </a:lnTo>
                <a:lnTo>
                  <a:pt x="0" y="130440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2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13161" y="5111507"/>
            <a:ext cx="3436655" cy="4146793"/>
          </a:xfrm>
          <a:custGeom>
            <a:avLst/>
            <a:gdLst/>
            <a:ahLst/>
            <a:cxnLst/>
            <a:rect l="l" t="t" r="r" b="b"/>
            <a:pathLst>
              <a:path w="3436655" h="4146793">
                <a:moveTo>
                  <a:pt x="0" y="0"/>
                </a:moveTo>
                <a:lnTo>
                  <a:pt x="3436655" y="0"/>
                </a:lnTo>
                <a:lnTo>
                  <a:pt x="3436655" y="4146793"/>
                </a:lnTo>
                <a:lnTo>
                  <a:pt x="0" y="41467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462233" y="5111507"/>
            <a:ext cx="3436655" cy="4146793"/>
          </a:xfrm>
          <a:custGeom>
            <a:avLst/>
            <a:gdLst/>
            <a:ahLst/>
            <a:cxnLst/>
            <a:rect l="l" t="t" r="r" b="b"/>
            <a:pathLst>
              <a:path w="3436655" h="4146793">
                <a:moveTo>
                  <a:pt x="0" y="0"/>
                </a:moveTo>
                <a:lnTo>
                  <a:pt x="3436655" y="0"/>
                </a:lnTo>
                <a:lnTo>
                  <a:pt x="3436655" y="4146793"/>
                </a:lnTo>
                <a:lnTo>
                  <a:pt x="0" y="41467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12336769" y="725413"/>
            <a:ext cx="3436655" cy="4146793"/>
          </a:xfrm>
          <a:custGeom>
            <a:avLst/>
            <a:gdLst/>
            <a:ahLst/>
            <a:cxnLst/>
            <a:rect l="l" t="t" r="r" b="b"/>
            <a:pathLst>
              <a:path w="3436655" h="4146793">
                <a:moveTo>
                  <a:pt x="0" y="0"/>
                </a:moveTo>
                <a:lnTo>
                  <a:pt x="3436655" y="0"/>
                </a:lnTo>
                <a:lnTo>
                  <a:pt x="3436655" y="4146793"/>
                </a:lnTo>
                <a:lnTo>
                  <a:pt x="0" y="41467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8587697" y="725413"/>
            <a:ext cx="3436655" cy="4146793"/>
          </a:xfrm>
          <a:custGeom>
            <a:avLst/>
            <a:gdLst/>
            <a:ahLst/>
            <a:cxnLst/>
            <a:rect l="l" t="t" r="r" b="b"/>
            <a:pathLst>
              <a:path w="3436655" h="4146793">
                <a:moveTo>
                  <a:pt x="0" y="0"/>
                </a:moveTo>
                <a:lnTo>
                  <a:pt x="3436655" y="0"/>
                </a:lnTo>
                <a:lnTo>
                  <a:pt x="3436655" y="4146793"/>
                </a:lnTo>
                <a:lnTo>
                  <a:pt x="0" y="41467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>
            <a:off x="14211304" y="5111507"/>
            <a:ext cx="3436655" cy="4146793"/>
          </a:xfrm>
          <a:custGeom>
            <a:avLst/>
            <a:gdLst/>
            <a:ahLst/>
            <a:cxnLst/>
            <a:rect l="l" t="t" r="r" b="b"/>
            <a:pathLst>
              <a:path w="3436655" h="4146793">
                <a:moveTo>
                  <a:pt x="0" y="0"/>
                </a:moveTo>
                <a:lnTo>
                  <a:pt x="3436655" y="0"/>
                </a:lnTo>
                <a:lnTo>
                  <a:pt x="3436655" y="4146793"/>
                </a:lnTo>
                <a:lnTo>
                  <a:pt x="0" y="414679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7" name="Group 7"/>
          <p:cNvGrpSpPr/>
          <p:nvPr/>
        </p:nvGrpSpPr>
        <p:grpSpPr>
          <a:xfrm>
            <a:off x="9934524" y="1426602"/>
            <a:ext cx="763214" cy="763214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005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43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799535" y="5867457"/>
            <a:ext cx="763214" cy="763214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005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43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041669" y="5867457"/>
            <a:ext cx="763214" cy="763214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005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43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546713" y="5867457"/>
            <a:ext cx="763214" cy="763214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005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43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3678833" y="1426602"/>
            <a:ext cx="763214" cy="763214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50051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76200" y="-38100"/>
              <a:ext cx="660400" cy="774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43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 flipV="1">
            <a:off x="0" y="6896182"/>
            <a:ext cx="2896485" cy="3390818"/>
          </a:xfrm>
          <a:custGeom>
            <a:avLst/>
            <a:gdLst/>
            <a:ahLst/>
            <a:cxnLst/>
            <a:rect l="l" t="t" r="r" b="b"/>
            <a:pathLst>
              <a:path w="2896485" h="3390818">
                <a:moveTo>
                  <a:pt x="0" y="3390818"/>
                </a:moveTo>
                <a:lnTo>
                  <a:pt x="2896485" y="3390818"/>
                </a:lnTo>
                <a:lnTo>
                  <a:pt x="2896485" y="0"/>
                </a:lnTo>
                <a:lnTo>
                  <a:pt x="0" y="0"/>
                </a:lnTo>
                <a:lnTo>
                  <a:pt x="0" y="3390818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3" name="Freeform 23"/>
          <p:cNvSpPr/>
          <p:nvPr/>
        </p:nvSpPr>
        <p:spPr>
          <a:xfrm flipH="1">
            <a:off x="1028700" y="4191663"/>
            <a:ext cx="4487009" cy="4692297"/>
          </a:xfrm>
          <a:custGeom>
            <a:avLst/>
            <a:gdLst/>
            <a:ahLst/>
            <a:cxnLst/>
            <a:rect l="l" t="t" r="r" b="b"/>
            <a:pathLst>
              <a:path w="4487009" h="4692297">
                <a:moveTo>
                  <a:pt x="4487009" y="0"/>
                </a:moveTo>
                <a:lnTo>
                  <a:pt x="0" y="0"/>
                </a:lnTo>
                <a:lnTo>
                  <a:pt x="0" y="4692297"/>
                </a:lnTo>
                <a:lnTo>
                  <a:pt x="4487009" y="4692297"/>
                </a:lnTo>
                <a:lnTo>
                  <a:pt x="4487009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4" name="Freeform 24"/>
          <p:cNvSpPr/>
          <p:nvPr/>
        </p:nvSpPr>
        <p:spPr>
          <a:xfrm>
            <a:off x="-498062" y="-506048"/>
            <a:ext cx="3053524" cy="4114800"/>
          </a:xfrm>
          <a:custGeom>
            <a:avLst/>
            <a:gdLst/>
            <a:ahLst/>
            <a:cxnLst/>
            <a:rect l="l" t="t" r="r" b="b"/>
            <a:pathLst>
              <a:path w="3053524" h="4114800">
                <a:moveTo>
                  <a:pt x="0" y="0"/>
                </a:moveTo>
                <a:lnTo>
                  <a:pt x="3053524" y="0"/>
                </a:lnTo>
                <a:lnTo>
                  <a:pt x="30535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25" name="TextBox 25"/>
          <p:cNvSpPr txBox="1"/>
          <p:nvPr/>
        </p:nvSpPr>
        <p:spPr>
          <a:xfrm>
            <a:off x="1898548" y="1802734"/>
            <a:ext cx="5652830" cy="1990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842"/>
              </a:lnSpc>
              <a:spcBef>
                <a:spcPct val="0"/>
              </a:spcBef>
            </a:pPr>
            <a:r>
              <a:rPr lang="en-US" sz="6535">
                <a:solidFill>
                  <a:srgbClr val="F8EFF2"/>
                </a:solidFill>
                <a:latin typeface="Lilita One"/>
              </a:rPr>
              <a:t>COMPETITION CATEGORIES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923836" y="1408477"/>
            <a:ext cx="764377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Jua"/>
              </a:rPr>
              <a:t>1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8918491" y="2757692"/>
            <a:ext cx="2775068" cy="505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38"/>
              </a:lnSpc>
              <a:spcBef>
                <a:spcPct val="0"/>
              </a:spcBef>
            </a:pPr>
            <a:r>
              <a:rPr lang="en-US" sz="2598">
                <a:solidFill>
                  <a:srgbClr val="5D5491"/>
                </a:solidFill>
                <a:latin typeface="Jua"/>
              </a:rPr>
              <a:t>Article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672906" y="2546872"/>
            <a:ext cx="2775068" cy="927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8"/>
              </a:lnSpc>
              <a:spcBef>
                <a:spcPct val="0"/>
              </a:spcBef>
            </a:pPr>
            <a:r>
              <a:rPr lang="en-US" sz="2498" dirty="0">
                <a:solidFill>
                  <a:srgbClr val="5D5491"/>
                </a:solidFill>
                <a:latin typeface="Jua"/>
              </a:rPr>
              <a:t>Single Reportage Photo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1798372" y="5849331"/>
            <a:ext cx="764377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Jua"/>
              </a:rPr>
              <a:t>4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793026" y="7198546"/>
            <a:ext cx="2775068" cy="927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8"/>
              </a:lnSpc>
            </a:pPr>
            <a:r>
              <a:rPr lang="en-US" sz="2498">
                <a:solidFill>
                  <a:srgbClr val="5D5491"/>
                </a:solidFill>
                <a:latin typeface="Jua"/>
              </a:rPr>
              <a:t>Photo Story</a:t>
            </a:r>
          </a:p>
          <a:p>
            <a:pPr algn="ctr">
              <a:lnSpc>
                <a:spcPts val="3498"/>
              </a:lnSpc>
              <a:spcBef>
                <a:spcPct val="0"/>
              </a:spcBef>
            </a:pPr>
            <a:r>
              <a:rPr lang="en-US" sz="2498">
                <a:solidFill>
                  <a:srgbClr val="5D5491"/>
                </a:solidFill>
                <a:latin typeface="Jua"/>
              </a:rPr>
              <a:t>3-5 Photos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044811" y="5849331"/>
            <a:ext cx="764377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Jua"/>
              </a:rPr>
              <a:t>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039465" y="6979471"/>
            <a:ext cx="2775068" cy="13652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8"/>
              </a:lnSpc>
              <a:spcBef>
                <a:spcPct val="0"/>
              </a:spcBef>
            </a:pPr>
            <a:r>
              <a:rPr lang="en-US" sz="2498">
                <a:solidFill>
                  <a:srgbClr val="5D5491"/>
                </a:solidFill>
                <a:latin typeface="Jua"/>
              </a:rPr>
              <a:t>Single Environmental Campaign Photo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551934" y="5849331"/>
            <a:ext cx="764377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Jua"/>
              </a:rPr>
              <a:t>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546588" y="7198546"/>
            <a:ext cx="2775068" cy="52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78"/>
              </a:lnSpc>
              <a:spcBef>
                <a:spcPct val="0"/>
              </a:spcBef>
            </a:pPr>
            <a:r>
              <a:rPr lang="en-US" sz="2698">
                <a:solidFill>
                  <a:srgbClr val="5D5491"/>
                </a:solidFill>
                <a:latin typeface="Jua"/>
              </a:rPr>
              <a:t>Video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3668145" y="1408477"/>
            <a:ext cx="764377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FFFFFF"/>
                </a:solidFill>
                <a:latin typeface="Jua"/>
              </a:rPr>
              <a:t>2</a:t>
            </a:r>
          </a:p>
        </p:txBody>
      </p:sp>
      <p:sp>
        <p:nvSpPr>
          <p:cNvPr id="36" name="Freeform 36"/>
          <p:cNvSpPr/>
          <p:nvPr/>
        </p:nvSpPr>
        <p:spPr>
          <a:xfrm flipH="1">
            <a:off x="15391515" y="0"/>
            <a:ext cx="2896485" cy="3390818"/>
          </a:xfrm>
          <a:custGeom>
            <a:avLst/>
            <a:gdLst/>
            <a:ahLst/>
            <a:cxnLst/>
            <a:rect l="l" t="t" r="r" b="b"/>
            <a:pathLst>
              <a:path w="2896485" h="3390818">
                <a:moveTo>
                  <a:pt x="2896485" y="0"/>
                </a:moveTo>
                <a:lnTo>
                  <a:pt x="0" y="0"/>
                </a:lnTo>
                <a:lnTo>
                  <a:pt x="0" y="3390818"/>
                </a:lnTo>
                <a:lnTo>
                  <a:pt x="2896485" y="3390818"/>
                </a:lnTo>
                <a:lnTo>
                  <a:pt x="2896485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7" name="Freeform 37"/>
          <p:cNvSpPr/>
          <p:nvPr/>
        </p:nvSpPr>
        <p:spPr>
          <a:xfrm flipH="1">
            <a:off x="7551378" y="1426602"/>
            <a:ext cx="490291" cy="1376256"/>
          </a:xfrm>
          <a:custGeom>
            <a:avLst/>
            <a:gdLst/>
            <a:ahLst/>
            <a:cxnLst/>
            <a:rect l="l" t="t" r="r" b="b"/>
            <a:pathLst>
              <a:path w="490291" h="1376256">
                <a:moveTo>
                  <a:pt x="490291" y="0"/>
                </a:moveTo>
                <a:lnTo>
                  <a:pt x="0" y="0"/>
                </a:lnTo>
                <a:lnTo>
                  <a:pt x="0" y="1376257"/>
                </a:lnTo>
                <a:lnTo>
                  <a:pt x="490291" y="1376257"/>
                </a:lnTo>
                <a:lnTo>
                  <a:pt x="490291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2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741775" y="1104900"/>
            <a:ext cx="4258487" cy="4476727"/>
          </a:xfrm>
          <a:custGeom>
            <a:avLst/>
            <a:gdLst/>
            <a:ahLst/>
            <a:cxnLst/>
            <a:rect l="l" t="t" r="r" b="b"/>
            <a:pathLst>
              <a:path w="4258487" h="4476727">
                <a:moveTo>
                  <a:pt x="0" y="0"/>
                </a:moveTo>
                <a:lnTo>
                  <a:pt x="4258487" y="0"/>
                </a:lnTo>
                <a:lnTo>
                  <a:pt x="4258487" y="4476727"/>
                </a:lnTo>
                <a:lnTo>
                  <a:pt x="0" y="447672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0499835" y="1222091"/>
            <a:ext cx="3953271" cy="4155869"/>
          </a:xfrm>
          <a:custGeom>
            <a:avLst/>
            <a:gdLst/>
            <a:ahLst/>
            <a:cxnLst/>
            <a:rect l="l" t="t" r="r" b="b"/>
            <a:pathLst>
              <a:path w="3953271" h="4155869">
                <a:moveTo>
                  <a:pt x="0" y="0"/>
                </a:moveTo>
                <a:lnTo>
                  <a:pt x="3953270" y="0"/>
                </a:lnTo>
                <a:lnTo>
                  <a:pt x="3953270" y="4155870"/>
                </a:lnTo>
                <a:lnTo>
                  <a:pt x="0" y="41558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7871019" y="5575175"/>
            <a:ext cx="3788751" cy="3982918"/>
          </a:xfrm>
          <a:custGeom>
            <a:avLst/>
            <a:gdLst/>
            <a:ahLst/>
            <a:cxnLst/>
            <a:rect l="l" t="t" r="r" b="b"/>
            <a:pathLst>
              <a:path w="3788751" h="3982918">
                <a:moveTo>
                  <a:pt x="0" y="0"/>
                </a:moveTo>
                <a:lnTo>
                  <a:pt x="3788751" y="0"/>
                </a:lnTo>
                <a:lnTo>
                  <a:pt x="3788751" y="3982918"/>
                </a:lnTo>
                <a:lnTo>
                  <a:pt x="0" y="39829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Freeform 5"/>
          <p:cNvSpPr/>
          <p:nvPr/>
        </p:nvSpPr>
        <p:spPr>
          <a:xfrm>
            <a:off x="12901420" y="5575175"/>
            <a:ext cx="3871111" cy="4069499"/>
          </a:xfrm>
          <a:custGeom>
            <a:avLst/>
            <a:gdLst/>
            <a:ahLst/>
            <a:cxnLst/>
            <a:rect l="l" t="t" r="r" b="b"/>
            <a:pathLst>
              <a:path w="3871111" h="4069499">
                <a:moveTo>
                  <a:pt x="0" y="0"/>
                </a:moveTo>
                <a:lnTo>
                  <a:pt x="3871111" y="0"/>
                </a:lnTo>
                <a:lnTo>
                  <a:pt x="3871111" y="4069499"/>
                </a:lnTo>
                <a:lnTo>
                  <a:pt x="0" y="406949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Freeform 6"/>
          <p:cNvSpPr/>
          <p:nvPr/>
        </p:nvSpPr>
        <p:spPr>
          <a:xfrm flipV="1">
            <a:off x="-57150" y="5079875"/>
            <a:ext cx="4448000" cy="5207125"/>
          </a:xfrm>
          <a:custGeom>
            <a:avLst/>
            <a:gdLst/>
            <a:ahLst/>
            <a:cxnLst/>
            <a:rect l="l" t="t" r="r" b="b"/>
            <a:pathLst>
              <a:path w="4448000" h="5207125">
                <a:moveTo>
                  <a:pt x="0" y="5207125"/>
                </a:moveTo>
                <a:lnTo>
                  <a:pt x="4448000" y="5207125"/>
                </a:lnTo>
                <a:lnTo>
                  <a:pt x="4448000" y="0"/>
                </a:lnTo>
                <a:lnTo>
                  <a:pt x="0" y="0"/>
                </a:lnTo>
                <a:lnTo>
                  <a:pt x="0" y="520712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7" name="TextBox 7"/>
          <p:cNvSpPr txBox="1"/>
          <p:nvPr/>
        </p:nvSpPr>
        <p:spPr>
          <a:xfrm>
            <a:off x="1028700" y="1095375"/>
            <a:ext cx="4864107" cy="790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162"/>
              </a:lnSpc>
              <a:spcBef>
                <a:spcPct val="0"/>
              </a:spcBef>
            </a:pPr>
            <a:r>
              <a:rPr lang="en-US" sz="5135" u="none">
                <a:solidFill>
                  <a:srgbClr val="F8EFF2"/>
                </a:solidFill>
                <a:latin typeface="Lilita One"/>
              </a:rPr>
              <a:t>METHODOLOGY</a:t>
            </a:r>
          </a:p>
        </p:txBody>
      </p:sp>
      <p:sp>
        <p:nvSpPr>
          <p:cNvPr id="8" name="Freeform 8"/>
          <p:cNvSpPr/>
          <p:nvPr/>
        </p:nvSpPr>
        <p:spPr>
          <a:xfrm rot="-1317161">
            <a:off x="94711" y="431442"/>
            <a:ext cx="1238378" cy="1052622"/>
          </a:xfrm>
          <a:custGeom>
            <a:avLst/>
            <a:gdLst/>
            <a:ahLst/>
            <a:cxnLst/>
            <a:rect l="l" t="t" r="r" b="b"/>
            <a:pathLst>
              <a:path w="1238378" h="1052622">
                <a:moveTo>
                  <a:pt x="0" y="0"/>
                </a:moveTo>
                <a:lnTo>
                  <a:pt x="1238378" y="0"/>
                </a:lnTo>
                <a:lnTo>
                  <a:pt x="1238378" y="1052621"/>
                </a:lnTo>
                <a:lnTo>
                  <a:pt x="0" y="10526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9" name="Freeform 9"/>
          <p:cNvSpPr/>
          <p:nvPr/>
        </p:nvSpPr>
        <p:spPr>
          <a:xfrm>
            <a:off x="345116" y="6172200"/>
            <a:ext cx="3643468" cy="4114800"/>
          </a:xfrm>
          <a:custGeom>
            <a:avLst/>
            <a:gdLst/>
            <a:ahLst/>
            <a:cxnLst/>
            <a:rect l="l" t="t" r="r" b="b"/>
            <a:pathLst>
              <a:path w="3643468" h="4114800">
                <a:moveTo>
                  <a:pt x="0" y="0"/>
                </a:moveTo>
                <a:lnTo>
                  <a:pt x="3643468" y="0"/>
                </a:lnTo>
                <a:lnTo>
                  <a:pt x="36434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0" name="Freeform 10"/>
          <p:cNvSpPr/>
          <p:nvPr/>
        </p:nvSpPr>
        <p:spPr>
          <a:xfrm>
            <a:off x="6372254" y="1730438"/>
            <a:ext cx="767582" cy="988166"/>
          </a:xfrm>
          <a:custGeom>
            <a:avLst/>
            <a:gdLst/>
            <a:ahLst/>
            <a:cxnLst/>
            <a:rect l="l" t="t" r="r" b="b"/>
            <a:pathLst>
              <a:path w="767582" h="988166">
                <a:moveTo>
                  <a:pt x="0" y="0"/>
                </a:moveTo>
                <a:lnTo>
                  <a:pt x="767583" y="0"/>
                </a:lnTo>
                <a:lnTo>
                  <a:pt x="767583" y="988166"/>
                </a:lnTo>
                <a:lnTo>
                  <a:pt x="0" y="98816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1" name="Freeform 11"/>
          <p:cNvSpPr/>
          <p:nvPr/>
        </p:nvSpPr>
        <p:spPr>
          <a:xfrm rot="-451822">
            <a:off x="11008691" y="1590156"/>
            <a:ext cx="799905" cy="830748"/>
          </a:xfrm>
          <a:custGeom>
            <a:avLst/>
            <a:gdLst/>
            <a:ahLst/>
            <a:cxnLst/>
            <a:rect l="l" t="t" r="r" b="b"/>
            <a:pathLst>
              <a:path w="799905" h="830748">
                <a:moveTo>
                  <a:pt x="0" y="0"/>
                </a:moveTo>
                <a:lnTo>
                  <a:pt x="799905" y="0"/>
                </a:lnTo>
                <a:lnTo>
                  <a:pt x="799905" y="830748"/>
                </a:lnTo>
                <a:lnTo>
                  <a:pt x="0" y="83074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Freeform 12"/>
          <p:cNvSpPr/>
          <p:nvPr/>
        </p:nvSpPr>
        <p:spPr>
          <a:xfrm rot="-551409">
            <a:off x="8596766" y="6253494"/>
            <a:ext cx="719408" cy="646568"/>
          </a:xfrm>
          <a:custGeom>
            <a:avLst/>
            <a:gdLst/>
            <a:ahLst/>
            <a:cxnLst/>
            <a:rect l="l" t="t" r="r" b="b"/>
            <a:pathLst>
              <a:path w="719408" h="646568">
                <a:moveTo>
                  <a:pt x="0" y="0"/>
                </a:moveTo>
                <a:lnTo>
                  <a:pt x="719408" y="0"/>
                </a:lnTo>
                <a:lnTo>
                  <a:pt x="719408" y="646567"/>
                </a:lnTo>
                <a:lnTo>
                  <a:pt x="0" y="646567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3" name="Freeform 13"/>
          <p:cNvSpPr/>
          <p:nvPr/>
        </p:nvSpPr>
        <p:spPr>
          <a:xfrm rot="565108">
            <a:off x="10477285" y="6172200"/>
            <a:ext cx="597785" cy="701214"/>
          </a:xfrm>
          <a:custGeom>
            <a:avLst/>
            <a:gdLst/>
            <a:ahLst/>
            <a:cxnLst/>
            <a:rect l="l" t="t" r="r" b="b"/>
            <a:pathLst>
              <a:path w="597785" h="701214">
                <a:moveTo>
                  <a:pt x="0" y="0"/>
                </a:moveTo>
                <a:lnTo>
                  <a:pt x="597785" y="0"/>
                </a:lnTo>
                <a:lnTo>
                  <a:pt x="597785" y="701213"/>
                </a:lnTo>
                <a:lnTo>
                  <a:pt x="0" y="70121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4" name="Freeform 14"/>
          <p:cNvSpPr/>
          <p:nvPr/>
        </p:nvSpPr>
        <p:spPr>
          <a:xfrm>
            <a:off x="13404683" y="6172200"/>
            <a:ext cx="764868" cy="745399"/>
          </a:xfrm>
          <a:custGeom>
            <a:avLst/>
            <a:gdLst/>
            <a:ahLst/>
            <a:cxnLst/>
            <a:rect l="l" t="t" r="r" b="b"/>
            <a:pathLst>
              <a:path w="764868" h="745399">
                <a:moveTo>
                  <a:pt x="0" y="0"/>
                </a:moveTo>
                <a:lnTo>
                  <a:pt x="764868" y="0"/>
                </a:lnTo>
                <a:lnTo>
                  <a:pt x="764868" y="745399"/>
                </a:lnTo>
                <a:lnTo>
                  <a:pt x="0" y="745399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5" name="TextBox 15"/>
          <p:cNvSpPr txBox="1"/>
          <p:nvPr/>
        </p:nvSpPr>
        <p:spPr>
          <a:xfrm>
            <a:off x="6756045" y="2260309"/>
            <a:ext cx="2200424" cy="45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8"/>
              </a:lnSpc>
            </a:pPr>
            <a:r>
              <a:rPr lang="en-US" sz="2591">
                <a:solidFill>
                  <a:srgbClr val="5D5491"/>
                </a:solidFill>
                <a:latin typeface="Lilita One"/>
              </a:rPr>
              <a:t>INVESTIGATE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120833" y="3223522"/>
            <a:ext cx="3671821" cy="18563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2"/>
              </a:lnSpc>
              <a:spcBef>
                <a:spcPct val="0"/>
              </a:spcBef>
            </a:pPr>
            <a:r>
              <a:rPr lang="en-US" sz="2065">
                <a:solidFill>
                  <a:srgbClr val="5D5491"/>
                </a:solidFill>
                <a:latin typeface="Jua"/>
              </a:rPr>
              <a:t>Investigate a local issue, using primary &amp; secondary sources, key stakeholders, original research, and links to relevant context and global issues.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1595228" y="1978524"/>
            <a:ext cx="1762484" cy="915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8"/>
              </a:lnSpc>
            </a:pPr>
            <a:r>
              <a:rPr lang="en-US" sz="2591">
                <a:solidFill>
                  <a:srgbClr val="5D5491"/>
                </a:solidFill>
                <a:latin typeface="Lilita One"/>
              </a:rPr>
              <a:t>RESEARCH</a:t>
            </a:r>
          </a:p>
          <a:p>
            <a:pPr algn="ctr">
              <a:lnSpc>
                <a:spcPts val="3628"/>
              </a:lnSpc>
            </a:pPr>
            <a:r>
              <a:rPr lang="en-US" sz="2591">
                <a:solidFill>
                  <a:srgbClr val="5D5491"/>
                </a:solidFill>
                <a:latin typeface="Lilita One"/>
              </a:rPr>
              <a:t>SOLUTIONS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1049758" y="3327640"/>
            <a:ext cx="2853424" cy="1323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6"/>
              </a:lnSpc>
              <a:spcBef>
                <a:spcPct val="0"/>
              </a:spcBef>
            </a:pPr>
            <a:r>
              <a:rPr lang="en-US" sz="1832">
                <a:solidFill>
                  <a:srgbClr val="5D5491"/>
                </a:solidFill>
                <a:latin typeface="Jua"/>
              </a:rPr>
              <a:t>Identify possible solutions from experts’ and stakeholders’ perspectives, exploring pros and cons.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8632601" y="6655241"/>
            <a:ext cx="2265586" cy="458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8"/>
              </a:lnSpc>
            </a:pPr>
            <a:r>
              <a:rPr lang="en-US" sz="2591">
                <a:solidFill>
                  <a:srgbClr val="5D5491"/>
                </a:solidFill>
                <a:latin typeface="Lilita One"/>
              </a:rPr>
              <a:t>REPORT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8456894" y="7517241"/>
            <a:ext cx="2671521" cy="1325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66"/>
              </a:lnSpc>
              <a:spcBef>
                <a:spcPct val="0"/>
              </a:spcBef>
            </a:pPr>
            <a:r>
              <a:rPr lang="en-US" sz="1832">
                <a:solidFill>
                  <a:srgbClr val="5D5491"/>
                </a:solidFill>
                <a:latin typeface="Jua"/>
              </a:rPr>
              <a:t>Identify target audience and create a journalistic piece: article, photo or short video.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3736763" y="6690875"/>
            <a:ext cx="2200424" cy="458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8"/>
              </a:lnSpc>
            </a:pPr>
            <a:r>
              <a:rPr lang="en-US" sz="2591">
                <a:solidFill>
                  <a:srgbClr val="5D5491"/>
                </a:solidFill>
                <a:latin typeface="Lilita One"/>
              </a:rPr>
              <a:t>DISSEMINATE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258800" y="7667845"/>
            <a:ext cx="3352801" cy="16289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66"/>
              </a:lnSpc>
              <a:spcBef>
                <a:spcPct val="0"/>
              </a:spcBef>
            </a:pPr>
            <a:r>
              <a:rPr lang="en-US" sz="1832" dirty="0">
                <a:solidFill>
                  <a:srgbClr val="5D5491"/>
                </a:solidFill>
                <a:latin typeface="Jua"/>
              </a:rPr>
              <a:t>Disseminate to educate. Use your social media, school platforms, national operator </a:t>
            </a:r>
            <a:r>
              <a:rPr lang="en-US" sz="1832" dirty="0" err="1">
                <a:solidFill>
                  <a:srgbClr val="5D5491"/>
                </a:solidFill>
                <a:latin typeface="Jua"/>
              </a:rPr>
              <a:t>organisation</a:t>
            </a:r>
            <a:r>
              <a:rPr lang="en-US" sz="1832" dirty="0">
                <a:solidFill>
                  <a:srgbClr val="5D5491"/>
                </a:solidFill>
                <a:latin typeface="Jua"/>
              </a:rPr>
              <a:t>, or local/national media. 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81025" y="1914842"/>
            <a:ext cx="5160750" cy="334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>
                <a:solidFill>
                  <a:srgbClr val="FFFFFF"/>
                </a:solidFill>
                <a:latin typeface="Canva Sans"/>
              </a:rPr>
              <a:t>The YRE Programme provides a simple set of steps for young reporters to follow as they produce their articles, photos, or documentary videos.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2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195143" y="5069355"/>
            <a:ext cx="7092857" cy="5217645"/>
          </a:xfrm>
          <a:custGeom>
            <a:avLst/>
            <a:gdLst/>
            <a:ahLst/>
            <a:cxnLst/>
            <a:rect l="l" t="t" r="r" b="b"/>
            <a:pathLst>
              <a:path w="7092857" h="5217645">
                <a:moveTo>
                  <a:pt x="0" y="0"/>
                </a:moveTo>
                <a:lnTo>
                  <a:pt x="7092857" y="0"/>
                </a:lnTo>
                <a:lnTo>
                  <a:pt x="7092857" y="5217645"/>
                </a:lnTo>
                <a:lnTo>
                  <a:pt x="0" y="52176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2240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11195143" y="0"/>
            <a:ext cx="7092857" cy="4987042"/>
          </a:xfrm>
          <a:custGeom>
            <a:avLst/>
            <a:gdLst/>
            <a:ahLst/>
            <a:cxnLst/>
            <a:rect l="l" t="t" r="r" b="b"/>
            <a:pathLst>
              <a:path w="7092857" h="4987042">
                <a:moveTo>
                  <a:pt x="0" y="0"/>
                </a:moveTo>
                <a:lnTo>
                  <a:pt x="7092857" y="0"/>
                </a:lnTo>
                <a:lnTo>
                  <a:pt x="7092857" y="4987042"/>
                </a:lnTo>
                <a:lnTo>
                  <a:pt x="0" y="498704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581" b="-13558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TextBox 4"/>
          <p:cNvSpPr txBox="1"/>
          <p:nvPr/>
        </p:nvSpPr>
        <p:spPr>
          <a:xfrm>
            <a:off x="364251" y="1665772"/>
            <a:ext cx="10550974" cy="7189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00"/>
              </a:lnSpc>
            </a:pPr>
            <a:r>
              <a:rPr lang="en-US" sz="3600">
                <a:solidFill>
                  <a:srgbClr val="FFFEF7"/>
                </a:solidFill>
                <a:latin typeface="Lato Italics"/>
              </a:rPr>
              <a:t>Young reporters choose an engaging and relevant environmental topic that is supported with impactful data and examples.</a:t>
            </a:r>
          </a:p>
          <a:p>
            <a:pPr>
              <a:lnSpc>
                <a:spcPts val="4500"/>
              </a:lnSpc>
            </a:pPr>
            <a:endParaRPr lang="en-US" sz="3600">
              <a:solidFill>
                <a:srgbClr val="FFFEF7"/>
              </a:solidFill>
              <a:latin typeface="Lato Italics"/>
            </a:endParaRPr>
          </a:p>
          <a:p>
            <a:pPr>
              <a:lnSpc>
                <a:spcPts val="4500"/>
              </a:lnSpc>
            </a:pPr>
            <a:r>
              <a:rPr lang="en-US" sz="3000" u="sng">
                <a:solidFill>
                  <a:srgbClr val="FFFEF7"/>
                </a:solidFill>
                <a:latin typeface="Open Sans Bold"/>
              </a:rPr>
              <a:t>Requirements:</a:t>
            </a:r>
          </a:p>
          <a:p>
            <a:pPr marL="647708" lvl="1" indent="-323854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FFFEF7"/>
                </a:solidFill>
                <a:latin typeface="Open Sans"/>
              </a:rPr>
              <a:t>1000 words maximum </a:t>
            </a:r>
          </a:p>
          <a:p>
            <a:pPr marL="647708" lvl="1" indent="-323854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FFFEF7"/>
                </a:solidFill>
                <a:latin typeface="Open Sans"/>
              </a:rPr>
              <a:t>must include 1-3 images (photos, diagrams, etc.)</a:t>
            </a:r>
          </a:p>
          <a:p>
            <a:pPr marL="647708" lvl="1" indent="-323854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FFFEF7"/>
                </a:solidFill>
                <a:latin typeface="Open Sans"/>
              </a:rPr>
              <a:t>follows typical structure of a news article (introduction, body, conclusion, answering 5 Ws &amp; H)</a:t>
            </a:r>
          </a:p>
          <a:p>
            <a:pPr marL="647708" lvl="1" indent="-323854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FFFEF7"/>
                </a:solidFill>
                <a:latin typeface="Open Sans"/>
              </a:rPr>
              <a:t>incorporate strong evidence and variety of perspectives</a:t>
            </a:r>
          </a:p>
          <a:p>
            <a:pPr marL="647708" lvl="1" indent="-323854">
              <a:lnSpc>
                <a:spcPts val="4500"/>
              </a:lnSpc>
              <a:buFont typeface="Arial"/>
              <a:buChar char="•"/>
            </a:pPr>
            <a:r>
              <a:rPr lang="en-US" sz="3000">
                <a:solidFill>
                  <a:srgbClr val="FFFEF7"/>
                </a:solidFill>
                <a:latin typeface="Open Sans"/>
              </a:rPr>
              <a:t>academic honesty - original, independent work, MLA</a:t>
            </a:r>
          </a:p>
          <a:p>
            <a:pPr marL="647708" lvl="1" indent="-323854" algn="l">
              <a:lnSpc>
                <a:spcPts val="4500"/>
              </a:lnSpc>
              <a:spcBef>
                <a:spcPct val="0"/>
              </a:spcBef>
              <a:buFont typeface="Arial"/>
              <a:buChar char="•"/>
            </a:pPr>
            <a:r>
              <a:rPr lang="en-US" sz="3000">
                <a:solidFill>
                  <a:srgbClr val="FFFEF7"/>
                </a:solidFill>
                <a:latin typeface="Open Sans"/>
              </a:rPr>
              <a:t>dissemination</a:t>
            </a:r>
          </a:p>
        </p:txBody>
      </p:sp>
      <p:sp>
        <p:nvSpPr>
          <p:cNvPr id="5" name="Freeform 5"/>
          <p:cNvSpPr/>
          <p:nvPr/>
        </p:nvSpPr>
        <p:spPr>
          <a:xfrm>
            <a:off x="2534794" y="8855241"/>
            <a:ext cx="1289009" cy="1289009"/>
          </a:xfrm>
          <a:custGeom>
            <a:avLst/>
            <a:gdLst/>
            <a:ahLst/>
            <a:cxnLst/>
            <a:rect l="l" t="t" r="r" b="b"/>
            <a:pathLst>
              <a:path w="1289009" h="1289009">
                <a:moveTo>
                  <a:pt x="0" y="0"/>
                </a:moveTo>
                <a:lnTo>
                  <a:pt x="1289009" y="0"/>
                </a:lnTo>
                <a:lnTo>
                  <a:pt x="1289009" y="1289009"/>
                </a:lnTo>
                <a:lnTo>
                  <a:pt x="0" y="12890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6" name="TextBox 6"/>
          <p:cNvSpPr txBox="1"/>
          <p:nvPr/>
        </p:nvSpPr>
        <p:spPr>
          <a:xfrm>
            <a:off x="2668517" y="268442"/>
            <a:ext cx="5532090" cy="12287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  <a:spcBef>
                <a:spcPct val="0"/>
              </a:spcBef>
            </a:pPr>
            <a:r>
              <a:rPr lang="en-US" sz="8000">
                <a:solidFill>
                  <a:srgbClr val="FFFFFF"/>
                </a:solidFill>
                <a:latin typeface="Lato Bold"/>
              </a:rPr>
              <a:t>Article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179299" y="9102891"/>
            <a:ext cx="6073909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Canva Sans Bold Italics"/>
              </a:rPr>
              <a:t>Think local! Find a topic that is important to YOUR community!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2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174341" y="0"/>
            <a:ext cx="4113659" cy="5772834"/>
          </a:xfrm>
          <a:custGeom>
            <a:avLst/>
            <a:gdLst/>
            <a:ahLst/>
            <a:cxnLst/>
            <a:rect l="l" t="t" r="r" b="b"/>
            <a:pathLst>
              <a:path w="4113659" h="5772834">
                <a:moveTo>
                  <a:pt x="0" y="0"/>
                </a:moveTo>
                <a:lnTo>
                  <a:pt x="4113659" y="0"/>
                </a:lnTo>
                <a:lnTo>
                  <a:pt x="4113659" y="5772834"/>
                </a:lnTo>
                <a:lnTo>
                  <a:pt x="0" y="577283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Freeform 3"/>
          <p:cNvSpPr/>
          <p:nvPr/>
        </p:nvSpPr>
        <p:spPr>
          <a:xfrm>
            <a:off x="7321330" y="1547330"/>
            <a:ext cx="6786143" cy="4225505"/>
          </a:xfrm>
          <a:custGeom>
            <a:avLst/>
            <a:gdLst/>
            <a:ahLst/>
            <a:cxnLst/>
            <a:rect l="l" t="t" r="r" b="b"/>
            <a:pathLst>
              <a:path w="6786143" h="4225505">
                <a:moveTo>
                  <a:pt x="0" y="0"/>
                </a:moveTo>
                <a:lnTo>
                  <a:pt x="6786143" y="0"/>
                </a:lnTo>
                <a:lnTo>
                  <a:pt x="6786143" y="4225504"/>
                </a:lnTo>
                <a:lnTo>
                  <a:pt x="0" y="42255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4" name="Freeform 4"/>
          <p:cNvSpPr/>
          <p:nvPr/>
        </p:nvSpPr>
        <p:spPr>
          <a:xfrm>
            <a:off x="0" y="1547330"/>
            <a:ext cx="7254655" cy="4221459"/>
          </a:xfrm>
          <a:custGeom>
            <a:avLst/>
            <a:gdLst/>
            <a:ahLst/>
            <a:cxnLst/>
            <a:rect l="l" t="t" r="r" b="b"/>
            <a:pathLst>
              <a:path w="7254655" h="4221459">
                <a:moveTo>
                  <a:pt x="0" y="0"/>
                </a:moveTo>
                <a:lnTo>
                  <a:pt x="7254655" y="0"/>
                </a:lnTo>
                <a:lnTo>
                  <a:pt x="7254655" y="4221459"/>
                </a:lnTo>
                <a:lnTo>
                  <a:pt x="0" y="422145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5" name="TextBox 5"/>
          <p:cNvSpPr txBox="1"/>
          <p:nvPr/>
        </p:nvSpPr>
        <p:spPr>
          <a:xfrm>
            <a:off x="853569" y="65718"/>
            <a:ext cx="10402372" cy="1344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</a:pPr>
            <a:r>
              <a:rPr lang="en-US" sz="7800">
                <a:solidFill>
                  <a:srgbClr val="FFFEF7"/>
                </a:solidFill>
                <a:latin typeface="Lato Bold"/>
              </a:rPr>
              <a:t>Single Photo Reportage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5817442"/>
            <a:ext cx="5874079" cy="2922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64"/>
              </a:lnSpc>
            </a:pPr>
            <a:r>
              <a:rPr lang="en-US" sz="1617">
                <a:solidFill>
                  <a:srgbClr val="FFFEF7"/>
                </a:solidFill>
                <a:latin typeface="Helvetica World Italics"/>
              </a:rPr>
              <a:t>“Terrifying Light”  by Arijana Adrović, Montenegro 2022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07335" y="5824427"/>
            <a:ext cx="6767007" cy="5710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4"/>
              </a:lnSpc>
            </a:pPr>
            <a:r>
              <a:rPr lang="en-US" sz="1517">
                <a:solidFill>
                  <a:srgbClr val="FFFEF7"/>
                </a:solidFill>
                <a:latin typeface="Helvetica World Italics"/>
              </a:rPr>
              <a:t>“Nature Finds a Way, But at What Cost?” </a:t>
            </a:r>
          </a:p>
          <a:p>
            <a:pPr algn="ctr">
              <a:lnSpc>
                <a:spcPts val="2124"/>
              </a:lnSpc>
            </a:pPr>
            <a:r>
              <a:rPr lang="en-US" sz="1517">
                <a:solidFill>
                  <a:srgbClr val="FFFEF7"/>
                </a:solidFill>
                <a:latin typeface="Helvetica World Italics"/>
              </a:rPr>
              <a:t>by Elizabeth Jade Pace and Zoe Zammit, Malta 2023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500079" y="5824427"/>
            <a:ext cx="3677761" cy="8377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124"/>
              </a:lnSpc>
            </a:pPr>
            <a:r>
              <a:rPr lang="en-US" sz="1517">
                <a:solidFill>
                  <a:srgbClr val="FFFEF7"/>
                </a:solidFill>
                <a:latin typeface="Helvetica World Italics"/>
              </a:rPr>
              <a:t>“The Northern Drought” by Victoria Margarita Andrade Morell, Mexico 2023</a:t>
            </a:r>
          </a:p>
          <a:p>
            <a:pPr algn="ctr">
              <a:lnSpc>
                <a:spcPts val="2124"/>
              </a:lnSpc>
            </a:pPr>
            <a:endParaRPr lang="en-US" sz="1517">
              <a:solidFill>
                <a:srgbClr val="FFFEF7"/>
              </a:solidFill>
              <a:latin typeface="Helvetica World Itali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85068" y="6319281"/>
            <a:ext cx="2842260" cy="622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>
                <a:solidFill>
                  <a:srgbClr val="FFFEF7"/>
                </a:solidFill>
                <a:latin typeface="Lato Bold"/>
              </a:rPr>
              <a:t>Requirements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81563" y="7158434"/>
            <a:ext cx="10342221" cy="27343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4" lvl="1" indent="-280672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EF7"/>
                </a:solidFill>
                <a:latin typeface="Lato"/>
              </a:rPr>
              <a:t>True and fair representation, not significantly altered</a:t>
            </a:r>
          </a:p>
          <a:p>
            <a:pPr marL="561344" lvl="1" indent="-280672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EF7"/>
                </a:solidFill>
                <a:latin typeface="Lato"/>
              </a:rPr>
              <a:t>Link local and global events or issues</a:t>
            </a:r>
          </a:p>
          <a:p>
            <a:pPr marL="561344" lvl="1" indent="-280672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EF7"/>
                </a:solidFill>
                <a:latin typeface="Lato"/>
              </a:rPr>
              <a:t>Description of 120 words max (or 100 words and 20 word caption)</a:t>
            </a:r>
          </a:p>
          <a:p>
            <a:pPr marL="561344" lvl="1" indent="-280672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EF7"/>
                </a:solidFill>
                <a:latin typeface="Lato"/>
              </a:rPr>
              <a:t>Description should explain the environmental link and solutions to issue presented</a:t>
            </a:r>
          </a:p>
          <a:p>
            <a:pPr marL="561344" lvl="1" indent="-280672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EF7"/>
                </a:solidFill>
                <a:latin typeface="Lato"/>
              </a:rPr>
              <a:t>Technically and artistically of good quality</a:t>
            </a:r>
          </a:p>
        </p:txBody>
      </p:sp>
      <p:sp>
        <p:nvSpPr>
          <p:cNvPr id="11" name="Freeform 11"/>
          <p:cNvSpPr/>
          <p:nvPr/>
        </p:nvSpPr>
        <p:spPr>
          <a:xfrm>
            <a:off x="12278008" y="7601714"/>
            <a:ext cx="1289009" cy="1289009"/>
          </a:xfrm>
          <a:custGeom>
            <a:avLst/>
            <a:gdLst/>
            <a:ahLst/>
            <a:cxnLst/>
            <a:rect l="l" t="t" r="r" b="b"/>
            <a:pathLst>
              <a:path w="1289009" h="1289009">
                <a:moveTo>
                  <a:pt x="0" y="0"/>
                </a:moveTo>
                <a:lnTo>
                  <a:pt x="1289009" y="0"/>
                </a:lnTo>
                <a:lnTo>
                  <a:pt x="1289009" y="1289009"/>
                </a:lnTo>
                <a:lnTo>
                  <a:pt x="0" y="128900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12" name="TextBox 12"/>
          <p:cNvSpPr txBox="1"/>
          <p:nvPr/>
        </p:nvSpPr>
        <p:spPr>
          <a:xfrm>
            <a:off x="13419087" y="7615053"/>
            <a:ext cx="4003498" cy="12051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14"/>
              </a:lnSpc>
              <a:spcBef>
                <a:spcPct val="0"/>
              </a:spcBef>
            </a:pPr>
            <a:r>
              <a:rPr lang="en-US" sz="2295">
                <a:solidFill>
                  <a:srgbClr val="FFFFFF"/>
                </a:solidFill>
                <a:latin typeface="Lato Bold Italics"/>
              </a:rPr>
              <a:t>Report on a Live Here Love Here campaign, beach clean up, or local environmental event!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524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012894" y="0"/>
            <a:ext cx="7275106" cy="10287000"/>
          </a:xfrm>
          <a:custGeom>
            <a:avLst/>
            <a:gdLst/>
            <a:ahLst/>
            <a:cxnLst/>
            <a:rect l="l" t="t" r="r" b="b"/>
            <a:pathLst>
              <a:path w="7275106" h="10287000">
                <a:moveTo>
                  <a:pt x="0" y="0"/>
                </a:moveTo>
                <a:lnTo>
                  <a:pt x="7275106" y="0"/>
                </a:lnTo>
                <a:lnTo>
                  <a:pt x="727510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4650447" y="8133961"/>
            <a:ext cx="3637553" cy="2153039"/>
            <a:chOff x="0" y="0"/>
            <a:chExt cx="958039" cy="5670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58039" cy="567056"/>
            </a:xfrm>
            <a:custGeom>
              <a:avLst/>
              <a:gdLst/>
              <a:ahLst/>
              <a:cxnLst/>
              <a:rect l="l" t="t" r="r" b="b"/>
              <a:pathLst>
                <a:path w="958039" h="567056">
                  <a:moveTo>
                    <a:pt x="0" y="0"/>
                  </a:moveTo>
                  <a:lnTo>
                    <a:pt x="958039" y="0"/>
                  </a:lnTo>
                  <a:lnTo>
                    <a:pt x="958039" y="567056"/>
                  </a:lnTo>
                  <a:lnTo>
                    <a:pt x="0" y="567056"/>
                  </a:lnTo>
                  <a:close/>
                </a:path>
              </a:pathLst>
            </a:custGeom>
            <a:solidFill>
              <a:srgbClr val="332A25"/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14300"/>
              <a:ext cx="958039" cy="6813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498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451965" y="45270"/>
            <a:ext cx="9805988" cy="12953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FFFEF7"/>
                </a:solidFill>
                <a:latin typeface="Lato Bold"/>
              </a:rPr>
              <a:t>Single Photo Campaign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51965" y="1283509"/>
            <a:ext cx="10160824" cy="29578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20"/>
              </a:lnSpc>
            </a:pPr>
            <a:r>
              <a:rPr lang="en-US" sz="2800">
                <a:solidFill>
                  <a:srgbClr val="FFFEF7"/>
                </a:solidFill>
                <a:latin typeface="Canva Sans Italics"/>
              </a:rPr>
              <a:t>The purpose of the Environmental Campaign Photo is to raise awareness of an issue, promote certain values, and/or inspire positive action through a photograph. The photograph can be staged, and the subject can be posed with the intention of sending a message to the viewers. An environmental lens or perspective is required.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56787" y="5086350"/>
            <a:ext cx="9596343" cy="42030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80"/>
              </a:lnSpc>
            </a:pPr>
            <a:r>
              <a:rPr lang="en-US" sz="3200" u="sng">
                <a:solidFill>
                  <a:srgbClr val="FFFEF7"/>
                </a:solidFill>
                <a:latin typeface="Canva Sans Bold"/>
              </a:rPr>
              <a:t>Requirements</a:t>
            </a:r>
          </a:p>
          <a:p>
            <a:pPr marL="561344" lvl="1" indent="-280672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EF7"/>
                </a:solidFill>
                <a:latin typeface="Canva Sans"/>
              </a:rPr>
              <a:t>Original photo and research</a:t>
            </a:r>
          </a:p>
          <a:p>
            <a:pPr marL="561344" lvl="1" indent="-280672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EF7"/>
                </a:solidFill>
                <a:latin typeface="Canva Sans"/>
              </a:rPr>
              <a:t>Minimal photoshopping permissible, but should not alter the reality of the photo</a:t>
            </a:r>
          </a:p>
          <a:p>
            <a:pPr marL="561344" lvl="1" indent="-280672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EF7"/>
                </a:solidFill>
                <a:latin typeface="Canva Sans"/>
              </a:rPr>
              <a:t> Address the historical, economic, social, and/or political implications through an environmental lens</a:t>
            </a:r>
          </a:p>
          <a:p>
            <a:pPr marL="561344" lvl="1" indent="-280672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EF7"/>
                </a:solidFill>
                <a:latin typeface="Canva Sans"/>
              </a:rPr>
              <a:t>Clear link between local and global issues</a:t>
            </a:r>
          </a:p>
          <a:p>
            <a:pPr marL="561344" lvl="1" indent="-280672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EF7"/>
                </a:solidFill>
                <a:latin typeface="Canva Sans"/>
              </a:rPr>
              <a:t>Description should include relevant and feasible solutions to environmental issues identified in photo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4E80366467B8B47AEEDFC485B69C497" ma:contentTypeVersion="16" ma:contentTypeDescription="Create a new document." ma:contentTypeScope="" ma:versionID="e91dbcaeea677bb4f2de5a4526e5b1b9">
  <xsd:schema xmlns:xsd="http://www.w3.org/2001/XMLSchema" xmlns:xs="http://www.w3.org/2001/XMLSchema" xmlns:p="http://schemas.microsoft.com/office/2006/metadata/properties" xmlns:ns2="194e5133-23c0-4b3f-b17c-41b26a63803f" xmlns:ns3="173eebc7-d257-4ab0-80dd-e184daeff441" targetNamespace="http://schemas.microsoft.com/office/2006/metadata/properties" ma:root="true" ma:fieldsID="fa97f5f33266d0d7bd2f6a4e8ea0b301" ns2:_="" ns3:_="">
    <xsd:import namespace="194e5133-23c0-4b3f-b17c-41b26a63803f"/>
    <xsd:import namespace="173eebc7-d257-4ab0-80dd-e184daeff44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4e5133-23c0-4b3f-b17c-41b26a6380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Image Tags" ma:readOnly="false" ma:fieldId="{5cf76f15-5ced-4ddc-b409-7134ff3c332f}" ma:taxonomyMulti="true" ma:sspId="9330538f-b798-4f99-a614-15010ee6172d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73eebc7-d257-4ab0-80dd-e184daeff441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3c8cbfc4-b84f-4aa2-b643-5da7e7f2931b}" ma:internalName="TaxCatchAll" ma:showField="CatchAllData" ma:web="173eebc7-d257-4ab0-80dd-e184daeff44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94e5133-23c0-4b3f-b17c-41b26a63803f">
      <Terms xmlns="http://schemas.microsoft.com/office/infopath/2007/PartnerControls"/>
    </lcf76f155ced4ddcb4097134ff3c332f>
    <TaxCatchAll xmlns="173eebc7-d257-4ab0-80dd-e184daeff441" xsi:nil="true"/>
    <SharedWithUsers xmlns="173eebc7-d257-4ab0-80dd-e184daeff441">
      <UserInfo>
        <DisplayName>Charlene McKeown</DisplayName>
        <AccountId>11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89AE81BF-E704-4090-B9D8-39491333687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1D0C5D7-A207-4DBF-A551-514B596D38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4e5133-23c0-4b3f-b17c-41b26a63803f"/>
    <ds:schemaRef ds:uri="173eebc7-d257-4ab0-80dd-e184daeff44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041E54A-BFCD-4DB5-844C-3ADAC1CBA768}">
  <ds:schemaRefs>
    <ds:schemaRef ds:uri="http://schemas.microsoft.com/office/2006/metadata/properties"/>
    <ds:schemaRef ds:uri="http://schemas.microsoft.com/office/infopath/2007/PartnerControls"/>
    <ds:schemaRef ds:uri="194e5133-23c0-4b3f-b17c-41b26a63803f"/>
    <ds:schemaRef ds:uri="173eebc7-d257-4ab0-80dd-e184daeff44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261</TotalTime>
  <Words>894</Words>
  <Application>Microsoft Office PowerPoint</Application>
  <PresentationFormat>Custom</PresentationFormat>
  <Paragraphs>127</Paragraphs>
  <Slides>14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Calibri</vt:lpstr>
      <vt:lpstr>Open Sans</vt:lpstr>
      <vt:lpstr>Arial</vt:lpstr>
      <vt:lpstr>Canva Sans</vt:lpstr>
      <vt:lpstr>Helvetica World Italics</vt:lpstr>
      <vt:lpstr>Lato Bold</vt:lpstr>
      <vt:lpstr>Jua</vt:lpstr>
      <vt:lpstr>Lilita One</vt:lpstr>
      <vt:lpstr>Canva Sans Bold Italics</vt:lpstr>
      <vt:lpstr>Alyssum</vt:lpstr>
      <vt:lpstr>Open Sans Bold</vt:lpstr>
      <vt:lpstr>Lato Italics</vt:lpstr>
      <vt:lpstr>Lato Bold Italics</vt:lpstr>
      <vt:lpstr>Canva Sans Bold</vt:lpstr>
      <vt:lpstr>Canva Sans Italics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EE YRE Clinic Presentation 2024</dc:title>
  <cp:lastModifiedBy>Michelle Gallagher</cp:lastModifiedBy>
  <cp:revision>24</cp:revision>
  <dcterms:created xsi:type="dcterms:W3CDTF">2006-08-16T00:00:00Z</dcterms:created>
  <dcterms:modified xsi:type="dcterms:W3CDTF">2024-03-07T14:15:30Z</dcterms:modified>
  <dc:identifier>DAF77o0wgzg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0x01010014E80366467B8B47AEEDFC485B69C497</vt:lpwstr>
  </property>
  <property fmtid="{D5CDD505-2E9C-101B-9397-08002B2CF9AE}" pid="3" name="MediaServiceImageTags">
    <vt:lpwstr/>
  </property>
</Properties>
</file>