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60" r:id="rId4"/>
    <p:sldId id="258" r:id="rId5"/>
    <p:sldId id="261" r:id="rId6"/>
    <p:sldId id="315" r:id="rId7"/>
    <p:sldId id="316" r:id="rId8"/>
    <p:sldId id="275" r:id="rId9"/>
    <p:sldId id="317" r:id="rId10"/>
    <p:sldId id="318" r:id="rId11"/>
    <p:sldId id="319" r:id="rId12"/>
    <p:sldId id="320" r:id="rId13"/>
    <p:sldId id="280" r:id="rId14"/>
    <p:sldId id="321" r:id="rId15"/>
    <p:sldId id="272" r:id="rId16"/>
    <p:sldId id="283" r:id="rId17"/>
    <p:sldId id="325" r:id="rId18"/>
    <p:sldId id="322" r:id="rId19"/>
    <p:sldId id="326" r:id="rId20"/>
    <p:sldId id="327" r:id="rId21"/>
    <p:sldId id="328" r:id="rId22"/>
    <p:sldId id="329" r:id="rId23"/>
    <p:sldId id="331" r:id="rId24"/>
    <p:sldId id="330" r:id="rId25"/>
    <p:sldId id="348" r:id="rId26"/>
    <p:sldId id="333" r:id="rId27"/>
    <p:sldId id="324"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Lst>
  <p:sldSz cx="18288000" cy="10287000"/>
  <p:notesSz cx="6858000" cy="9144000"/>
  <p:embeddedFontLst>
    <p:embeddedFont>
      <p:font typeface="Amatic SC Bold" panose="020B0604020202020204" charset="-79"/>
      <p:regular r:id="rId44"/>
    </p:embeddedFont>
    <p:embeddedFont>
      <p:font typeface="Berlin Sans FB" panose="020E0602020502020306" pitchFamily="34" charset="0"/>
      <p:regular r:id="rId45"/>
      <p:bold r:id="rId46"/>
    </p:embeddedFont>
    <p:embeddedFont>
      <p:font typeface="Muli Regular Bold" panose="020B0604020202020204" charset="0"/>
      <p:regular r:id="rId47"/>
    </p:embeddedFont>
    <p:embeddedFont>
      <p:font typeface="Muli Bold" panose="020B0604020202020204" charset="0"/>
      <p:regular r:id="rId48"/>
    </p:embeddedFont>
    <p:embeddedFont>
      <p:font typeface="Forte" panose="03060902040502070203" pitchFamily="66" charset="0"/>
      <p:regular r:id="rId49"/>
    </p:embeddedFont>
    <p:embeddedFont>
      <p:font typeface="Calibri" panose="020F0502020204030204" pitchFamily="34" charset="0"/>
      <p:regular r:id="rId50"/>
      <p:bold r:id="rId51"/>
      <p:italic r:id="rId52"/>
      <p:boldItalic r:id="rId53"/>
    </p:embeddedFont>
    <p:embeddedFont>
      <p:font typeface="Muli Regular" panose="020B0604020202020204" charset="0"/>
      <p:regular r:id="rId54"/>
    </p:embeddedFont>
    <p:embeddedFont>
      <p:font typeface="Akhbar MT" pitchFamily="2" charset="-78"/>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60" autoAdjust="0"/>
    <p:restoredTop sz="94622" autoAdjust="0"/>
  </p:normalViewPr>
  <p:slideViewPr>
    <p:cSldViewPr>
      <p:cViewPr varScale="1">
        <p:scale>
          <a:sx n="32" d="100"/>
          <a:sy n="32" d="100"/>
        </p:scale>
        <p:origin x="291"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33D81-E6BC-40AD-9589-454C9B4F9C8D}"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F15E3-5B26-4866-BE9A-DCF48075F50B}" type="slidenum">
              <a:rPr lang="en-GB" smtClean="0"/>
              <a:t>‹#›</a:t>
            </a:fld>
            <a:endParaRPr lang="en-GB"/>
          </a:p>
        </p:txBody>
      </p:sp>
    </p:spTree>
    <p:extLst>
      <p:ext uri="{BB962C8B-B14F-4D97-AF65-F5344CB8AC3E}">
        <p14:creationId xmlns:p14="http://schemas.microsoft.com/office/powerpoint/2010/main" val="190214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19</a:t>
            </a:fld>
            <a:endParaRPr lang="en-GB"/>
          </a:p>
        </p:txBody>
      </p:sp>
    </p:spTree>
    <p:extLst>
      <p:ext uri="{BB962C8B-B14F-4D97-AF65-F5344CB8AC3E}">
        <p14:creationId xmlns:p14="http://schemas.microsoft.com/office/powerpoint/2010/main" val="179920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20</a:t>
            </a:fld>
            <a:endParaRPr lang="en-GB"/>
          </a:p>
        </p:txBody>
      </p:sp>
    </p:spTree>
    <p:extLst>
      <p:ext uri="{BB962C8B-B14F-4D97-AF65-F5344CB8AC3E}">
        <p14:creationId xmlns:p14="http://schemas.microsoft.com/office/powerpoint/2010/main" val="314191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21</a:t>
            </a:fld>
            <a:endParaRPr lang="en-GB"/>
          </a:p>
        </p:txBody>
      </p:sp>
    </p:spTree>
    <p:extLst>
      <p:ext uri="{BB962C8B-B14F-4D97-AF65-F5344CB8AC3E}">
        <p14:creationId xmlns:p14="http://schemas.microsoft.com/office/powerpoint/2010/main" val="73857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22</a:t>
            </a:fld>
            <a:endParaRPr lang="en-GB"/>
          </a:p>
        </p:txBody>
      </p:sp>
    </p:spTree>
    <p:extLst>
      <p:ext uri="{BB962C8B-B14F-4D97-AF65-F5344CB8AC3E}">
        <p14:creationId xmlns:p14="http://schemas.microsoft.com/office/powerpoint/2010/main" val="343410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24</a:t>
            </a:fld>
            <a:endParaRPr lang="en-GB"/>
          </a:p>
        </p:txBody>
      </p:sp>
    </p:spTree>
    <p:extLst>
      <p:ext uri="{BB962C8B-B14F-4D97-AF65-F5344CB8AC3E}">
        <p14:creationId xmlns:p14="http://schemas.microsoft.com/office/powerpoint/2010/main" val="362212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Plan a healthy meal</a:t>
            </a:r>
            <a:r>
              <a:rPr lang="en-GB" sz="2000" baseline="0" dirty="0" smtClean="0">
                <a:solidFill>
                  <a:srgbClr val="00B050"/>
                </a:solidFill>
                <a:latin typeface="Berlin Sans FB" panose="020E0602020502020306" pitchFamily="34" charset="0"/>
              </a:rPr>
              <a:t> plan for 1 </a:t>
            </a:r>
            <a:r>
              <a:rPr lang="en-GB" sz="2000" baseline="0" smtClean="0">
                <a:solidFill>
                  <a:srgbClr val="00B050"/>
                </a:solidFill>
                <a:latin typeface="Berlin Sans FB" panose="020E0602020502020306" pitchFamily="34" charset="0"/>
              </a:rPr>
              <a:t>day.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baseline="0" dirty="0" smtClean="0">
              <a:solidFill>
                <a:srgbClr val="00B050"/>
              </a:solidFill>
              <a:latin typeface="Berlin Sans FB" panose="020E0602020502020306"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baseline="0" dirty="0" smtClean="0">
                <a:solidFill>
                  <a:srgbClr val="00B050"/>
                </a:solidFill>
                <a:latin typeface="Berlin Sans FB" panose="020E0602020502020306" pitchFamily="34" charset="0"/>
              </a:rPr>
              <a:t>Design your own healthy lunchbox on the template in KS2 LUNCHBOX</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26</a:t>
            </a:fld>
            <a:endParaRPr lang="en-GB"/>
          </a:p>
        </p:txBody>
      </p:sp>
    </p:spTree>
    <p:extLst>
      <p:ext uri="{BB962C8B-B14F-4D97-AF65-F5344CB8AC3E}">
        <p14:creationId xmlns:p14="http://schemas.microsoft.com/office/powerpoint/2010/main" val="249848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Create </a:t>
            </a:r>
            <a:r>
              <a:rPr lang="en-GB" dirty="0" smtClean="0"/>
              <a:t>a poster with at least 5 things</a:t>
            </a:r>
            <a:r>
              <a:rPr lang="en-GB" baseline="0" dirty="0" smtClean="0"/>
              <a:t> you should do to make sure you lead a healthy life.</a:t>
            </a:r>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27</a:t>
            </a:fld>
            <a:endParaRPr lang="en-GB"/>
          </a:p>
        </p:txBody>
      </p:sp>
    </p:spTree>
    <p:extLst>
      <p:ext uri="{BB962C8B-B14F-4D97-AF65-F5344CB8AC3E}">
        <p14:creationId xmlns:p14="http://schemas.microsoft.com/office/powerpoint/2010/main" val="209983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jfif"/><Relationship Id="rId5" Type="http://schemas.openxmlformats.org/officeDocument/2006/relationships/image" Target="../media/image50.jpeg"/><Relationship Id="rId4" Type="http://schemas.openxmlformats.org/officeDocument/2006/relationships/image" Target="../media/image49.jfif"/></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25.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25.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2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5.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8.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74.png"/><Relationship Id="rId9" Type="http://schemas.openxmlformats.org/officeDocument/2006/relationships/image" Target="../media/image76.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26.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77.png"/><Relationship Id="rId5" Type="http://schemas.openxmlformats.org/officeDocument/2006/relationships/image" Target="../media/image80.png"/><Relationship Id="rId10" Type="http://schemas.openxmlformats.org/officeDocument/2006/relationships/image" Target="../media/image29.png"/><Relationship Id="rId4" Type="http://schemas.openxmlformats.org/officeDocument/2006/relationships/image" Target="../media/image79.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5.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5.jpe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1.jpe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3.png"/><Relationship Id="rId7" Type="http://schemas.openxmlformats.org/officeDocument/2006/relationships/image" Target="../media/image8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97.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5.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06.jpe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25.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38.png"/><Relationship Id="rId18" Type="http://schemas.openxmlformats.org/officeDocument/2006/relationships/image" Target="../media/image143.png"/><Relationship Id="rId26" Type="http://schemas.openxmlformats.org/officeDocument/2006/relationships/image" Target="../media/image151.png"/><Relationship Id="rId3" Type="http://schemas.openxmlformats.org/officeDocument/2006/relationships/image" Target="../media/image76.png"/><Relationship Id="rId21" Type="http://schemas.openxmlformats.org/officeDocument/2006/relationships/image" Target="../media/image146.png"/><Relationship Id="rId7" Type="http://schemas.openxmlformats.org/officeDocument/2006/relationships/image" Target="../media/image135.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image" Target="../media/image150.png"/><Relationship Id="rId2" Type="http://schemas.openxmlformats.org/officeDocument/2006/relationships/image" Target="../media/image133.png"/><Relationship Id="rId16" Type="http://schemas.openxmlformats.org/officeDocument/2006/relationships/image" Target="../media/image141.png"/><Relationship Id="rId20" Type="http://schemas.openxmlformats.org/officeDocument/2006/relationships/image" Target="../media/image145.png"/><Relationship Id="rId29"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36.png"/><Relationship Id="rId24" Type="http://schemas.openxmlformats.org/officeDocument/2006/relationships/image" Target="../media/image149.png"/><Relationship Id="rId5" Type="http://schemas.openxmlformats.org/officeDocument/2006/relationships/image" Target="../media/image134.pn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png"/><Relationship Id="rId10" Type="http://schemas.openxmlformats.org/officeDocument/2006/relationships/image" Target="../media/image79.png"/><Relationship Id="rId19" Type="http://schemas.openxmlformats.org/officeDocument/2006/relationships/image" Target="../media/image144.png"/><Relationship Id="rId31"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8.png"/><Relationship Id="rId14" Type="http://schemas.openxmlformats.org/officeDocument/2006/relationships/image" Target="../media/image139.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image" Target="../media/image155.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5.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09274"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783049" y="1225762"/>
            <a:ext cx="4857373" cy="1168861"/>
          </a:xfrm>
          <a:prstGeom prst="rect">
            <a:avLst/>
          </a:prstGeom>
        </p:spPr>
      </p:pic>
      <p:sp>
        <p:nvSpPr>
          <p:cNvPr id="9" name="TextBox 9"/>
          <p:cNvSpPr txBox="1"/>
          <p:nvPr/>
        </p:nvSpPr>
        <p:spPr>
          <a:xfrm>
            <a:off x="-228600" y="1208239"/>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dairy</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Dairy products include food items such as yogurt, cheese and butter.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These contain Calcium for healthy teeth and bones.</a:t>
            </a:r>
          </a:p>
        </p:txBody>
      </p:sp>
      <p:pic>
        <p:nvPicPr>
          <p:cNvPr id="5122" name="Picture 2" descr="Keto and Low-Carb Dairy: The Best and the Worst – Diet Doctor"/>
          <p:cNvPicPr preferRelativeResize="0">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81873" y="4000500"/>
            <a:ext cx="9759053" cy="41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29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778703" y="424754"/>
            <a:ext cx="4052622" cy="1410871"/>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322" y="6057900"/>
            <a:ext cx="5646964" cy="3162300"/>
          </a:xfrm>
          <a:prstGeom prst="rect">
            <a:avLst/>
          </a:prstGeom>
        </p:spPr>
      </p:pic>
      <p:sp>
        <p:nvSpPr>
          <p:cNvPr id="2" name="TextBox 1"/>
          <p:cNvSpPr txBox="1"/>
          <p:nvPr/>
        </p:nvSpPr>
        <p:spPr>
          <a:xfrm>
            <a:off x="11506200" y="2217854"/>
            <a:ext cx="5369429" cy="3785652"/>
          </a:xfrm>
          <a:prstGeom prst="rect">
            <a:avLst/>
          </a:prstGeom>
          <a:noFill/>
        </p:spPr>
        <p:txBody>
          <a:bodyPr wrap="square" rtlCol="0">
            <a:spAutoFit/>
          </a:bodyPr>
          <a:lstStyle/>
          <a:p>
            <a:r>
              <a:rPr lang="en-GB" sz="4000" dirty="0" smtClean="0">
                <a:solidFill>
                  <a:srgbClr val="C00000"/>
                </a:solidFill>
                <a:latin typeface="Berlin Sans FB" panose="020E0602020502020306" pitchFamily="34" charset="0"/>
              </a:rPr>
              <a:t>There are good fats like seeds and nuts. Fish like salmon is also a healthy fat.</a:t>
            </a:r>
          </a:p>
          <a:p>
            <a:endParaRPr lang="en-GB" sz="4000" dirty="0">
              <a:solidFill>
                <a:srgbClr val="C00000"/>
              </a:solidFill>
              <a:latin typeface="Berlin Sans FB" panose="020E0602020502020306" pitchFamily="34" charset="0"/>
            </a:endParaRPr>
          </a:p>
          <a:p>
            <a:r>
              <a:rPr lang="en-GB" sz="4000" dirty="0" smtClean="0">
                <a:solidFill>
                  <a:srgbClr val="C00000"/>
                </a:solidFill>
                <a:latin typeface="Berlin Sans FB" panose="020E0602020502020306" pitchFamily="34" charset="0"/>
              </a:rPr>
              <a:t>Fats give us energy</a:t>
            </a:r>
            <a:endParaRPr lang="en-GB" sz="4000" dirty="0">
              <a:solidFill>
                <a:srgbClr val="C00000"/>
              </a:solidFill>
              <a:latin typeface="Berlin Sans FB" panose="020E0602020502020306" pitchFamily="34" charset="0"/>
            </a:endParaRPr>
          </a:p>
        </p:txBody>
      </p:sp>
      <p:pic>
        <p:nvPicPr>
          <p:cNvPr id="1026" name="Picture 2"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6800" y="2589844"/>
            <a:ext cx="451485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834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778703" y="424754"/>
            <a:ext cx="4052622" cy="1410871"/>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There are “bad” fats. These come from processed foods and animal products.</a:t>
            </a:r>
          </a:p>
          <a:p>
            <a:endParaRPr lang="en-GB" sz="4400" dirty="0" smtClean="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You can eat these but not every day!!!</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4011" y="3009900"/>
            <a:ext cx="3902927" cy="2667000"/>
          </a:xfrm>
          <a:prstGeom prst="rect">
            <a:avLst/>
          </a:prstGeom>
        </p:spPr>
      </p:pic>
      <p:pic>
        <p:nvPicPr>
          <p:cNvPr id="2050" name="Picture 2" descr="See the source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9912" y="6399081"/>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16774" y="2453871"/>
            <a:ext cx="4514850" cy="3009900"/>
          </a:xfrm>
          <a:prstGeom prst="rect">
            <a:avLst/>
          </a:prstGeom>
        </p:spPr>
      </p:pic>
    </p:spTree>
    <p:extLst>
      <p:ext uri="{BB962C8B-B14F-4D97-AF65-F5344CB8AC3E}">
        <p14:creationId xmlns:p14="http://schemas.microsoft.com/office/powerpoint/2010/main" val="1206817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90500"/>
            <a:ext cx="4629150" cy="10210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1000" y="1790700"/>
            <a:ext cx="8432800" cy="6324600"/>
          </a:xfrm>
          <a:prstGeom prst="rect">
            <a:avLst/>
          </a:prstGeom>
        </p:spPr>
      </p:pic>
      <p:pic>
        <p:nvPicPr>
          <p:cNvPr id="4"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170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2544531" y="299157"/>
            <a:ext cx="6906959" cy="1662066"/>
          </a:xfrm>
          <a:prstGeom prst="rect">
            <a:avLst/>
          </a:prstGeom>
        </p:spPr>
      </p:pic>
      <p:sp>
        <p:nvSpPr>
          <p:cNvPr id="9" name="TextBox 9"/>
          <p:cNvSpPr txBox="1"/>
          <p:nvPr/>
        </p:nvSpPr>
        <p:spPr>
          <a:xfrm>
            <a:off x="613525" y="565933"/>
            <a:ext cx="10511675"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FRUIT AND VEGETABLES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1037434"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3855" y="3250247"/>
            <a:ext cx="9753600" cy="5486400"/>
          </a:xfrm>
          <a:prstGeom prst="rect">
            <a:avLst/>
          </a:prstGeom>
        </p:spPr>
      </p:pic>
      <p:sp>
        <p:nvSpPr>
          <p:cNvPr id="5" name="TextBox 4"/>
          <p:cNvSpPr txBox="1"/>
          <p:nvPr/>
        </p:nvSpPr>
        <p:spPr>
          <a:xfrm>
            <a:off x="11416772" y="2552700"/>
            <a:ext cx="4890028" cy="5509200"/>
          </a:xfrm>
          <a:prstGeom prst="rect">
            <a:avLst/>
          </a:prstGeom>
          <a:noFill/>
        </p:spPr>
        <p:txBody>
          <a:bodyPr wrap="square" rtlCol="0">
            <a:spAutoFit/>
          </a:bodyPr>
          <a:lstStyle/>
          <a:p>
            <a:r>
              <a:rPr lang="en-GB" sz="4400" dirty="0" smtClean="0">
                <a:solidFill>
                  <a:srgbClr val="C00000"/>
                </a:solidFill>
                <a:latin typeface="Berlin Sans FB" panose="020E0602020502020306" pitchFamily="34" charset="0"/>
              </a:rPr>
              <a:t>We should try to eat 5 portions of fruit and veg every day.</a:t>
            </a:r>
          </a:p>
          <a:p>
            <a:endParaRPr lang="en-GB" sz="4400" dirty="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Theses gives us vitamins and minerals that keep us healthy.</a:t>
            </a:r>
            <a:endParaRPr lang="en-GB" sz="4400" dirty="0">
              <a:solidFill>
                <a:srgbClr val="C00000"/>
              </a:solidFill>
              <a:latin typeface="Berlin Sans FB" panose="020E0602020502020306" pitchFamily="34" charset="0"/>
            </a:endParaRPr>
          </a:p>
        </p:txBody>
      </p:sp>
    </p:spTree>
    <p:extLst>
      <p:ext uri="{BB962C8B-B14F-4D97-AF65-F5344CB8AC3E}">
        <p14:creationId xmlns:p14="http://schemas.microsoft.com/office/powerpoint/2010/main" val="357298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523" y="266700"/>
            <a:ext cx="14100073" cy="9975802"/>
          </a:xfrm>
          <a:prstGeom prst="rect">
            <a:avLst/>
          </a:prstGeom>
        </p:spPr>
      </p:pic>
    </p:spTree>
    <p:extLst>
      <p:ext uri="{BB962C8B-B14F-4D97-AF65-F5344CB8AC3E}">
        <p14:creationId xmlns:p14="http://schemas.microsoft.com/office/powerpoint/2010/main" val="3601845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999" y="419100"/>
            <a:ext cx="13535151" cy="9576757"/>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7298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a:stretch>
            <a:fillRect/>
          </a:stretch>
        </p:blipFill>
        <p:spPr>
          <a:xfrm rot="5400000">
            <a:off x="3159663" y="231238"/>
            <a:ext cx="7396671" cy="11277601"/>
          </a:xfrm>
          <a:prstGeom prst="rect">
            <a:avLst/>
          </a:prstGeom>
        </p:spPr>
      </p:pic>
      <p:pic>
        <p:nvPicPr>
          <p:cNvPr id="2"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371600" y="876300"/>
            <a:ext cx="10972800" cy="8597995"/>
          </a:xfrm>
          <a:prstGeom prst="rect">
            <a:avLst/>
          </a:prstGeom>
        </p:spPr>
        <p:txBody>
          <a:bodyPr wrap="square">
            <a:spAutoFit/>
          </a:bodyPr>
          <a:lstStyle/>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Our body needs a balanced diet. This should include</a:t>
            </a:r>
            <a:r>
              <a:rPr lang="en-GB" sz="32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least five portions of fruit and vegetables per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Starchy foods such as bread, rice, potatoes and pasta. Choose wholegrain varieties wherever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possible</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Milk and dairy products such as cheese and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yogurts</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fish, eggs, beans and other non-dairy sources of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protein</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Only a small amount of foods and drinks high in fats and/or sugar</a:t>
            </a: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0" y="2476500"/>
            <a:ext cx="4542691" cy="6374826"/>
          </a:xfrm>
          <a:prstGeom prst="rect">
            <a:avLst/>
          </a:prstGeom>
        </p:spPr>
      </p:pic>
    </p:spTree>
    <p:extLst>
      <p:ext uri="{BB962C8B-B14F-4D97-AF65-F5344CB8AC3E}">
        <p14:creationId xmlns:p14="http://schemas.microsoft.com/office/powerpoint/2010/main" val="3233101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90600" y="2247900"/>
            <a:ext cx="8991600" cy="5029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43000" y="2628900"/>
            <a:ext cx="86868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We should drink </a:t>
            </a:r>
            <a:r>
              <a:rPr lang="en-GB" sz="3200" dirty="0" smtClean="0">
                <a:solidFill>
                  <a:srgbClr val="FF0000"/>
                </a:solidFill>
                <a:latin typeface="Berlin Sans FB" panose="020E0602020502020306" pitchFamily="34" charset="0"/>
              </a:rPr>
              <a:t>6-8 </a:t>
            </a:r>
            <a:r>
              <a:rPr lang="en-GB" sz="3200" dirty="0">
                <a:solidFill>
                  <a:srgbClr val="FF0000"/>
                </a:solidFill>
                <a:latin typeface="Berlin Sans FB" panose="020E0602020502020306" pitchFamily="34" charset="0"/>
              </a:rPr>
              <a:t>glasses </a:t>
            </a:r>
            <a:r>
              <a:rPr lang="en-GB" sz="3200" dirty="0">
                <a:solidFill>
                  <a:srgbClr val="00B050"/>
                </a:solidFill>
                <a:latin typeface="Berlin Sans FB" panose="020E0602020502020306" pitchFamily="34" charset="0"/>
              </a:rPr>
              <a:t>of </a:t>
            </a:r>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a day. </a:t>
            </a:r>
            <a:r>
              <a:rPr lang="en-GB" sz="3200" dirty="0">
                <a:solidFill>
                  <a:srgbClr val="00B050"/>
                </a:solidFill>
                <a:latin typeface="Berlin Sans FB" panose="020E0602020502020306" pitchFamily="34" charset="0"/>
              </a:rPr>
              <a:t>– around </a:t>
            </a:r>
            <a:r>
              <a:rPr lang="en-GB" sz="3200" dirty="0">
                <a:solidFill>
                  <a:srgbClr val="FF0000"/>
                </a:solidFill>
                <a:latin typeface="Berlin Sans FB" panose="020E0602020502020306" pitchFamily="34" charset="0"/>
              </a:rPr>
              <a:t>1.2 to 1.5 litres</a:t>
            </a:r>
            <a:r>
              <a:rPr lang="en-GB" sz="3200" dirty="0">
                <a:solidFill>
                  <a:srgbClr val="00B050"/>
                </a:solidFill>
                <a:latin typeface="Berlin Sans FB" panose="020E0602020502020306" pitchFamily="34" charset="0"/>
              </a:rPr>
              <a:t>.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lower fat milk and sugar-free drinks, including tea and coffee, all count</a:t>
            </a:r>
            <a:r>
              <a:rPr lang="en-GB" sz="3200" dirty="0" smtClean="0">
                <a:solidFill>
                  <a:srgbClr val="00B050"/>
                </a:solidFill>
                <a:latin typeface="Berlin Sans FB" panose="020E0602020502020306" pitchFamily="34" charset="0"/>
              </a:rPr>
              <a:t>.</a:t>
            </a: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 IS THE BEST!!!</a:t>
            </a:r>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a:stretch>
            <a:fillRect/>
          </a:stretch>
        </p:blipFill>
        <p:spPr>
          <a:xfrm>
            <a:off x="11430000" y="876300"/>
            <a:ext cx="5181600" cy="7088717"/>
          </a:xfrm>
          <a:prstGeom prst="rect">
            <a:avLst/>
          </a:prstGeom>
        </p:spPr>
      </p:pic>
    </p:spTree>
    <p:extLst>
      <p:ext uri="{BB962C8B-B14F-4D97-AF65-F5344CB8AC3E}">
        <p14:creationId xmlns:p14="http://schemas.microsoft.com/office/powerpoint/2010/main" val="1642240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4838">
            <a:off x="1670016" y="286537"/>
            <a:ext cx="8012774" cy="1662066"/>
          </a:xfrm>
          <a:prstGeom prst="rect">
            <a:avLst/>
          </a:prstGeom>
        </p:spPr>
      </p:pic>
      <p:pic>
        <p:nvPicPr>
          <p:cNvPr id="2" name="Picture 2"/>
          <p:cNvPicPr>
            <a:picLocks noChangeAspect="1"/>
          </p:cNvPicPr>
          <p:nvPr/>
        </p:nvPicPr>
        <p:blipFill>
          <a:blip r:embed="rId4"/>
          <a:srcRect/>
          <a:stretch>
            <a:fillRect/>
          </a:stretch>
        </p:blipFill>
        <p:spPr>
          <a:xfrm rot="5400000">
            <a:off x="1500972" y="700875"/>
            <a:ext cx="8199455" cy="102870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Benefits of healthy diet</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9431478" cy="7492692"/>
          </a:xfrm>
          <a:prstGeom prst="rect">
            <a:avLst/>
          </a:prstGeom>
        </p:spPr>
        <p:txBody>
          <a:bodyPr wrap="square">
            <a:spAutoFit/>
          </a:bodyPr>
          <a:lstStyle/>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is research to suggest that what we eat may affect not just our physical health, but also our mental health and wellbeing.  </a:t>
            </a:r>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Improving your diet may help to</a:t>
            </a:r>
            <a:r>
              <a:rPr lang="en-GB" sz="3200" dirty="0" smtClean="0">
                <a:solidFill>
                  <a:srgbClr val="0070C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improve your </a:t>
            </a:r>
            <a:r>
              <a:rPr lang="en-GB" sz="3200" dirty="0" smtClean="0">
                <a:solidFill>
                  <a:srgbClr val="00B050"/>
                </a:solidFill>
                <a:latin typeface="Berlin Sans FB" panose="020E0602020502020306" pitchFamily="34" charset="0"/>
              </a:rPr>
              <a:t>mood</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give you more </a:t>
            </a:r>
            <a:r>
              <a:rPr lang="en-GB" sz="3200" dirty="0" smtClean="0">
                <a:solidFill>
                  <a:srgbClr val="00B050"/>
                </a:solidFill>
                <a:latin typeface="Berlin Sans FB" panose="020E0602020502020306" pitchFamily="34" charset="0"/>
              </a:rPr>
              <a:t>energy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help you think more clearly.</a:t>
            </a: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44200" y="3009900"/>
            <a:ext cx="7336384" cy="5199198"/>
          </a:xfrm>
          <a:prstGeom prst="rect">
            <a:avLst/>
          </a:prstGeom>
        </p:spPr>
      </p:pic>
    </p:spTree>
    <p:extLst>
      <p:ext uri="{BB962C8B-B14F-4D97-AF65-F5344CB8AC3E}">
        <p14:creationId xmlns:p14="http://schemas.microsoft.com/office/powerpoint/2010/main" val="375535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4838">
            <a:off x="1670016" y="286537"/>
            <a:ext cx="8012774" cy="1662066"/>
          </a:xfrm>
          <a:prstGeom prst="rect">
            <a:avLst/>
          </a:prstGeom>
        </p:spPr>
      </p:pic>
      <p:pic>
        <p:nvPicPr>
          <p:cNvPr id="2" name="Picture 2"/>
          <p:cNvPicPr>
            <a:picLocks noChangeAspect="1"/>
          </p:cNvPicPr>
          <p:nvPr/>
        </p:nvPicPr>
        <p:blipFill>
          <a:blip r:embed="rId4"/>
          <a:srcRect/>
          <a:stretch>
            <a:fillRect/>
          </a:stretch>
        </p:blipFill>
        <p:spPr>
          <a:xfrm rot="5400000">
            <a:off x="671222" y="2107631"/>
            <a:ext cx="7649155" cy="79248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371600" y="3061326"/>
            <a:ext cx="7086600" cy="5501634"/>
          </a:xfrm>
          <a:prstGeom prst="rect">
            <a:avLst/>
          </a:prstGeom>
        </p:spPr>
        <p:txBody>
          <a:bodyPr wrap="square">
            <a:spAutoFit/>
          </a:bodyPr>
          <a:lstStyle/>
          <a:p>
            <a:pPr>
              <a:lnSpc>
                <a:spcPct val="107000"/>
              </a:lnSpc>
              <a:spcAft>
                <a:spcPts val="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Exercise can have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 big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impact on your mood.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sz="32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Exercise </a:t>
            </a: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can:</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your energy levels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you get a good night's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sleep</a:t>
            </a: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get out and be with people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feel more in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control</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endParaRPr lang="en-GB" sz="3200" dirty="0">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10744200" y="1795759"/>
            <a:ext cx="6818172" cy="5786141"/>
          </a:xfrm>
          <a:prstGeom prst="rect">
            <a:avLst/>
          </a:prstGeom>
        </p:spPr>
      </p:pic>
    </p:spTree>
    <p:extLst>
      <p:ext uri="{BB962C8B-B14F-4D97-AF65-F5344CB8AC3E}">
        <p14:creationId xmlns:p14="http://schemas.microsoft.com/office/powerpoint/2010/main" val="242649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4838">
            <a:off x="1670016" y="286537"/>
            <a:ext cx="8012774" cy="1662066"/>
          </a:xfrm>
          <a:prstGeom prst="rect">
            <a:avLst/>
          </a:prstGeom>
        </p:spPr>
      </p:pic>
      <p:pic>
        <p:nvPicPr>
          <p:cNvPr id="2" name="Picture 2"/>
          <p:cNvPicPr>
            <a:picLocks noChangeAspect="1"/>
          </p:cNvPicPr>
          <p:nvPr/>
        </p:nvPicPr>
        <p:blipFill>
          <a:blip r:embed="rId4"/>
          <a:srcRect/>
          <a:stretch>
            <a:fillRect/>
          </a:stretch>
        </p:blipFill>
        <p:spPr>
          <a:xfrm rot="5400000">
            <a:off x="1498495" y="1959186"/>
            <a:ext cx="7767019" cy="8590789"/>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629639" y="3351647"/>
            <a:ext cx="7848600" cy="6001643"/>
          </a:xfrm>
          <a:prstGeom prst="rect">
            <a:avLst/>
          </a:prstGeom>
        </p:spPr>
        <p:txBody>
          <a:bodyPr wrap="square">
            <a:spAutoFit/>
          </a:bodyPr>
          <a:lstStyle/>
          <a:p>
            <a:r>
              <a:rPr lang="en-GB" sz="3200" dirty="0" smtClean="0">
                <a:solidFill>
                  <a:srgbClr val="00B050"/>
                </a:solidFill>
                <a:latin typeface="Berlin Sans FB" panose="020E0602020502020306" pitchFamily="34" charset="0"/>
              </a:rPr>
              <a:t>Children and young people need to </a:t>
            </a:r>
            <a:r>
              <a:rPr lang="en-GB" sz="3200" dirty="0">
                <a:solidFill>
                  <a:srgbClr val="00B050"/>
                </a:solidFill>
                <a:latin typeface="Berlin Sans FB" panose="020E0602020502020306" pitchFamily="34" charset="0"/>
              </a:rPr>
              <a:t>a</a:t>
            </a:r>
            <a:r>
              <a:rPr lang="en-GB" sz="3200" dirty="0" smtClean="0">
                <a:solidFill>
                  <a:srgbClr val="00B050"/>
                </a:solidFill>
                <a:latin typeface="Berlin Sans FB" panose="020E0602020502020306" pitchFamily="34" charset="0"/>
              </a:rPr>
              <a:t>im for 60 minutes of activity spread throughout the day.</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to school </a:t>
            </a:r>
          </a:p>
          <a:p>
            <a:r>
              <a:rPr lang="en-GB" sz="3200" dirty="0" smtClean="0">
                <a:solidFill>
                  <a:srgbClr val="00B050"/>
                </a:solidFill>
                <a:latin typeface="Berlin Sans FB" panose="020E0602020502020306" pitchFamily="34" charset="0"/>
              </a:rPr>
              <a:t>Playground activities </a:t>
            </a:r>
          </a:p>
          <a:p>
            <a:r>
              <a:rPr lang="en-GB" sz="3200" dirty="0" smtClean="0">
                <a:solidFill>
                  <a:srgbClr val="00B050"/>
                </a:solidFill>
                <a:latin typeface="Berlin Sans FB" panose="020E0602020502020306" pitchFamily="34" charset="0"/>
              </a:rPr>
              <a:t>Skateboarding</a:t>
            </a:r>
          </a:p>
          <a:p>
            <a:r>
              <a:rPr lang="en-GB" sz="3200" dirty="0" smtClean="0">
                <a:solidFill>
                  <a:srgbClr val="00B050"/>
                </a:solidFill>
                <a:latin typeface="Berlin Sans FB" panose="020E0602020502020306" pitchFamily="34" charset="0"/>
              </a:rPr>
              <a:t>Rollerblading</a:t>
            </a:r>
          </a:p>
          <a:p>
            <a:r>
              <a:rPr lang="en-GB" sz="3200" dirty="0" smtClean="0">
                <a:solidFill>
                  <a:srgbClr val="00B050"/>
                </a:solidFill>
                <a:latin typeface="Berlin Sans FB" panose="020E0602020502020306" pitchFamily="34" charset="0"/>
              </a:rPr>
              <a:t>Walking the dog</a:t>
            </a:r>
          </a:p>
          <a:p>
            <a:r>
              <a:rPr lang="en-GB" sz="3200" dirty="0" smtClean="0">
                <a:solidFill>
                  <a:srgbClr val="00B050"/>
                </a:solidFill>
                <a:latin typeface="Berlin Sans FB" panose="020E0602020502020306" pitchFamily="34" charset="0"/>
              </a:rPr>
              <a:t>Cycling </a:t>
            </a:r>
          </a:p>
          <a:p>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p:txBody>
      </p:sp>
      <p:pic>
        <p:nvPicPr>
          <p:cNvPr id="1026" name="Picture 2" descr="Physical Exercise and Mental Health | Cass County CO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49000" y="2095500"/>
            <a:ext cx="5622324" cy="550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060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4838">
            <a:off x="1670016" y="286537"/>
            <a:ext cx="8012774" cy="1662066"/>
          </a:xfrm>
          <a:prstGeom prst="rect">
            <a:avLst/>
          </a:prstGeom>
        </p:spPr>
      </p:pic>
      <p:pic>
        <p:nvPicPr>
          <p:cNvPr id="2" name="Picture 2"/>
          <p:cNvPicPr>
            <a:picLocks noChangeAspect="1"/>
          </p:cNvPicPr>
          <p:nvPr/>
        </p:nvPicPr>
        <p:blipFill>
          <a:blip r:embed="rId4"/>
          <a:srcRect/>
          <a:stretch>
            <a:fillRect/>
          </a:stretch>
        </p:blipFill>
        <p:spPr>
          <a:xfrm rot="5400000">
            <a:off x="1326571" y="1759529"/>
            <a:ext cx="7772415" cy="859675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340584" y="2789816"/>
            <a:ext cx="78486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Activities to strengthen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a:t>
            </a:r>
          </a:p>
          <a:p>
            <a:r>
              <a:rPr lang="en-GB" sz="3200" dirty="0" smtClean="0">
                <a:solidFill>
                  <a:srgbClr val="00B050"/>
                </a:solidFill>
                <a:latin typeface="Berlin Sans FB" panose="020E0602020502020306" pitchFamily="34" charset="0"/>
              </a:rPr>
              <a:t>Running</a:t>
            </a:r>
          </a:p>
          <a:p>
            <a:r>
              <a:rPr lang="en-GB" sz="3200" dirty="0" smtClean="0">
                <a:solidFill>
                  <a:srgbClr val="00B050"/>
                </a:solidFill>
                <a:latin typeface="Berlin Sans FB" panose="020E0602020502020306" pitchFamily="34" charset="0"/>
              </a:rPr>
              <a:t>Gymnastics</a:t>
            </a:r>
          </a:p>
          <a:p>
            <a:r>
              <a:rPr lang="en-GB" sz="3200" dirty="0" smtClean="0">
                <a:solidFill>
                  <a:srgbClr val="00B050"/>
                </a:solidFill>
                <a:latin typeface="Berlin Sans FB" panose="020E0602020502020306" pitchFamily="34" charset="0"/>
              </a:rPr>
              <a:t>Basketball</a:t>
            </a:r>
          </a:p>
          <a:p>
            <a:r>
              <a:rPr lang="en-GB" sz="3200" dirty="0" smtClean="0">
                <a:solidFill>
                  <a:srgbClr val="00B050"/>
                </a:solidFill>
                <a:latin typeface="Berlin Sans FB" panose="020E0602020502020306" pitchFamily="34" charset="0"/>
              </a:rPr>
              <a:t>Football</a:t>
            </a:r>
          </a:p>
          <a:p>
            <a:r>
              <a:rPr lang="en-GB" sz="3200" dirty="0" smtClean="0">
                <a:solidFill>
                  <a:srgbClr val="00B050"/>
                </a:solidFill>
                <a:latin typeface="Berlin Sans FB" panose="020E0602020502020306" pitchFamily="34" charset="0"/>
              </a:rPr>
              <a:t>Rugby</a:t>
            </a:r>
          </a:p>
          <a:p>
            <a:r>
              <a:rPr lang="en-GB" sz="3200" dirty="0" smtClean="0">
                <a:solidFill>
                  <a:srgbClr val="00B050"/>
                </a:solidFill>
                <a:latin typeface="Berlin Sans FB" panose="020E0602020502020306" pitchFamily="34" charset="0"/>
              </a:rPr>
              <a:t>Tennis</a:t>
            </a:r>
          </a:p>
          <a:p>
            <a:r>
              <a:rPr lang="en-GB" sz="3200" dirty="0" smtClean="0">
                <a:solidFill>
                  <a:srgbClr val="00B050"/>
                </a:solidFill>
                <a:latin typeface="Berlin Sans FB" panose="020E0602020502020306" pitchFamily="34" charset="0"/>
              </a:rPr>
              <a:t>Sits ups or press ups</a:t>
            </a:r>
          </a:p>
          <a:p>
            <a:endParaRPr lang="en-GB" sz="3200" dirty="0" smtClean="0">
              <a:solidFill>
                <a:srgbClr val="00B050"/>
              </a:solidFill>
              <a:latin typeface="Berlin Sans FB" panose="020E0602020502020306" pitchFamily="34" charset="0"/>
            </a:endParaRPr>
          </a:p>
        </p:txBody>
      </p:sp>
      <p:pic>
        <p:nvPicPr>
          <p:cNvPr id="2052" name="Picture 4" descr="Clipart Clipart - Clipart Disney - Gif animé Clipart Page 2 | Mickey mouse,  Mickey, Mickey and friend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83329" y="447242"/>
            <a:ext cx="2973842" cy="3448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mickey and minnie sport clipart | Mickey mouse and  friends, Minnie, Minnie m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3510" y="4704211"/>
            <a:ext cx="3332175" cy="454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15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90500"/>
            <a:ext cx="10363200" cy="947564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Left Arrow 3"/>
          <p:cNvSpPr/>
          <p:nvPr/>
        </p:nvSpPr>
        <p:spPr>
          <a:xfrm>
            <a:off x="7848600" y="5295900"/>
            <a:ext cx="2590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Sleep Issues and A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9400" y="3129707"/>
            <a:ext cx="7343335" cy="41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19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4838">
            <a:off x="1670016" y="286537"/>
            <a:ext cx="8012774" cy="1662066"/>
          </a:xfrm>
          <a:prstGeom prst="rect">
            <a:avLst/>
          </a:prstGeom>
        </p:spPr>
      </p:pic>
      <p:pic>
        <p:nvPicPr>
          <p:cNvPr id="2" name="Picture 2"/>
          <p:cNvPicPr>
            <a:picLocks noChangeAspect="1"/>
          </p:cNvPicPr>
          <p:nvPr/>
        </p:nvPicPr>
        <p:blipFill>
          <a:blip r:embed="rId4"/>
          <a:srcRect/>
          <a:stretch>
            <a:fillRect/>
          </a:stretch>
        </p:blipFill>
        <p:spPr>
          <a:xfrm rot="5400000">
            <a:off x="1035007" y="1294008"/>
            <a:ext cx="8497853" cy="9399136"/>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87630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992753"/>
            <a:ext cx="7848600" cy="6001643"/>
          </a:xfrm>
          <a:prstGeom prst="rect">
            <a:avLst/>
          </a:prstGeom>
        </p:spPr>
        <p:txBody>
          <a:bodyPr wrap="square">
            <a:spAutoFit/>
          </a:bodyPr>
          <a:lstStyle/>
          <a:p>
            <a:r>
              <a:rPr lang="en-GB" sz="3200" dirty="0" smtClean="0">
                <a:solidFill>
                  <a:srgbClr val="00B050"/>
                </a:solidFill>
                <a:latin typeface="Berlin Sans FB" panose="020E0602020502020306" pitchFamily="34" charset="0"/>
              </a:rPr>
              <a:t>Improve you sleep pattern by going to bed at the same time.</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Make sure your bed and pillow is comfortable.</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Minimise disruptions from light and sound.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Turn off electronic devices for half hour or more before bed.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Don’t drink sugary drinks before bed</a:t>
            </a:r>
          </a:p>
        </p:txBody>
      </p:sp>
      <p:pic>
        <p:nvPicPr>
          <p:cNvPr id="1026" name="Picture 2" descr="Clipart sleeping childrens bed, Clipart sleeping childrens bed Transparent  FREE for download on WebStockReview 20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0183" y="3086100"/>
            <a:ext cx="619125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0031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2362200" y="5600700"/>
            <a:ext cx="13639800" cy="2062103"/>
          </a:xfrm>
          <a:prstGeom prst="rect">
            <a:avLst/>
          </a:prstGeom>
          <a:noFill/>
        </p:spPr>
        <p:txBody>
          <a:bodyPr wrap="square" rtlCol="0">
            <a:spAutoFit/>
          </a:bodyPr>
          <a:lstStyle/>
          <a:p>
            <a:r>
              <a:rPr lang="en-GB" sz="3200" dirty="0" err="1" smtClean="0">
                <a:latin typeface="Berlin Sans FB" panose="020E0602020502020306" pitchFamily="34" charset="0"/>
              </a:rPr>
              <a:t>Bitesize</a:t>
            </a:r>
            <a:r>
              <a:rPr lang="en-GB" sz="3200" dirty="0" smtClean="0">
                <a:latin typeface="Berlin Sans FB" panose="020E0602020502020306" pitchFamily="34" charset="0"/>
              </a:rPr>
              <a:t>. </a:t>
            </a:r>
          </a:p>
          <a:p>
            <a:r>
              <a:rPr lang="en-GB" sz="3200" dirty="0" smtClean="0">
                <a:latin typeface="Berlin Sans FB" panose="020E0602020502020306" pitchFamily="34" charset="0"/>
              </a:rPr>
              <a:t>Key Stage 1</a:t>
            </a:r>
          </a:p>
          <a:p>
            <a:r>
              <a:rPr lang="en-GB" sz="3200" dirty="0" smtClean="0">
                <a:latin typeface="Berlin Sans FB" panose="020E0602020502020306" pitchFamily="34" charset="0"/>
              </a:rPr>
              <a:t>World Around Us</a:t>
            </a:r>
          </a:p>
          <a:p>
            <a:r>
              <a:rPr lang="en-GB" sz="3200" dirty="0" smtClean="0">
                <a:latin typeface="Berlin Sans FB" panose="020E0602020502020306" pitchFamily="34" charset="0"/>
              </a:rPr>
              <a:t>Food and Farming – What is healthy eating?</a:t>
            </a:r>
          </a:p>
        </p:txBody>
      </p:sp>
    </p:spTree>
    <p:extLst>
      <p:ext uri="{BB962C8B-B14F-4D97-AF65-F5344CB8AC3E}">
        <p14:creationId xmlns:p14="http://schemas.microsoft.com/office/powerpoint/2010/main" val="30710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34838">
            <a:off x="1670016" y="286537"/>
            <a:ext cx="8012774" cy="1662066"/>
          </a:xfrm>
          <a:prstGeom prst="rect">
            <a:avLst/>
          </a:prstGeom>
        </p:spPr>
      </p:pic>
      <p:pic>
        <p:nvPicPr>
          <p:cNvPr id="2" name="Picture 2"/>
          <p:cNvPicPr>
            <a:picLocks noChangeAspect="1"/>
          </p:cNvPicPr>
          <p:nvPr/>
        </p:nvPicPr>
        <p:blipFill>
          <a:blip r:embed="rId4"/>
          <a:srcRect/>
          <a:stretch>
            <a:fillRect/>
          </a:stretch>
        </p:blipFill>
        <p:spPr>
          <a:xfrm rot="5400000">
            <a:off x="1288841" y="1278177"/>
            <a:ext cx="8497853" cy="9399136"/>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Plan a healthy meal plan</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87630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924050" y="1997985"/>
            <a:ext cx="7696200" cy="7540526"/>
          </a:xfrm>
          <a:prstGeom prst="rect">
            <a:avLst/>
          </a:prstGeom>
          <a:noFill/>
        </p:spPr>
        <p:txBody>
          <a:bodyPr wrap="square" rtlCol="0">
            <a:spAutoFit/>
          </a:bodyPr>
          <a:lstStyle/>
          <a:p>
            <a:r>
              <a:rPr lang="en-GB" sz="4400" dirty="0" smtClean="0">
                <a:solidFill>
                  <a:srgbClr val="C00000"/>
                </a:solidFill>
                <a:latin typeface="Forte" panose="03060902040502070203" pitchFamily="66" charset="0"/>
                <a:cs typeface="Akhbar MT" pitchFamily="2" charset="-78"/>
              </a:rPr>
              <a:t>BREAKFAST</a:t>
            </a:r>
          </a:p>
          <a:p>
            <a:endParaRPr lang="en-GB" sz="4400" dirty="0" smtClean="0">
              <a:latin typeface="Forte" panose="03060902040502070203" pitchFamily="66" charset="0"/>
              <a:cs typeface="Akhbar MT" pitchFamily="2" charset="-78"/>
            </a:endParaRPr>
          </a:p>
          <a:p>
            <a:r>
              <a:rPr lang="en-GB" sz="4400" dirty="0" smtClean="0">
                <a:latin typeface="Forte" panose="03060902040502070203" pitchFamily="66" charset="0"/>
                <a:cs typeface="Akhbar MT" pitchFamily="2" charset="-78"/>
              </a:rPr>
              <a:t>                                 </a:t>
            </a:r>
            <a:r>
              <a:rPr lang="en-GB" sz="4400" dirty="0" smtClean="0">
                <a:solidFill>
                  <a:srgbClr val="FFC000"/>
                </a:solidFill>
                <a:latin typeface="Forte" panose="03060902040502070203" pitchFamily="66" charset="0"/>
                <a:cs typeface="Akhbar MT" pitchFamily="2" charset="-78"/>
              </a:rPr>
              <a:t>SNACK</a:t>
            </a:r>
          </a:p>
          <a:p>
            <a:endParaRPr lang="en-GB" sz="4400" dirty="0" smtClean="0">
              <a:latin typeface="Forte" panose="03060902040502070203" pitchFamily="66" charset="0"/>
              <a:cs typeface="Akhbar MT" pitchFamily="2" charset="-78"/>
            </a:endParaRPr>
          </a:p>
          <a:p>
            <a:r>
              <a:rPr lang="en-GB" sz="4400" dirty="0" smtClean="0">
                <a:solidFill>
                  <a:srgbClr val="00B050"/>
                </a:solidFill>
                <a:latin typeface="Forte" panose="03060902040502070203" pitchFamily="66" charset="0"/>
                <a:cs typeface="Akhbar MT" pitchFamily="2" charset="-78"/>
              </a:rPr>
              <a:t>LUNCH</a:t>
            </a:r>
          </a:p>
          <a:p>
            <a:endParaRPr lang="en-GB" sz="4400" dirty="0" smtClean="0">
              <a:latin typeface="Forte" panose="03060902040502070203" pitchFamily="66" charset="0"/>
              <a:cs typeface="Akhbar MT" pitchFamily="2" charset="-78"/>
            </a:endParaRPr>
          </a:p>
          <a:p>
            <a:r>
              <a:rPr lang="en-GB" sz="4400" dirty="0">
                <a:latin typeface="Forte" panose="03060902040502070203" pitchFamily="66" charset="0"/>
                <a:cs typeface="Akhbar MT" pitchFamily="2" charset="-78"/>
              </a:rPr>
              <a:t>	</a:t>
            </a:r>
            <a:r>
              <a:rPr lang="en-GB" sz="4400" dirty="0" smtClean="0">
                <a:latin typeface="Forte" panose="03060902040502070203" pitchFamily="66" charset="0"/>
                <a:cs typeface="Akhbar MT" pitchFamily="2" charset="-78"/>
              </a:rPr>
              <a:t>				</a:t>
            </a:r>
            <a:r>
              <a:rPr lang="en-GB" sz="4400" dirty="0" smtClean="0">
                <a:solidFill>
                  <a:srgbClr val="FFC000"/>
                </a:solidFill>
                <a:latin typeface="Forte" panose="03060902040502070203" pitchFamily="66" charset="0"/>
                <a:cs typeface="Akhbar MT" pitchFamily="2" charset="-78"/>
              </a:rPr>
              <a:t>SNACK</a:t>
            </a:r>
          </a:p>
          <a:p>
            <a:endParaRPr lang="en-GB" sz="4400" dirty="0">
              <a:latin typeface="Forte" panose="03060902040502070203" pitchFamily="66" charset="0"/>
              <a:cs typeface="Akhbar MT" pitchFamily="2" charset="-78"/>
            </a:endParaRPr>
          </a:p>
          <a:p>
            <a:r>
              <a:rPr lang="en-GB" sz="4400" dirty="0" smtClean="0">
                <a:solidFill>
                  <a:srgbClr val="0070C0"/>
                </a:solidFill>
                <a:latin typeface="Forte" panose="03060902040502070203" pitchFamily="66" charset="0"/>
                <a:cs typeface="Akhbar MT" pitchFamily="2" charset="-78"/>
              </a:rPr>
              <a:t>DINNER</a:t>
            </a:r>
          </a:p>
          <a:p>
            <a:endParaRPr lang="en-GB" sz="4400" dirty="0">
              <a:latin typeface="Forte" panose="03060902040502070203" pitchFamily="66" charset="0"/>
              <a:cs typeface="Akhbar MT" pitchFamily="2" charset="-78"/>
            </a:endParaRPr>
          </a:p>
          <a:p>
            <a:r>
              <a:rPr lang="en-GB" sz="4400" dirty="0">
                <a:latin typeface="Forte" panose="03060902040502070203" pitchFamily="66" charset="0"/>
                <a:cs typeface="Akhbar MT" pitchFamily="2" charset="-78"/>
              </a:rPr>
              <a:t> </a:t>
            </a:r>
            <a:r>
              <a:rPr lang="en-GB" sz="4400" dirty="0" smtClean="0">
                <a:latin typeface="Forte" panose="03060902040502070203" pitchFamily="66" charset="0"/>
                <a:cs typeface="Akhbar MT" pitchFamily="2" charset="-78"/>
              </a:rPr>
              <a:t>                               </a:t>
            </a:r>
            <a:r>
              <a:rPr lang="en-GB" sz="4400" dirty="0" smtClean="0">
                <a:solidFill>
                  <a:srgbClr val="FFC000"/>
                </a:solidFill>
                <a:latin typeface="Forte" panose="03060902040502070203" pitchFamily="66" charset="0"/>
                <a:cs typeface="Akhbar MT" pitchFamily="2" charset="-78"/>
              </a:rPr>
              <a:t>SNACK</a:t>
            </a:r>
            <a:r>
              <a:rPr lang="en-GB" sz="4400" dirty="0" smtClean="0">
                <a:latin typeface="Forte" panose="03060902040502070203" pitchFamily="66" charset="0"/>
                <a:cs typeface="Akhbar MT" pitchFamily="2" charset="-78"/>
              </a:rPr>
              <a:t>  </a:t>
            </a:r>
            <a:endParaRPr lang="en-GB" sz="4400" dirty="0">
              <a:latin typeface="Forte" panose="03060902040502070203" pitchFamily="66" charset="0"/>
              <a:cs typeface="Akhbar MT" pitchFamily="2" charset="-78"/>
            </a:endParaRPr>
          </a:p>
        </p:txBody>
      </p:sp>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68000" y="616133"/>
            <a:ext cx="6118254" cy="9177590"/>
          </a:xfrm>
          <a:prstGeom prst="rect">
            <a:avLst/>
          </a:prstGeom>
        </p:spPr>
      </p:pic>
    </p:spTree>
    <p:extLst>
      <p:ext uri="{BB962C8B-B14F-4D97-AF65-F5344CB8AC3E}">
        <p14:creationId xmlns:p14="http://schemas.microsoft.com/office/powerpoint/2010/main" val="2489677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57600" y="266700"/>
            <a:ext cx="10048875" cy="9753568"/>
          </a:xfrm>
          <a:prstGeom prst="rect">
            <a:avLst/>
          </a:prstGeom>
        </p:spPr>
      </p:pic>
    </p:spTree>
    <p:extLst>
      <p:ext uri="{BB962C8B-B14F-4D97-AF65-F5344CB8AC3E}">
        <p14:creationId xmlns:p14="http://schemas.microsoft.com/office/powerpoint/2010/main" val="2639687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341" y="2097925"/>
            <a:ext cx="8115300" cy="5013569"/>
            <a:chOff x="0" y="0"/>
            <a:chExt cx="10820400" cy="6684758"/>
          </a:xfrm>
        </p:grpSpPr>
        <p:sp>
          <p:nvSpPr>
            <p:cNvPr id="3" name="TextBox 3"/>
            <p:cNvSpPr txBox="1"/>
            <p:nvPr/>
          </p:nvSpPr>
          <p:spPr>
            <a:xfrm>
              <a:off x="0" y="76200"/>
              <a:ext cx="8220101" cy="30310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MATERIALS NEEDED FOR CLASS</a:t>
              </a:r>
            </a:p>
          </p:txBody>
        </p:sp>
        <p:sp>
          <p:nvSpPr>
            <p:cNvPr id="4" name="TextBox 4"/>
            <p:cNvSpPr txBox="1"/>
            <p:nvPr/>
          </p:nvSpPr>
          <p:spPr>
            <a:xfrm>
              <a:off x="0" y="3924413"/>
              <a:ext cx="10820400" cy="27603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314560" y="3189835"/>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cstate="screen">
            <a:extLst>
              <a:ext uri="{28A0092B-C50C-407E-A947-70E740481C1C}">
                <a14:useLocalDpi xmlns:a14="http://schemas.microsoft.com/office/drawing/2010/main"/>
              </a:ext>
            </a:extLst>
          </a:blip>
          <a:srcRect l="34025" t="15329" r="31970" b="16663"/>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7"/>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9194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679393"/>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139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3738">
            <a:off x="6980806" y="8091458"/>
            <a:ext cx="4872890" cy="974578"/>
          </a:xfrm>
          <a:prstGeom prst="rect">
            <a:avLst/>
          </a:prstGeom>
        </p:spPr>
      </p:pic>
      <p:pic>
        <p:nvPicPr>
          <p:cNvPr id="20" name="Picture 19"/>
          <p:cNvPicPr>
            <a:picLocks noChangeAspect="1"/>
          </p:cNvPicPr>
          <p:nvPr/>
        </p:nvPicPr>
        <p:blipFill>
          <a:blip r:embed="rId3"/>
          <a:srcRect/>
          <a:stretch>
            <a:fillRect/>
          </a:stretch>
        </p:blipFill>
        <p:spPr>
          <a:xfrm rot="134838">
            <a:off x="3910762" y="5143379"/>
            <a:ext cx="10590914" cy="2589375"/>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Healthy eating</a:t>
            </a:r>
            <a:endParaRPr lang="en-US" sz="14400" dirty="0">
              <a:solidFill>
                <a:srgbClr val="000000"/>
              </a:solidFill>
              <a:latin typeface="Amatic SC Bold"/>
            </a:endParaRPr>
          </a:p>
        </p:txBody>
      </p:sp>
      <p:pic>
        <p:nvPicPr>
          <p:cNvPr id="8" name="Picture 8"/>
          <p:cNvPicPr>
            <a:picLocks noChangeAspect="1"/>
          </p:cNvPicPr>
          <p:nvPr/>
        </p:nvPicPr>
        <p:blipFill>
          <a:blip r:embed="rId4"/>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4"/>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4"/>
          <a:srcRect/>
          <a:stretch>
            <a:fillRect/>
          </a:stretch>
        </p:blipFill>
        <p:spPr>
          <a:xfrm rot="10084657">
            <a:off x="1076541" y="943740"/>
            <a:ext cx="541332" cy="519679"/>
          </a:xfrm>
          <a:prstGeom prst="rect">
            <a:avLst/>
          </a:prstGeom>
        </p:spPr>
      </p:pic>
      <p:pic>
        <p:nvPicPr>
          <p:cNvPr id="14" name="Picture 14"/>
          <p:cNvPicPr>
            <a:picLocks noChangeAspect="1"/>
          </p:cNvPicPr>
          <p:nvPr/>
        </p:nvPicPr>
        <p:blipFill>
          <a:blip r:embed="rId4"/>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4"/>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4"/>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22" name="Picture 22"/>
          <p:cNvPicPr>
            <a:picLocks noChangeAspect="1"/>
          </p:cNvPicPr>
          <p:nvPr/>
        </p:nvPicPr>
        <p:blipFill>
          <a:blip r:embed="rId4"/>
          <a:srcRect/>
          <a:stretch>
            <a:fillRect/>
          </a:stretch>
        </p:blipFill>
        <p:spPr>
          <a:xfrm rot="-1839255">
            <a:off x="8938249" y="948628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2</a:t>
            </a:r>
          </a:p>
        </p:txBody>
      </p:sp>
      <p:pic>
        <p:nvPicPr>
          <p:cNvPr id="26"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PTHB | Healthy Eati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467" y="91592"/>
            <a:ext cx="4736360" cy="44423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utritional-rainbow-diet-cancer.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049000" y="117719"/>
            <a:ext cx="7474000" cy="4565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2</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17176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0119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78704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9298" y="2165629"/>
            <a:ext cx="7140188" cy="5372755"/>
            <a:chOff x="0" y="0"/>
            <a:chExt cx="9520251" cy="7163674"/>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2" y="4834282"/>
              <a:ext cx="8966069" cy="23293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411887" cy="16427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Add instructions or guidelines here.</a:t>
              </a:r>
            </a:p>
            <a:p>
              <a:pPr marL="0" lvl="0" indent="0">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1979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2640" y="1454328"/>
            <a:ext cx="5299030" cy="2958439"/>
            <a:chOff x="0" y="0"/>
            <a:chExt cx="7065373" cy="3944586"/>
          </a:xfrm>
        </p:grpSpPr>
        <p:sp>
          <p:nvSpPr>
            <p:cNvPr id="3" name="TextBox 3"/>
            <p:cNvSpPr txBox="1"/>
            <p:nvPr/>
          </p:nvSpPr>
          <p:spPr>
            <a:xfrm>
              <a:off x="0" y="2301841"/>
              <a:ext cx="7065373" cy="16427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 You can also put in the amount of time allotted for this.</a:t>
              </a:r>
            </a:p>
          </p:txBody>
        </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59953" y="5715523"/>
            <a:ext cx="6899503" cy="1490350"/>
            <a:chOff x="0" y="0"/>
            <a:chExt cx="9199337" cy="1987134"/>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1: </a:t>
              </a:r>
              <a:r>
                <a:rPr lang="en-US" sz="2400" u="none">
                  <a:solidFill>
                    <a:srgbClr val="000000"/>
                  </a:solidFill>
                  <a:latin typeface="Muli Regular"/>
                </a:rPr>
                <a:t>Write the question you want to ask your students and allot space for the answers.</a:t>
              </a: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1:</a:t>
              </a:r>
            </a:p>
          </p:txBody>
        </p:sp>
      </p:grpSp>
      <p:grpSp>
        <p:nvGrpSpPr>
          <p:cNvPr id="10" name="Group 10"/>
          <p:cNvGrpSpPr/>
          <p:nvPr/>
        </p:nvGrpSpPr>
        <p:grpSpPr>
          <a:xfrm>
            <a:off x="9651453" y="1454328"/>
            <a:ext cx="6899503" cy="1490350"/>
            <a:chOff x="0" y="0"/>
            <a:chExt cx="9199337" cy="1987134"/>
          </a:xfrm>
        </p:grpSpPr>
        <p:pic>
          <p:nvPicPr>
            <p:cNvPr id="11"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2: </a:t>
              </a:r>
              <a:r>
                <a:rPr lang="en-US" sz="2400" u="none">
                  <a:solidFill>
                    <a:srgbClr val="000000"/>
                  </a:solidFill>
                  <a:latin typeface="Muli Regular"/>
                </a:rPr>
                <a:t>Write the question you want to ask your students and allot space for the answers.</a:t>
              </a: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51453" y="5715523"/>
            <a:ext cx="6899503" cy="1490350"/>
            <a:chOff x="0" y="0"/>
            <a:chExt cx="9199337" cy="1987134"/>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3: </a:t>
              </a:r>
              <a:r>
                <a:rPr lang="en-US" sz="2400" u="none">
                  <a:solidFill>
                    <a:srgbClr val="000000"/>
                  </a:solidFill>
                  <a:latin typeface="Muli Regular"/>
                </a:rPr>
                <a:t>Write the question you want to ask your students and allot space for the answers.</a:t>
              </a: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4316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676320" y="8584997"/>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796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389523" y="7210090"/>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04443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0010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7296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8285642" y="1077931"/>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screen">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4523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4906132" y="4878501"/>
            <a:ext cx="8466635" cy="1662066"/>
          </a:xfrm>
          <a:prstGeom prst="rect">
            <a:avLst/>
          </a:prstGeom>
        </p:spPr>
      </p:pic>
      <p:pic>
        <p:nvPicPr>
          <p:cNvPr id="15"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677241" y="9518193"/>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p:cNvSpPr txBox="1"/>
          <p:nvPr/>
        </p:nvSpPr>
        <p:spPr>
          <a:xfrm>
            <a:off x="6210300" y="5294036"/>
            <a:ext cx="7543800" cy="830997"/>
          </a:xfrm>
          <a:prstGeom prst="rect">
            <a:avLst/>
          </a:prstGeom>
          <a:noFill/>
        </p:spPr>
        <p:txBody>
          <a:bodyPr wrap="square" rtlCol="0">
            <a:spAutoFit/>
          </a:bodyPr>
          <a:lstStyle/>
          <a:p>
            <a:r>
              <a:rPr lang="en-GB" sz="4800" dirty="0" smtClean="0">
                <a:latin typeface="Berlin Sans FB" panose="020E0602020502020306" pitchFamily="34" charset="0"/>
              </a:rPr>
              <a:t>What is Healthy Living?</a:t>
            </a:r>
            <a:endParaRPr lang="en-GB" sz="4800" dirty="0">
              <a:latin typeface="Berlin Sans FB" panose="020E0602020502020306" pitchFamily="34" charset="0"/>
            </a:endParaRPr>
          </a:p>
        </p:txBody>
      </p:sp>
      <p:sp>
        <p:nvSpPr>
          <p:cNvPr id="20" name="Oval 19"/>
          <p:cNvSpPr/>
          <p:nvPr/>
        </p:nvSpPr>
        <p:spPr>
          <a:xfrm>
            <a:off x="1027670" y="2374557"/>
            <a:ext cx="4038600" cy="1905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Eating food that is good for us</a:t>
            </a:r>
            <a:endParaRPr lang="en-GB" sz="2800" dirty="0"/>
          </a:p>
        </p:txBody>
      </p:sp>
      <p:sp>
        <p:nvSpPr>
          <p:cNvPr id="21" name="Oval 20"/>
          <p:cNvSpPr/>
          <p:nvPr/>
        </p:nvSpPr>
        <p:spPr>
          <a:xfrm>
            <a:off x="13830300" y="2019300"/>
            <a:ext cx="4038600" cy="1905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Drinking lots of water every day</a:t>
            </a:r>
            <a:endParaRPr lang="en-GB" sz="2800" dirty="0"/>
          </a:p>
        </p:txBody>
      </p:sp>
      <p:sp>
        <p:nvSpPr>
          <p:cNvPr id="22" name="Oval 21"/>
          <p:cNvSpPr/>
          <p:nvPr/>
        </p:nvSpPr>
        <p:spPr>
          <a:xfrm>
            <a:off x="6705600" y="723900"/>
            <a:ext cx="4038600" cy="1905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Avoid eating too many fatty foods</a:t>
            </a:r>
            <a:endParaRPr lang="en-GB" sz="2800" dirty="0"/>
          </a:p>
        </p:txBody>
      </p:sp>
      <p:sp>
        <p:nvSpPr>
          <p:cNvPr id="23" name="Oval 22"/>
          <p:cNvSpPr/>
          <p:nvPr/>
        </p:nvSpPr>
        <p:spPr>
          <a:xfrm>
            <a:off x="3276600" y="7970509"/>
            <a:ext cx="4038600" cy="1905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Getting some form of exercise every day</a:t>
            </a:r>
            <a:endParaRPr lang="en-GB" sz="2800" dirty="0"/>
          </a:p>
        </p:txBody>
      </p:sp>
      <p:sp>
        <p:nvSpPr>
          <p:cNvPr id="24" name="Oval 23"/>
          <p:cNvSpPr/>
          <p:nvPr/>
        </p:nvSpPr>
        <p:spPr>
          <a:xfrm>
            <a:off x="9982200" y="7886700"/>
            <a:ext cx="4038600" cy="1905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Getting plenty of sleep every night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81905"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217869"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935110"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935110" y="2749364"/>
            <a:ext cx="1324190" cy="1324190"/>
          </a:xfrm>
          <a:prstGeom prst="rect">
            <a:avLst/>
          </a:prstGeom>
        </p:spPr>
      </p:pic>
      <p:pic>
        <p:nvPicPr>
          <p:cNvPr id="26" name="Picture 26"/>
          <p:cNvPicPr>
            <a:picLocks noChangeAspect="1"/>
          </p:cNvPicPr>
          <p:nvPr/>
        </p:nvPicPr>
        <p:blipFill>
          <a:blip r:embed="rId26"/>
          <a:srcRect/>
          <a:stretch>
            <a:fillRect/>
          </a:stretch>
        </p:blipFill>
        <p:spPr>
          <a:xfrm>
            <a:off x="15935110"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8627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524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a:stretch>
            <a:fillRect/>
          </a:stretch>
        </p:blipFill>
        <p:spPr>
          <a:xfrm rot="134838">
            <a:off x="1099197" y="136700"/>
            <a:ext cx="10205185" cy="2495068"/>
          </a:xfrm>
          <a:prstGeom prst="rect">
            <a:avLst/>
          </a:prstGeom>
        </p:spPr>
      </p:pic>
      <p:pic>
        <p:nvPicPr>
          <p:cNvPr id="2" name="Picture 2"/>
          <p:cNvPicPr>
            <a:picLocks noChangeAspect="1"/>
          </p:cNvPicPr>
          <p:nvPr/>
        </p:nvPicPr>
        <p:blipFill>
          <a:blip r:embed="rId3"/>
          <a:srcRect/>
          <a:stretch>
            <a:fillRect/>
          </a:stretch>
        </p:blipFill>
        <p:spPr>
          <a:xfrm rot="5400000">
            <a:off x="2406086" y="1183657"/>
            <a:ext cx="7086600" cy="9989427"/>
          </a:xfrm>
          <a:prstGeom prst="rect">
            <a:avLst/>
          </a:prstGeom>
        </p:spPr>
      </p:pic>
      <p:sp>
        <p:nvSpPr>
          <p:cNvPr id="8" name="TextBox 8"/>
          <p:cNvSpPr txBox="1"/>
          <p:nvPr/>
        </p:nvSpPr>
        <p:spPr>
          <a:xfrm>
            <a:off x="1981200" y="3467100"/>
            <a:ext cx="8537559" cy="4796185"/>
          </a:xfrm>
          <a:prstGeom prst="rect">
            <a:avLst/>
          </a:prstGeom>
        </p:spPr>
        <p:txBody>
          <a:bodyPr wrap="square" lIns="0" tIns="0" rIns="0" bIns="0" rtlCol="0" anchor="t">
            <a:spAutoFit/>
          </a:bodyPr>
          <a:lstStyle/>
          <a:p>
            <a:pPr algn="ctr">
              <a:lnSpc>
                <a:spcPts val="3359"/>
              </a:lnSpc>
              <a:spcBef>
                <a:spcPct val="0"/>
              </a:spcBef>
            </a:pPr>
            <a:endParaRPr lang="en-US" sz="6000" dirty="0" smtClean="0">
              <a:solidFill>
                <a:srgbClr val="000000"/>
              </a:solidFill>
              <a:latin typeface="Berlin Sans FB" panose="020E0602020502020306" pitchFamily="34" charset="0"/>
            </a:endParaRPr>
          </a:p>
          <a:p>
            <a:pPr algn="ctr">
              <a:lnSpc>
                <a:spcPts val="3359"/>
              </a:lnSpc>
              <a:spcBef>
                <a:spcPct val="0"/>
              </a:spcBef>
            </a:pPr>
            <a:endParaRPr lang="en-US" sz="6000" dirty="0" smtClean="0">
              <a:solidFill>
                <a:srgbClr val="00000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Fruit and vegetables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Carbohydrates</a:t>
            </a:r>
          </a:p>
          <a:p>
            <a:pPr algn="ctr">
              <a:lnSpc>
                <a:spcPts val="3359"/>
              </a:lnSpc>
              <a:spcBef>
                <a:spcPct val="0"/>
              </a:spcBef>
            </a:pPr>
            <a:endParaRPr lang="en-US" sz="6000" dirty="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Proteins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Dairy</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Fats </a:t>
            </a:r>
          </a:p>
        </p:txBody>
      </p:sp>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err="1" smtClean="0">
                <a:solidFill>
                  <a:srgbClr val="000000"/>
                </a:solidFill>
                <a:latin typeface="Amatic SC Bold"/>
              </a:rPr>
              <a:t>Ther</a:t>
            </a:r>
            <a:r>
              <a:rPr lang="en-US" sz="8000" dirty="0" smtClean="0">
                <a:solidFill>
                  <a:srgbClr val="000000"/>
                </a:solidFill>
                <a:latin typeface="Amatic SC Bold"/>
              </a:rPr>
              <a:t> are 5 main food groups</a:t>
            </a:r>
            <a:endParaRPr lang="en-US" sz="8000" dirty="0">
              <a:solidFill>
                <a:srgbClr val="000000"/>
              </a:solidFill>
              <a:latin typeface="Amatic SC Bold"/>
            </a:endParaRPr>
          </a:p>
        </p:txBody>
      </p:sp>
      <p:pic>
        <p:nvPicPr>
          <p:cNvPr id="12"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851397">
            <a:off x="11087297" y="2421114"/>
            <a:ext cx="319992" cy="307192"/>
          </a:xfrm>
          <a:prstGeom prst="rect">
            <a:avLst/>
          </a:prstGeom>
        </p:spPr>
      </p:pic>
      <p:pic>
        <p:nvPicPr>
          <p:cNvPr id="13" name="Picture 13"/>
          <p:cNvPicPr>
            <a:picLocks noChangeAspect="1"/>
          </p:cNvPicPr>
          <p:nvPr/>
        </p:nvPicPr>
        <p:blipFill>
          <a:blip r:embed="rId4"/>
          <a:srcRect/>
          <a:stretch>
            <a:fillRect/>
          </a:stretch>
        </p:blipFill>
        <p:spPr>
          <a:xfrm rot="-10019461">
            <a:off x="11296480" y="9642552"/>
            <a:ext cx="516571" cy="495908"/>
          </a:xfrm>
          <a:prstGeom prst="rect">
            <a:avLst/>
          </a:prstGeom>
        </p:spPr>
      </p:pic>
      <p:pic>
        <p:nvPicPr>
          <p:cNvPr id="17" name="Picture 17"/>
          <p:cNvPicPr>
            <a:picLocks noChangeAspect="1"/>
          </p:cNvPicPr>
          <p:nvPr/>
        </p:nvPicPr>
        <p:blipFill>
          <a:blip r:embed="rId4"/>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4"/>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https://lifebydesignover50.com/wp-content/uploads/2014/02/bigstock-Healthy-Lifestyle-Concept-3316684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658595" y="21717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022962" y="454736"/>
            <a:ext cx="6906959" cy="1662066"/>
          </a:xfrm>
          <a:prstGeom prst="rect">
            <a:avLst/>
          </a:prstGeom>
        </p:spPr>
      </p:pic>
      <p:sp>
        <p:nvSpPr>
          <p:cNvPr id="9" name="TextBox 9"/>
          <p:cNvSpPr txBox="1"/>
          <p:nvPr/>
        </p:nvSpPr>
        <p:spPr>
          <a:xfrm>
            <a:off x="1357213" y="721512"/>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2445907"/>
            <a:ext cx="4261104" cy="28262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3418" y="6232380"/>
            <a:ext cx="4848923" cy="323261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00" y="6286500"/>
            <a:ext cx="4212915" cy="3159686"/>
          </a:xfrm>
          <a:prstGeom prst="rect">
            <a:avLst/>
          </a:prstGeom>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2261141" y="730780"/>
            <a:ext cx="4724400" cy="6494085"/>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Bread, rice cereal and pasta are healthy.</a:t>
            </a:r>
          </a:p>
          <a:p>
            <a:endParaRPr lang="en-GB" sz="4800" dirty="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They give us energy.</a:t>
            </a:r>
            <a:endParaRPr lang="en-GB" sz="4800" dirty="0">
              <a:solidFill>
                <a:srgbClr val="C00000"/>
              </a:solidFill>
              <a:latin typeface="Berlin Sans FB" panose="020E0602020502020306" pitchFamily="34" charset="0"/>
            </a:endParaRP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3600" y="2628900"/>
            <a:ext cx="3765199" cy="2824606"/>
          </a:xfrm>
          <a:prstGeom prst="rect">
            <a:avLst/>
          </a:prstGeom>
        </p:spPr>
      </p:pic>
    </p:spTree>
    <p:extLst>
      <p:ext uri="{BB962C8B-B14F-4D97-AF65-F5344CB8AC3E}">
        <p14:creationId xmlns:p14="http://schemas.microsoft.com/office/powerpoint/2010/main" val="921612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022935" y="456113"/>
            <a:ext cx="6977199" cy="1662066"/>
          </a:xfrm>
          <a:prstGeom prst="rect">
            <a:avLst/>
          </a:prstGeom>
        </p:spPr>
      </p:pic>
      <p:sp>
        <p:nvSpPr>
          <p:cNvPr id="9" name="TextBox 9"/>
          <p:cNvSpPr txBox="1"/>
          <p:nvPr/>
        </p:nvSpPr>
        <p:spPr>
          <a:xfrm>
            <a:off x="947067" y="699867"/>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dirty="0">
                <a:solidFill>
                  <a:srgbClr val="C00000"/>
                </a:solidFill>
                <a:latin typeface="Berlin Sans FB" panose="020E0602020502020306" pitchFamily="34" charset="0"/>
              </a:rPr>
              <a:t>Sweets, sugary drinks, pastries, sugary cereals are “bad” carbohydrates.</a:t>
            </a:r>
          </a:p>
          <a:p>
            <a:r>
              <a:rPr lang="en-GB" sz="4800" dirty="0">
                <a:solidFill>
                  <a:srgbClr val="C00000"/>
                </a:solidFill>
                <a:latin typeface="Berlin Sans FB" panose="020E0602020502020306" pitchFamily="34" charset="0"/>
              </a:rPr>
              <a:t>They also give us energy but should </a:t>
            </a:r>
            <a:r>
              <a:rPr lang="en-GB" sz="4800" dirty="0" smtClean="0">
                <a:solidFill>
                  <a:srgbClr val="C00000"/>
                </a:solidFill>
                <a:latin typeface="Berlin Sans FB" panose="020E0602020502020306" pitchFamily="34" charset="0"/>
              </a:rPr>
              <a:t>only be eaten as a treat!!</a:t>
            </a:r>
            <a:r>
              <a:rPr lang="en-GB" dirty="0" smtClean="0">
                <a:solidFill>
                  <a:srgbClr val="FF0000"/>
                </a:solidFill>
                <a:latin typeface="Berlin Sans FB" panose="020E0602020502020306" pitchFamily="34" charset="0"/>
              </a:rPr>
              <a:t>.</a:t>
            </a:r>
            <a:endParaRPr lang="en-GB" dirty="0">
              <a:solidFill>
                <a:srgbClr val="FF0000"/>
              </a:solidFill>
              <a:latin typeface="Berlin Sans FB" panose="020E0602020502020306" pitchFamily="34" charset="0"/>
            </a:endParaRPr>
          </a:p>
        </p:txBody>
      </p:sp>
      <p:sp>
        <p:nvSpPr>
          <p:cNvPr id="11" name="TextBox 10"/>
          <p:cNvSpPr txBox="1"/>
          <p:nvPr/>
        </p:nvSpPr>
        <p:spPr>
          <a:xfrm>
            <a:off x="12261141" y="730780"/>
            <a:ext cx="4724400" cy="4278094"/>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07" y="7401649"/>
            <a:ext cx="7749273" cy="2514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245" y="2120103"/>
            <a:ext cx="5048250" cy="337185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9317" y="4288337"/>
            <a:ext cx="4043980" cy="2662237"/>
          </a:xfrm>
          <a:prstGeom prst="rect">
            <a:avLst/>
          </a:prstGeom>
        </p:spPr>
      </p:pic>
      <p:pic>
        <p:nvPicPr>
          <p:cNvPr id="3076" name="Picture 4" descr="Soft Drinks (1.25 Ml Bottle) – samirsindiankitche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037" r="-37"/>
          <a:stretch/>
        </p:blipFill>
        <p:spPr bwMode="auto">
          <a:xfrm>
            <a:off x="6859411" y="47127"/>
            <a:ext cx="3817938" cy="381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240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800" y="24245"/>
            <a:ext cx="9829800" cy="99822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464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4838">
            <a:off x="1273320" y="500197"/>
            <a:ext cx="4086814" cy="1662066"/>
          </a:xfrm>
          <a:prstGeom prst="rect">
            <a:avLst/>
          </a:prstGeom>
        </p:spPr>
      </p:pic>
      <p:pic>
        <p:nvPicPr>
          <p:cNvPr id="4102" name="Picture 6" descr="How to make baked beans – recipe | Food | The Guard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210942"/>
            <a:ext cx="4152900" cy="4152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66955" y="694970"/>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protein</a:t>
            </a:r>
            <a:endParaRPr lang="en-US" sz="8000" dirty="0">
              <a:solidFill>
                <a:srgbClr val="000000"/>
              </a:solidFill>
              <a:latin typeface="Amatic SC Bold"/>
            </a:endParaRPr>
          </a:p>
        </p:txBody>
      </p:sp>
      <p:pic>
        <p:nvPicPr>
          <p:cNvPr id="20"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rgbClr val="C00000"/>
                </a:solidFill>
                <a:latin typeface="Berlin Sans FB" panose="020E0602020502020306" pitchFamily="34" charset="0"/>
              </a:rPr>
              <a:t>Meat - beef, </a:t>
            </a:r>
            <a:r>
              <a:rPr lang="en-GB" sz="4400" dirty="0" smtClean="0">
                <a:solidFill>
                  <a:srgbClr val="C00000"/>
                </a:solidFill>
                <a:latin typeface="Berlin Sans FB" panose="020E0602020502020306" pitchFamily="34" charset="0"/>
              </a:rPr>
              <a:t>chicken</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Fish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Beans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Eggs </a:t>
            </a:r>
          </a:p>
          <a:p>
            <a:endParaRPr lang="en-GB" sz="4400" dirty="0">
              <a:solidFill>
                <a:srgbClr val="00B050"/>
              </a:solidFill>
              <a:latin typeface="Berlin Sans FB" panose="020E0602020502020306" pitchFamily="34" charset="0"/>
            </a:endParaRPr>
          </a:p>
          <a:p>
            <a:r>
              <a:rPr lang="en-GB" sz="4400" dirty="0">
                <a:solidFill>
                  <a:srgbClr val="0070C0"/>
                </a:solidFill>
                <a:latin typeface="Berlin Sans FB" panose="020E0602020502020306" pitchFamily="34" charset="0"/>
              </a:rPr>
              <a:t>These help muscles to grow and repair</a:t>
            </a: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4610100"/>
            <a:ext cx="8333603" cy="4689041"/>
          </a:xfrm>
          <a:prstGeom prst="rect">
            <a:avLst/>
          </a:prstGeom>
        </p:spPr>
      </p:pic>
    </p:spTree>
    <p:extLst>
      <p:ext uri="{BB962C8B-B14F-4D97-AF65-F5344CB8AC3E}">
        <p14:creationId xmlns:p14="http://schemas.microsoft.com/office/powerpoint/2010/main" val="1081696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1934</TotalTime>
  <Words>1161</Words>
  <Application>Microsoft Office PowerPoint</Application>
  <PresentationFormat>Custom</PresentationFormat>
  <Paragraphs>232</Paragraphs>
  <Slides>41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Amatic SC Bold</vt:lpstr>
      <vt:lpstr>Arial</vt:lpstr>
      <vt:lpstr>Berlin Sans FB</vt:lpstr>
      <vt:lpstr>Muli Regular Bold</vt:lpstr>
      <vt:lpstr>Muli Bold</vt:lpstr>
      <vt:lpstr>Forte</vt:lpstr>
      <vt:lpstr>Calibri</vt:lpstr>
      <vt:lpstr>Times New Roman</vt:lpstr>
      <vt:lpstr>Muli Regular</vt:lpstr>
      <vt:lpstr>Symbol</vt:lpstr>
      <vt:lpstr>Akhbar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73</cp:revision>
  <dcterms:created xsi:type="dcterms:W3CDTF">2006-08-16T00:00:00Z</dcterms:created>
  <dcterms:modified xsi:type="dcterms:W3CDTF">2021-03-30T07:32:54Z</dcterms:modified>
  <dc:identifier>DAEDc3676mY</dc:identifier>
</cp:coreProperties>
</file>