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60" r:id="rId4"/>
    <p:sldId id="258" r:id="rId5"/>
    <p:sldId id="261" r:id="rId6"/>
    <p:sldId id="315" r:id="rId7"/>
    <p:sldId id="316" r:id="rId8"/>
    <p:sldId id="317" r:id="rId9"/>
    <p:sldId id="275" r:id="rId10"/>
    <p:sldId id="318" r:id="rId11"/>
    <p:sldId id="319" r:id="rId12"/>
    <p:sldId id="320" r:id="rId13"/>
    <p:sldId id="321" r:id="rId14"/>
    <p:sldId id="322" r:id="rId15"/>
    <p:sldId id="280" r:id="rId16"/>
    <p:sldId id="283" r:id="rId17"/>
    <p:sldId id="284" r:id="rId18"/>
    <p:sldId id="306" r:id="rId19"/>
    <p:sldId id="307" r:id="rId20"/>
    <p:sldId id="312" r:id="rId21"/>
    <p:sldId id="313" r:id="rId22"/>
    <p:sldId id="310" r:id="rId23"/>
    <p:sldId id="314" r:id="rId24"/>
    <p:sldId id="336"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Lst>
  <p:sldSz cx="18288000" cy="10287000"/>
  <p:notesSz cx="6858000" cy="9144000"/>
  <p:embeddedFontLst>
    <p:embeddedFont>
      <p:font typeface="Berlin Sans FB" panose="020E0602020502020306" pitchFamily="34" charset="0"/>
      <p:regular r:id="rId40"/>
      <p:bold r:id="rId41"/>
    </p:embeddedFont>
    <p:embeddedFont>
      <p:font typeface="Muli Regular Bold" panose="020B0604020202020204" charset="0"/>
      <p:regular r:id="rId42"/>
    </p:embeddedFont>
    <p:embeddedFont>
      <p:font typeface="Calibri" panose="020F0502020204030204" pitchFamily="34" charset="0"/>
      <p:regular r:id="rId43"/>
      <p:bold r:id="rId44"/>
      <p:italic r:id="rId45"/>
      <p:boldItalic r:id="rId46"/>
    </p:embeddedFont>
    <p:embeddedFont>
      <p:font typeface="Muli Bold" panose="020B0604020202020204" charset="0"/>
      <p:regular r:id="rId47"/>
    </p:embeddedFont>
    <p:embeddedFont>
      <p:font typeface="Muli Regular" panose="020B0604020202020204" charset="0"/>
      <p:regular r:id="rId48"/>
    </p:embeddedFont>
    <p:embeddedFont>
      <p:font typeface="Amatic SC Bold" panose="020B0604020202020204" charset="-79"/>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622" autoAdjust="0"/>
  </p:normalViewPr>
  <p:slideViewPr>
    <p:cSldViewPr>
      <p:cViewPr varScale="1">
        <p:scale>
          <a:sx n="34" d="100"/>
          <a:sy n="34" d="100"/>
        </p:scale>
        <p:origin x="117" y="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27"/>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33D81-E6BC-40AD-9589-454C9B4F9C8D}" type="datetimeFigureOut">
              <a:rPr lang="en-GB" smtClean="0"/>
              <a:t>29/03/2021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F15E3-5B26-4866-BE9A-DCF48075F50B}" type="slidenum">
              <a:rPr lang="en-GB" smtClean="0"/>
              <a:t>‹#›</a:t>
            </a:fld>
            <a:endParaRPr lang="en-GB"/>
          </a:p>
        </p:txBody>
      </p:sp>
    </p:spTree>
    <p:extLst>
      <p:ext uri="{BB962C8B-B14F-4D97-AF65-F5344CB8AC3E}">
        <p14:creationId xmlns:p14="http://schemas.microsoft.com/office/powerpoint/2010/main" val="190214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B050"/>
                </a:solidFill>
                <a:latin typeface="Berlin Sans FB" panose="020E0602020502020306" pitchFamily="34" charset="0"/>
              </a:rPr>
              <a:t/>
            </a:r>
            <a:br>
              <a:rPr lang="en-GB" sz="2000" dirty="0" smtClean="0">
                <a:solidFill>
                  <a:srgbClr val="00B050"/>
                </a:solidFill>
                <a:latin typeface="Berlin Sans FB" panose="020E0602020502020306" pitchFamily="34" charset="0"/>
              </a:rPr>
            </a:br>
            <a:r>
              <a:rPr lang="en-GB" dirty="0" smtClean="0"/>
              <a:t>Read more: https://www.which.co.uk/news/2019/06/three-food-waste-facts-everyone-needs-to-know/ - Which?</a:t>
            </a:r>
            <a:r>
              <a:rPr lang="en-GB" sz="3600" dirty="0" smtClean="0"/>
              <a:t/>
            </a:r>
            <a:br>
              <a:rPr lang="en-GB" sz="3600" dirty="0" smtClean="0"/>
            </a:br>
            <a:r>
              <a:rPr lang="en-GB" dirty="0" smtClean="0"/>
              <a:t>Read more: https://www.which.co.uk/news/2019/06/three-food-waste-facts-everyone-needs-to-know/ - Which?</a:t>
            </a:r>
            <a:endParaRPr lang="en-GB" sz="3600" dirty="0" smtClean="0">
              <a:solidFill>
                <a:srgbClr val="00B050"/>
              </a:solidFill>
              <a:latin typeface="Berlin Sans FB" panose="020E0602020502020306" pitchFamily="34" charset="0"/>
            </a:endParaRPr>
          </a:p>
          <a:p>
            <a:endParaRPr lang="en-GB" dirty="0"/>
          </a:p>
        </p:txBody>
      </p:sp>
      <p:sp>
        <p:nvSpPr>
          <p:cNvPr id="4" name="Slide Number Placeholder 3"/>
          <p:cNvSpPr>
            <a:spLocks noGrp="1"/>
          </p:cNvSpPr>
          <p:nvPr>
            <p:ph type="sldNum" sz="quarter" idx="10"/>
          </p:nvPr>
        </p:nvSpPr>
        <p:spPr/>
        <p:txBody>
          <a:bodyPr/>
          <a:lstStyle/>
          <a:p>
            <a:fld id="{E6CF15E3-5B26-4866-BE9A-DCF48075F50B}" type="slidenum">
              <a:rPr lang="en-GB" smtClean="0"/>
              <a:t>18</a:t>
            </a:fld>
            <a:endParaRPr lang="en-GB"/>
          </a:p>
        </p:txBody>
      </p:sp>
    </p:spTree>
    <p:extLst>
      <p:ext uri="{BB962C8B-B14F-4D97-AF65-F5344CB8AC3E}">
        <p14:creationId xmlns:p14="http://schemas.microsoft.com/office/powerpoint/2010/main" val="105139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B050"/>
                </a:solidFill>
                <a:latin typeface="Berlin Sans FB" panose="020E0602020502020306" pitchFamily="34" charset="0"/>
              </a:rPr>
              <a:t/>
            </a:r>
            <a:br>
              <a:rPr lang="en-GB" sz="2000" dirty="0" smtClean="0">
                <a:solidFill>
                  <a:srgbClr val="00B050"/>
                </a:solidFill>
                <a:latin typeface="Berlin Sans FB" panose="020E0602020502020306" pitchFamily="34" charset="0"/>
              </a:rPr>
            </a:br>
            <a:r>
              <a:rPr lang="en-GB" dirty="0" smtClean="0"/>
              <a:t>Read more: https://www.which.co.uk/news/2019/06/three-food-waste-facts-everyone-needs-to-know/ - Which?</a:t>
            </a:r>
            <a:r>
              <a:rPr lang="en-GB" sz="3600" dirty="0" smtClean="0"/>
              <a:t/>
            </a:r>
            <a:br>
              <a:rPr lang="en-GB" sz="3600" dirty="0" smtClean="0"/>
            </a:br>
            <a:r>
              <a:rPr lang="en-GB" dirty="0" smtClean="0"/>
              <a:t>Read more: https://www.which.co.uk/news/2019/06/three-food-waste-facts-everyone-needs-to-know/ - Which?</a:t>
            </a:r>
            <a:endParaRPr lang="en-GB" sz="3600" dirty="0" smtClean="0">
              <a:solidFill>
                <a:srgbClr val="00B050"/>
              </a:solidFill>
              <a:latin typeface="Berlin Sans FB" panose="020E0602020502020306" pitchFamily="34" charset="0"/>
            </a:endParaRPr>
          </a:p>
          <a:p>
            <a:endParaRPr lang="en-GB" dirty="0"/>
          </a:p>
        </p:txBody>
      </p:sp>
      <p:sp>
        <p:nvSpPr>
          <p:cNvPr id="4" name="Slide Number Placeholder 3"/>
          <p:cNvSpPr>
            <a:spLocks noGrp="1"/>
          </p:cNvSpPr>
          <p:nvPr>
            <p:ph type="sldNum" sz="quarter" idx="10"/>
          </p:nvPr>
        </p:nvSpPr>
        <p:spPr/>
        <p:txBody>
          <a:bodyPr/>
          <a:lstStyle/>
          <a:p>
            <a:fld id="{E6CF15E3-5B26-4866-BE9A-DCF48075F50B}" type="slidenum">
              <a:rPr lang="en-GB" smtClean="0"/>
              <a:t>19</a:t>
            </a:fld>
            <a:endParaRPr lang="en-GB"/>
          </a:p>
        </p:txBody>
      </p:sp>
    </p:spTree>
    <p:extLst>
      <p:ext uri="{BB962C8B-B14F-4D97-AF65-F5344CB8AC3E}">
        <p14:creationId xmlns:p14="http://schemas.microsoft.com/office/powerpoint/2010/main" val="301105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B050"/>
                </a:solidFill>
                <a:latin typeface="Berlin Sans FB" panose="020E0602020502020306" pitchFamily="34" charset="0"/>
              </a:rPr>
              <a:t/>
            </a:r>
            <a:br>
              <a:rPr lang="en-GB" sz="2000" dirty="0" smtClean="0">
                <a:solidFill>
                  <a:srgbClr val="00B050"/>
                </a:solidFill>
                <a:latin typeface="Berlin Sans FB" panose="020E0602020502020306" pitchFamily="34" charset="0"/>
              </a:rPr>
            </a:br>
            <a:r>
              <a:rPr lang="en-GB" dirty="0" smtClean="0"/>
              <a:t>Read more: https://www.which.co.uk/news/2019/06/three-food-waste-facts-everyone-needs-to-know/ - Which?</a:t>
            </a:r>
            <a:r>
              <a:rPr lang="en-GB" sz="3600" dirty="0" smtClean="0"/>
              <a:t/>
            </a:r>
            <a:br>
              <a:rPr lang="en-GB" sz="3600" dirty="0" smtClean="0"/>
            </a:br>
            <a:r>
              <a:rPr lang="en-GB" dirty="0" smtClean="0"/>
              <a:t>Read more: https://www.which.co.uk/news/2019/06/three-food-waste-facts-everyone-needs-to-know/ - Which?</a:t>
            </a:r>
            <a:endParaRPr lang="en-GB" sz="3600" dirty="0" smtClean="0">
              <a:solidFill>
                <a:srgbClr val="00B050"/>
              </a:solidFill>
              <a:latin typeface="Berlin Sans FB" panose="020E0602020502020306" pitchFamily="34" charset="0"/>
            </a:endParaRPr>
          </a:p>
          <a:p>
            <a:endParaRPr lang="en-GB" dirty="0"/>
          </a:p>
        </p:txBody>
      </p:sp>
      <p:sp>
        <p:nvSpPr>
          <p:cNvPr id="4" name="Slide Number Placeholder 3"/>
          <p:cNvSpPr>
            <a:spLocks noGrp="1"/>
          </p:cNvSpPr>
          <p:nvPr>
            <p:ph type="sldNum" sz="quarter" idx="10"/>
          </p:nvPr>
        </p:nvSpPr>
        <p:spPr/>
        <p:txBody>
          <a:bodyPr/>
          <a:lstStyle/>
          <a:p>
            <a:fld id="{E6CF15E3-5B26-4866-BE9A-DCF48075F50B}" type="slidenum">
              <a:rPr lang="en-GB" smtClean="0"/>
              <a:t>20</a:t>
            </a:fld>
            <a:endParaRPr lang="en-GB"/>
          </a:p>
        </p:txBody>
      </p:sp>
    </p:spTree>
    <p:extLst>
      <p:ext uri="{BB962C8B-B14F-4D97-AF65-F5344CB8AC3E}">
        <p14:creationId xmlns:p14="http://schemas.microsoft.com/office/powerpoint/2010/main" val="292860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3600" dirty="0" smtClean="0">
              <a:solidFill>
                <a:srgbClr val="00B050"/>
              </a:solidFill>
              <a:latin typeface="Berlin Sans FB" panose="020E0602020502020306" pitchFamily="34" charset="0"/>
            </a:endParaRPr>
          </a:p>
          <a:p>
            <a:endParaRPr lang="en-GB" dirty="0"/>
          </a:p>
        </p:txBody>
      </p:sp>
      <p:sp>
        <p:nvSpPr>
          <p:cNvPr id="4" name="Slide Number Placeholder 3"/>
          <p:cNvSpPr>
            <a:spLocks noGrp="1"/>
          </p:cNvSpPr>
          <p:nvPr>
            <p:ph type="sldNum" sz="quarter" idx="10"/>
          </p:nvPr>
        </p:nvSpPr>
        <p:spPr/>
        <p:txBody>
          <a:bodyPr/>
          <a:lstStyle/>
          <a:p>
            <a:fld id="{E6CF15E3-5B26-4866-BE9A-DCF48075F50B}" type="slidenum">
              <a:rPr lang="en-GB" smtClean="0"/>
              <a:t>21</a:t>
            </a:fld>
            <a:endParaRPr lang="en-GB"/>
          </a:p>
        </p:txBody>
      </p:sp>
    </p:spTree>
    <p:extLst>
      <p:ext uri="{BB962C8B-B14F-4D97-AF65-F5344CB8AC3E}">
        <p14:creationId xmlns:p14="http://schemas.microsoft.com/office/powerpoint/2010/main" val="285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B050"/>
                </a:solidFill>
                <a:latin typeface="Berlin Sans FB" panose="020E0602020502020306" pitchFamily="34" charset="0"/>
              </a:rPr>
              <a:t/>
            </a:r>
            <a:br>
              <a:rPr lang="en-GB" sz="2000" dirty="0" smtClean="0">
                <a:solidFill>
                  <a:srgbClr val="00B050"/>
                </a:solidFill>
                <a:latin typeface="Berlin Sans FB" panose="020E0602020502020306" pitchFamily="34" charset="0"/>
              </a:rPr>
            </a:br>
            <a:r>
              <a:rPr lang="en-GB" dirty="0" smtClean="0"/>
              <a:t>Read more: https://www.which.co.uk/news/2019/06/three-food-waste-facts-everyone-needs-to-know/ - Which?</a:t>
            </a:r>
            <a:r>
              <a:rPr lang="en-GB" sz="3600" dirty="0" smtClean="0"/>
              <a:t/>
            </a:r>
            <a:br>
              <a:rPr lang="en-GB" sz="3600" dirty="0" smtClean="0"/>
            </a:br>
            <a:r>
              <a:rPr lang="en-GB" dirty="0" smtClean="0"/>
              <a:t>Read more: https://www.which.co.uk/news/2019/06/three-food-waste-facts-everyone-needs-to-know/ - Which?</a:t>
            </a:r>
            <a:endParaRPr lang="en-GB" sz="3600" dirty="0" smtClean="0">
              <a:solidFill>
                <a:srgbClr val="00B050"/>
              </a:solidFill>
              <a:latin typeface="Berlin Sans FB" panose="020E0602020502020306" pitchFamily="34" charset="0"/>
            </a:endParaRPr>
          </a:p>
          <a:p>
            <a:endParaRPr lang="en-GB" dirty="0"/>
          </a:p>
        </p:txBody>
      </p:sp>
      <p:sp>
        <p:nvSpPr>
          <p:cNvPr id="4" name="Slide Number Placeholder 3"/>
          <p:cNvSpPr>
            <a:spLocks noGrp="1"/>
          </p:cNvSpPr>
          <p:nvPr>
            <p:ph type="sldNum" sz="quarter" idx="10"/>
          </p:nvPr>
        </p:nvSpPr>
        <p:spPr/>
        <p:txBody>
          <a:bodyPr/>
          <a:lstStyle/>
          <a:p>
            <a:fld id="{E6CF15E3-5B26-4866-BE9A-DCF48075F50B}" type="slidenum">
              <a:rPr lang="en-GB" smtClean="0"/>
              <a:t>23</a:t>
            </a:fld>
            <a:endParaRPr lang="en-GB"/>
          </a:p>
        </p:txBody>
      </p:sp>
    </p:spTree>
    <p:extLst>
      <p:ext uri="{BB962C8B-B14F-4D97-AF65-F5344CB8AC3E}">
        <p14:creationId xmlns:p14="http://schemas.microsoft.com/office/powerpoint/2010/main" val="58868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0.jfif"/><Relationship Id="rId5" Type="http://schemas.openxmlformats.org/officeDocument/2006/relationships/image" Target="../media/image49.jpeg"/><Relationship Id="rId4" Type="http://schemas.openxmlformats.org/officeDocument/2006/relationships/image" Target="../media/image48.jfi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25.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2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25.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0.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1.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25.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74.png"/><Relationship Id="rId3" Type="http://schemas.openxmlformats.org/officeDocument/2006/relationships/image" Target="../media/image23.png"/><Relationship Id="rId7" Type="http://schemas.openxmlformats.org/officeDocument/2006/relationships/image" Target="../media/image19.png"/><Relationship Id="rId12"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3.png"/><Relationship Id="rId5" Type="http://schemas.openxmlformats.org/officeDocument/2006/relationships/image" Target="../media/image27.png"/><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image" Target="../media/image71.png"/><Relationship Id="rId1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8.png"/><Relationship Id="rId12" Type="http://schemas.openxmlformats.org/officeDocument/2006/relationships/image" Target="../media/image26.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73.png"/><Relationship Id="rId5" Type="http://schemas.openxmlformats.org/officeDocument/2006/relationships/image" Target="../media/image76.png"/><Relationship Id="rId10" Type="http://schemas.openxmlformats.org/officeDocument/2006/relationships/image" Target="../media/image72.png"/><Relationship Id="rId4" Type="http://schemas.openxmlformats.org/officeDocument/2006/relationships/image" Target="../media/image75.png"/><Relationship Id="rId9" Type="http://schemas.openxmlformats.org/officeDocument/2006/relationships/image" Target="../media/image71.png"/></Relationships>
</file>

<file path=ppt/slides/_rels/slide2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82.png"/><Relationship Id="rId10" Type="http://schemas.openxmlformats.org/officeDocument/2006/relationships/image" Target="../media/image86.png"/><Relationship Id="rId4" Type="http://schemas.openxmlformats.org/officeDocument/2006/relationships/image" Target="../media/image81.png"/><Relationship Id="rId9"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72.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5.png"/><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25.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91.jpeg"/><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7.jpeg"/><Relationship Id="rId4" Type="http://schemas.openxmlformats.org/officeDocument/2006/relationships/image" Target="../media/image96.png"/></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9.png"/><Relationship Id="rId7" Type="http://schemas.openxmlformats.org/officeDocument/2006/relationships/image" Target="../media/image76.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93.png"/><Relationship Id="rId4" Type="http://schemas.openxmlformats.org/officeDocument/2006/relationships/image" Target="../media/image100.png"/></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25.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103.jpeg"/><Relationship Id="rId4" Type="http://schemas.openxmlformats.org/officeDocument/2006/relationships/image" Target="../media/image102.png"/></Relationships>
</file>

<file path=ppt/slides/_rels/slide37.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120.png"/><Relationship Id="rId26" Type="http://schemas.openxmlformats.org/officeDocument/2006/relationships/image" Target="../media/image128.png"/><Relationship Id="rId3" Type="http://schemas.openxmlformats.org/officeDocument/2006/relationships/image" Target="../media/image105.png"/><Relationship Id="rId21" Type="http://schemas.openxmlformats.org/officeDocument/2006/relationships/image" Target="../media/image123.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5" Type="http://schemas.openxmlformats.org/officeDocument/2006/relationships/image" Target="../media/image127.png"/><Relationship Id="rId2" Type="http://schemas.openxmlformats.org/officeDocument/2006/relationships/image" Target="../media/image104.png"/><Relationship Id="rId16" Type="http://schemas.openxmlformats.org/officeDocument/2006/relationships/image" Target="../media/image118.png"/><Relationship Id="rId20"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113.png"/><Relationship Id="rId24" Type="http://schemas.openxmlformats.org/officeDocument/2006/relationships/image" Target="../media/image126.png"/><Relationship Id="rId5" Type="http://schemas.openxmlformats.org/officeDocument/2006/relationships/image" Target="../media/image107.png"/><Relationship Id="rId15" Type="http://schemas.openxmlformats.org/officeDocument/2006/relationships/image" Target="../media/image117.png"/><Relationship Id="rId23" Type="http://schemas.openxmlformats.org/officeDocument/2006/relationships/image" Target="../media/image125.png"/><Relationship Id="rId28" Type="http://schemas.openxmlformats.org/officeDocument/2006/relationships/image" Target="../media/image25.png"/><Relationship Id="rId10" Type="http://schemas.openxmlformats.org/officeDocument/2006/relationships/image" Target="../media/image112.png"/><Relationship Id="rId19" Type="http://schemas.openxmlformats.org/officeDocument/2006/relationships/image" Target="../media/image121.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4.png"/><Relationship Id="rId27" Type="http://schemas.openxmlformats.org/officeDocument/2006/relationships/image" Target="../media/image129.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25.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7.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1.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6"/>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8"/>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8"/>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5986130"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0"/>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1"/>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2"/>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3"/>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4"/>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5"/>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6"/>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7"/>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8"/>
          <a:srcRect/>
          <a:stretch>
            <a:fillRect/>
          </a:stretch>
        </p:blipFill>
        <p:spPr>
          <a:xfrm rot="1273553">
            <a:off x="16209274" y="4069021"/>
            <a:ext cx="1396935" cy="1406773"/>
          </a:xfrm>
          <a:prstGeom prst="rect">
            <a:avLst/>
          </a:prstGeom>
        </p:spPr>
      </p:pic>
      <p:pic>
        <p:nvPicPr>
          <p:cNvPr id="28" name="Picture 28"/>
          <p:cNvPicPr>
            <a:picLocks noChangeAspect="1"/>
          </p:cNvPicPr>
          <p:nvPr/>
        </p:nvPicPr>
        <p:blipFill>
          <a:blip r:embed="rId19"/>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2454981" y="6173541"/>
            <a:ext cx="319992" cy="3071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ow to make baked beans – recipe | Food | The Guardia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67400" y="210942"/>
            <a:ext cx="4152900" cy="4152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p:cNvPicPr>
          <p:nvPr/>
        </p:nvPicPr>
        <p:blipFill>
          <a:blip r:embed="rId3"/>
          <a:srcRect/>
          <a:stretch>
            <a:fillRect/>
          </a:stretch>
        </p:blipFill>
        <p:spPr>
          <a:xfrm rot="181237">
            <a:off x="1169114" y="339436"/>
            <a:ext cx="4923008" cy="1749923"/>
          </a:xfrm>
          <a:prstGeom prst="rect">
            <a:avLst/>
          </a:prstGeom>
        </p:spPr>
      </p:pic>
      <p:sp>
        <p:nvSpPr>
          <p:cNvPr id="9" name="TextBox 9"/>
          <p:cNvSpPr txBox="1"/>
          <p:nvPr/>
        </p:nvSpPr>
        <p:spPr>
          <a:xfrm>
            <a:off x="613525" y="565933"/>
            <a:ext cx="6034187"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protein</a:t>
            </a:r>
            <a:endParaRPr lang="en-US" sz="8000" dirty="0">
              <a:solidFill>
                <a:srgbClr val="000000"/>
              </a:solidFill>
              <a:latin typeface="Amatic SC Bold"/>
            </a:endParaRPr>
          </a:p>
        </p:txBody>
      </p:sp>
      <p:pic>
        <p:nvPicPr>
          <p:cNvPr id="20"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0972800"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rgbClr val="C00000"/>
                </a:solidFill>
                <a:latin typeface="Berlin Sans FB" panose="020E0602020502020306" pitchFamily="34" charset="0"/>
              </a:rPr>
              <a:t>Meat - beef, </a:t>
            </a:r>
            <a:r>
              <a:rPr lang="en-GB" sz="4400" dirty="0" smtClean="0">
                <a:solidFill>
                  <a:srgbClr val="C00000"/>
                </a:solidFill>
                <a:latin typeface="Berlin Sans FB" panose="020E0602020502020306" pitchFamily="34" charset="0"/>
              </a:rPr>
              <a:t>chicken</a:t>
            </a:r>
            <a:endParaRPr lang="en-GB" sz="4400" dirty="0">
              <a:solidFill>
                <a:srgbClr val="C00000"/>
              </a:solidFill>
              <a:latin typeface="Berlin Sans FB" panose="020E0602020502020306" pitchFamily="34" charset="0"/>
            </a:endParaRPr>
          </a:p>
          <a:p>
            <a:endParaRPr lang="en-GB" sz="4400" dirty="0">
              <a:solidFill>
                <a:srgbClr val="C00000"/>
              </a:solidFill>
              <a:latin typeface="Berlin Sans FB" panose="020E0602020502020306" pitchFamily="34" charset="0"/>
            </a:endParaRPr>
          </a:p>
          <a:p>
            <a:r>
              <a:rPr lang="en-GB" sz="4400" dirty="0">
                <a:solidFill>
                  <a:srgbClr val="C00000"/>
                </a:solidFill>
                <a:latin typeface="Berlin Sans FB" panose="020E0602020502020306" pitchFamily="34" charset="0"/>
              </a:rPr>
              <a:t>Fish </a:t>
            </a:r>
          </a:p>
          <a:p>
            <a:endParaRPr lang="en-GB" sz="4400" dirty="0">
              <a:solidFill>
                <a:srgbClr val="C00000"/>
              </a:solidFill>
              <a:latin typeface="Berlin Sans FB" panose="020E0602020502020306" pitchFamily="34" charset="0"/>
            </a:endParaRPr>
          </a:p>
          <a:p>
            <a:r>
              <a:rPr lang="en-GB" sz="4400" dirty="0">
                <a:solidFill>
                  <a:srgbClr val="C00000"/>
                </a:solidFill>
                <a:latin typeface="Berlin Sans FB" panose="020E0602020502020306" pitchFamily="34" charset="0"/>
              </a:rPr>
              <a:t>Beans </a:t>
            </a:r>
          </a:p>
          <a:p>
            <a:endParaRPr lang="en-GB" sz="4400" dirty="0">
              <a:solidFill>
                <a:srgbClr val="C00000"/>
              </a:solidFill>
              <a:latin typeface="Berlin Sans FB" panose="020E0602020502020306" pitchFamily="34" charset="0"/>
            </a:endParaRPr>
          </a:p>
          <a:p>
            <a:r>
              <a:rPr lang="en-GB" sz="4400" dirty="0">
                <a:solidFill>
                  <a:srgbClr val="C00000"/>
                </a:solidFill>
                <a:latin typeface="Berlin Sans FB" panose="020E0602020502020306" pitchFamily="34" charset="0"/>
              </a:rPr>
              <a:t>Eggs </a:t>
            </a:r>
          </a:p>
          <a:p>
            <a:endParaRPr lang="en-GB" sz="4400" dirty="0">
              <a:solidFill>
                <a:srgbClr val="00B050"/>
              </a:solidFill>
              <a:latin typeface="Berlin Sans FB" panose="020E0602020502020306" pitchFamily="34" charset="0"/>
            </a:endParaRPr>
          </a:p>
          <a:p>
            <a:r>
              <a:rPr lang="en-GB" sz="4400" dirty="0">
                <a:solidFill>
                  <a:srgbClr val="0070C0"/>
                </a:solidFill>
                <a:latin typeface="Berlin Sans FB" panose="020E0602020502020306" pitchFamily="34" charset="0"/>
              </a:rPr>
              <a:t>These help muscles to grow and repair</a:t>
            </a:r>
          </a:p>
        </p:txBody>
      </p:sp>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00" y="4610100"/>
            <a:ext cx="8333603" cy="4689041"/>
          </a:xfrm>
          <a:prstGeom prst="rect">
            <a:avLst/>
          </a:prstGeom>
        </p:spPr>
      </p:pic>
    </p:spTree>
    <p:extLst>
      <p:ext uri="{BB962C8B-B14F-4D97-AF65-F5344CB8AC3E}">
        <p14:creationId xmlns:p14="http://schemas.microsoft.com/office/powerpoint/2010/main" val="1039258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p:cNvPicPr>
          <p:nvPr/>
        </p:nvPicPr>
        <p:blipFill>
          <a:blip r:embed="rId2"/>
          <a:srcRect/>
          <a:stretch>
            <a:fillRect/>
          </a:stretch>
        </p:blipFill>
        <p:spPr>
          <a:xfrm rot="181237">
            <a:off x="1169114" y="339436"/>
            <a:ext cx="4923008" cy="1749923"/>
          </a:xfrm>
          <a:prstGeom prst="rect">
            <a:avLst/>
          </a:prstGeom>
        </p:spPr>
      </p:pic>
      <p:sp>
        <p:nvSpPr>
          <p:cNvPr id="9" name="TextBox 9"/>
          <p:cNvSpPr txBox="1"/>
          <p:nvPr/>
        </p:nvSpPr>
        <p:spPr>
          <a:xfrm>
            <a:off x="613525" y="565933"/>
            <a:ext cx="6034187"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dairy</a:t>
            </a:r>
            <a:endParaRPr lang="en-US" sz="8000" dirty="0">
              <a:solidFill>
                <a:srgbClr val="000000"/>
              </a:solidFill>
              <a:latin typeface="Amatic SC Bold"/>
            </a:endParaRPr>
          </a:p>
        </p:txBody>
      </p:sp>
      <p:pic>
        <p:nvPicPr>
          <p:cNvPr id="20"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0972800"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400" dirty="0">
              <a:solidFill>
                <a:srgbClr val="C00000"/>
              </a:solidFill>
              <a:latin typeface="Berlin Sans FB" panose="020E0602020502020306" pitchFamily="34" charset="0"/>
            </a:endParaRPr>
          </a:p>
          <a:p>
            <a:r>
              <a:rPr lang="en-GB" sz="4400" dirty="0">
                <a:solidFill>
                  <a:srgbClr val="C00000"/>
                </a:solidFill>
                <a:latin typeface="Berlin Sans FB" panose="020E0602020502020306" pitchFamily="34" charset="0"/>
              </a:rPr>
              <a:t>Dairy products include food items such as yogurt, cheese and butter. </a:t>
            </a:r>
          </a:p>
          <a:p>
            <a:endParaRPr lang="en-GB" sz="4400" dirty="0">
              <a:solidFill>
                <a:srgbClr val="C00000"/>
              </a:solidFill>
              <a:latin typeface="Berlin Sans FB" panose="020E0602020502020306" pitchFamily="34" charset="0"/>
            </a:endParaRPr>
          </a:p>
          <a:p>
            <a:r>
              <a:rPr lang="en-GB" sz="4400" dirty="0">
                <a:solidFill>
                  <a:srgbClr val="C00000"/>
                </a:solidFill>
                <a:latin typeface="Berlin Sans FB" panose="020E0602020502020306" pitchFamily="34" charset="0"/>
              </a:rPr>
              <a:t>These contain Calcium for healthy teeth and bones.</a:t>
            </a:r>
          </a:p>
        </p:txBody>
      </p:sp>
      <p:pic>
        <p:nvPicPr>
          <p:cNvPr id="5122" name="Picture 2" descr="Keto and Low-Carb Dairy: The Best and the Worst – Diet Doctor"/>
          <p:cNvPicPr preferRelativeResize="0">
            <a:picLocks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81873" y="4000500"/>
            <a:ext cx="9759053" cy="414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34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p:cNvPicPr>
          <p:nvPr/>
        </p:nvPicPr>
        <p:blipFill>
          <a:blip r:embed="rId2"/>
          <a:srcRect/>
          <a:stretch>
            <a:fillRect/>
          </a:stretch>
        </p:blipFill>
        <p:spPr>
          <a:xfrm rot="181237">
            <a:off x="1169114" y="339436"/>
            <a:ext cx="4923008" cy="1749923"/>
          </a:xfrm>
          <a:prstGeom prst="rect">
            <a:avLst/>
          </a:prstGeom>
        </p:spPr>
      </p:pic>
      <p:sp>
        <p:nvSpPr>
          <p:cNvPr id="9" name="TextBox 9"/>
          <p:cNvSpPr txBox="1"/>
          <p:nvPr/>
        </p:nvSpPr>
        <p:spPr>
          <a:xfrm>
            <a:off x="613525" y="565933"/>
            <a:ext cx="6034187"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fats</a:t>
            </a:r>
            <a:endParaRPr lang="en-US" sz="8000" dirty="0">
              <a:solidFill>
                <a:srgbClr val="000000"/>
              </a:solidFill>
              <a:latin typeface="Amatic SC Bold"/>
            </a:endParaRPr>
          </a:p>
        </p:txBody>
      </p:sp>
      <p:pic>
        <p:nvPicPr>
          <p:cNvPr id="20"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0972800"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400" dirty="0">
              <a:solidFill>
                <a:srgbClr val="C00000"/>
              </a:solidFill>
              <a:latin typeface="Berlin Sans FB" panose="020E0602020502020306"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9322" y="6057900"/>
            <a:ext cx="5646964" cy="3162300"/>
          </a:xfrm>
          <a:prstGeom prst="rect">
            <a:avLst/>
          </a:prstGeom>
        </p:spPr>
      </p:pic>
      <p:sp>
        <p:nvSpPr>
          <p:cNvPr id="2" name="TextBox 1"/>
          <p:cNvSpPr txBox="1"/>
          <p:nvPr/>
        </p:nvSpPr>
        <p:spPr>
          <a:xfrm>
            <a:off x="11506200" y="2217854"/>
            <a:ext cx="5369429" cy="3785652"/>
          </a:xfrm>
          <a:prstGeom prst="rect">
            <a:avLst/>
          </a:prstGeom>
          <a:noFill/>
        </p:spPr>
        <p:txBody>
          <a:bodyPr wrap="square" rtlCol="0">
            <a:spAutoFit/>
          </a:bodyPr>
          <a:lstStyle/>
          <a:p>
            <a:r>
              <a:rPr lang="en-GB" sz="4000" dirty="0" smtClean="0">
                <a:solidFill>
                  <a:srgbClr val="C00000"/>
                </a:solidFill>
                <a:latin typeface="Berlin Sans FB" panose="020E0602020502020306" pitchFamily="34" charset="0"/>
              </a:rPr>
              <a:t>There are good fats like seeds and nuts. Fish like salmon is also a healthy fat.</a:t>
            </a:r>
          </a:p>
          <a:p>
            <a:endParaRPr lang="en-GB" sz="4000" dirty="0">
              <a:solidFill>
                <a:srgbClr val="C00000"/>
              </a:solidFill>
              <a:latin typeface="Berlin Sans FB" panose="020E0602020502020306" pitchFamily="34" charset="0"/>
            </a:endParaRPr>
          </a:p>
          <a:p>
            <a:r>
              <a:rPr lang="en-GB" sz="4000" dirty="0" smtClean="0">
                <a:solidFill>
                  <a:srgbClr val="C00000"/>
                </a:solidFill>
                <a:latin typeface="Berlin Sans FB" panose="020E0602020502020306" pitchFamily="34" charset="0"/>
              </a:rPr>
              <a:t>Fats give us energy</a:t>
            </a:r>
            <a:endParaRPr lang="en-GB" sz="4000" dirty="0">
              <a:solidFill>
                <a:srgbClr val="C00000"/>
              </a:solidFill>
              <a:latin typeface="Berlin Sans FB" panose="020E0602020502020306" pitchFamily="34" charset="0"/>
            </a:endParaRPr>
          </a:p>
        </p:txBody>
      </p:sp>
      <p:pic>
        <p:nvPicPr>
          <p:cNvPr id="1026" name="Picture 2" descr="See the source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76800" y="2589844"/>
            <a:ext cx="451485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33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p:cNvPicPr>
          <p:nvPr/>
        </p:nvPicPr>
        <p:blipFill>
          <a:blip r:embed="rId2"/>
          <a:srcRect/>
          <a:stretch>
            <a:fillRect/>
          </a:stretch>
        </p:blipFill>
        <p:spPr>
          <a:xfrm rot="181237">
            <a:off x="1169114" y="339436"/>
            <a:ext cx="4923008" cy="1749923"/>
          </a:xfrm>
          <a:prstGeom prst="rect">
            <a:avLst/>
          </a:prstGeom>
        </p:spPr>
      </p:pic>
      <p:sp>
        <p:nvSpPr>
          <p:cNvPr id="9" name="TextBox 9"/>
          <p:cNvSpPr txBox="1"/>
          <p:nvPr/>
        </p:nvSpPr>
        <p:spPr>
          <a:xfrm>
            <a:off x="613525" y="565933"/>
            <a:ext cx="6034187"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fats</a:t>
            </a:r>
            <a:endParaRPr lang="en-US" sz="8000" dirty="0">
              <a:solidFill>
                <a:srgbClr val="000000"/>
              </a:solidFill>
              <a:latin typeface="Amatic SC Bold"/>
            </a:endParaRPr>
          </a:p>
        </p:txBody>
      </p:sp>
      <p:pic>
        <p:nvPicPr>
          <p:cNvPr id="20"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0972800"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400" dirty="0">
              <a:solidFill>
                <a:srgbClr val="C00000"/>
              </a:solidFill>
              <a:latin typeface="Berlin Sans FB" panose="020E0602020502020306" pitchFamily="34" charset="0"/>
            </a:endParaRPr>
          </a:p>
          <a:p>
            <a:r>
              <a:rPr lang="en-GB" sz="4400" dirty="0" smtClean="0">
                <a:solidFill>
                  <a:srgbClr val="C00000"/>
                </a:solidFill>
                <a:latin typeface="Berlin Sans FB" panose="020E0602020502020306" pitchFamily="34" charset="0"/>
              </a:rPr>
              <a:t>There are “bad” fats. These come from processed foods and animal products.</a:t>
            </a:r>
          </a:p>
          <a:p>
            <a:endParaRPr lang="en-GB" sz="4400" dirty="0" smtClean="0">
              <a:solidFill>
                <a:srgbClr val="C00000"/>
              </a:solidFill>
              <a:latin typeface="Berlin Sans FB" panose="020E0602020502020306" pitchFamily="34" charset="0"/>
            </a:endParaRPr>
          </a:p>
          <a:p>
            <a:r>
              <a:rPr lang="en-GB" sz="4400" dirty="0" smtClean="0">
                <a:solidFill>
                  <a:srgbClr val="C00000"/>
                </a:solidFill>
                <a:latin typeface="Berlin Sans FB" panose="020E0602020502020306" pitchFamily="34" charset="0"/>
              </a:rPr>
              <a:t>You can eat these but not every day!!!</a:t>
            </a:r>
            <a:endParaRPr lang="en-GB" sz="4400" dirty="0">
              <a:solidFill>
                <a:srgbClr val="C00000"/>
              </a:solidFill>
              <a:latin typeface="Berlin Sans FB" panose="020E0602020502020306" pitchFamily="34" charset="0"/>
            </a:endParaRPr>
          </a:p>
          <a:p>
            <a:endParaRPr lang="en-GB" sz="4400" dirty="0">
              <a:solidFill>
                <a:srgbClr val="C00000"/>
              </a:solidFill>
              <a:latin typeface="Berlin Sans FB" panose="020E0602020502020306"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4011" y="3009900"/>
            <a:ext cx="3902927" cy="2667000"/>
          </a:xfrm>
          <a:prstGeom prst="rect">
            <a:avLst/>
          </a:prstGeom>
        </p:spPr>
      </p:pic>
      <p:pic>
        <p:nvPicPr>
          <p:cNvPr id="2050" name="Picture 2" descr="See the source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79912" y="6399081"/>
            <a:ext cx="464820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16774" y="2453871"/>
            <a:ext cx="4514850" cy="3009900"/>
          </a:xfrm>
          <a:prstGeom prst="rect">
            <a:avLst/>
          </a:prstGeom>
        </p:spPr>
      </p:pic>
    </p:spTree>
    <p:extLst>
      <p:ext uri="{BB962C8B-B14F-4D97-AF65-F5344CB8AC3E}">
        <p14:creationId xmlns:p14="http://schemas.microsoft.com/office/powerpoint/2010/main" val="2927773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p:cNvPicPr>
          <p:nvPr/>
        </p:nvPicPr>
        <p:blipFill>
          <a:blip r:embed="rId2"/>
          <a:srcRect/>
          <a:stretch>
            <a:fillRect/>
          </a:stretch>
        </p:blipFill>
        <p:spPr>
          <a:xfrm rot="181237">
            <a:off x="1552764" y="304453"/>
            <a:ext cx="8902495" cy="1749923"/>
          </a:xfrm>
          <a:prstGeom prst="rect">
            <a:avLst/>
          </a:prstGeom>
        </p:spPr>
      </p:pic>
      <p:sp>
        <p:nvSpPr>
          <p:cNvPr id="9" name="TextBox 9"/>
          <p:cNvSpPr txBox="1"/>
          <p:nvPr/>
        </p:nvSpPr>
        <p:spPr>
          <a:xfrm>
            <a:off x="613525" y="565933"/>
            <a:ext cx="10511675"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FRUIT AND VEGETABLES</a:t>
            </a:r>
            <a:endParaRPr lang="en-US" sz="8000" dirty="0">
              <a:solidFill>
                <a:srgbClr val="000000"/>
              </a:solidFill>
              <a:latin typeface="Amatic SC Bold"/>
            </a:endParaRPr>
          </a:p>
        </p:txBody>
      </p:sp>
      <p:pic>
        <p:nvPicPr>
          <p:cNvPr id="20"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1037434"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400" dirty="0">
              <a:solidFill>
                <a:srgbClr val="C00000"/>
              </a:solidFill>
              <a:latin typeface="Berlin Sans FB" panose="020E0602020502020306"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3855" y="3250247"/>
            <a:ext cx="9753600" cy="5486400"/>
          </a:xfrm>
          <a:prstGeom prst="rect">
            <a:avLst/>
          </a:prstGeom>
        </p:spPr>
      </p:pic>
      <p:sp>
        <p:nvSpPr>
          <p:cNvPr id="5" name="TextBox 4"/>
          <p:cNvSpPr txBox="1"/>
          <p:nvPr/>
        </p:nvSpPr>
        <p:spPr>
          <a:xfrm>
            <a:off x="11416772" y="2552700"/>
            <a:ext cx="4890028" cy="5509200"/>
          </a:xfrm>
          <a:prstGeom prst="rect">
            <a:avLst/>
          </a:prstGeom>
          <a:noFill/>
        </p:spPr>
        <p:txBody>
          <a:bodyPr wrap="square" rtlCol="0">
            <a:spAutoFit/>
          </a:bodyPr>
          <a:lstStyle/>
          <a:p>
            <a:r>
              <a:rPr lang="en-GB" sz="4400" dirty="0" smtClean="0">
                <a:solidFill>
                  <a:srgbClr val="C00000"/>
                </a:solidFill>
                <a:latin typeface="Berlin Sans FB" panose="020E0602020502020306" pitchFamily="34" charset="0"/>
              </a:rPr>
              <a:t>We should try to eat 5 portions of fruit and veg every day.</a:t>
            </a:r>
          </a:p>
          <a:p>
            <a:endParaRPr lang="en-GB" sz="4400" dirty="0">
              <a:solidFill>
                <a:srgbClr val="C00000"/>
              </a:solidFill>
              <a:latin typeface="Berlin Sans FB" panose="020E0602020502020306" pitchFamily="34" charset="0"/>
            </a:endParaRPr>
          </a:p>
          <a:p>
            <a:r>
              <a:rPr lang="en-GB" sz="4400" dirty="0" smtClean="0">
                <a:solidFill>
                  <a:srgbClr val="C00000"/>
                </a:solidFill>
                <a:latin typeface="Berlin Sans FB" panose="020E0602020502020306" pitchFamily="34" charset="0"/>
              </a:rPr>
              <a:t>These give </a:t>
            </a:r>
            <a:r>
              <a:rPr lang="en-GB" sz="4400" dirty="0" smtClean="0">
                <a:solidFill>
                  <a:srgbClr val="C00000"/>
                </a:solidFill>
                <a:latin typeface="Berlin Sans FB" panose="020E0602020502020306" pitchFamily="34" charset="0"/>
              </a:rPr>
              <a:t>us vitamins and minerals that keep us healthy.</a:t>
            </a:r>
            <a:endParaRPr lang="en-GB" sz="4400" dirty="0">
              <a:solidFill>
                <a:srgbClr val="C00000"/>
              </a:solidFill>
              <a:latin typeface="Berlin Sans FB" panose="020E0602020502020306" pitchFamily="34" charset="0"/>
            </a:endParaRPr>
          </a:p>
        </p:txBody>
      </p:sp>
    </p:spTree>
    <p:extLst>
      <p:ext uri="{BB962C8B-B14F-4D97-AF65-F5344CB8AC3E}">
        <p14:creationId xmlns:p14="http://schemas.microsoft.com/office/powerpoint/2010/main" val="2858693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52600" y="190500"/>
            <a:ext cx="4629150" cy="10210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01000" y="1790700"/>
            <a:ext cx="8432800" cy="6324600"/>
          </a:xfrm>
          <a:prstGeom prst="rect">
            <a:avLst/>
          </a:prstGeom>
        </p:spPr>
      </p:pic>
      <p:pic>
        <p:nvPicPr>
          <p:cNvPr id="4"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4170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5999" y="419100"/>
            <a:ext cx="13535151" cy="9576757"/>
          </a:xfrm>
          <a:prstGeom prst="rect">
            <a:avLst/>
          </a:prstGeom>
        </p:spPr>
      </p:pic>
      <p:pic>
        <p:nvPicPr>
          <p:cNvPr id="3"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07298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90600" y="2247900"/>
            <a:ext cx="8991600" cy="50292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143000" y="2628900"/>
            <a:ext cx="8839200" cy="5878532"/>
          </a:xfrm>
          <a:prstGeom prst="rect">
            <a:avLst/>
          </a:prstGeom>
        </p:spPr>
        <p:txBody>
          <a:bodyPr wrap="square">
            <a:spAutoFit/>
          </a:bodyPr>
          <a:lstStyle/>
          <a:p>
            <a:r>
              <a:rPr lang="en-GB" sz="3600" dirty="0" smtClean="0">
                <a:solidFill>
                  <a:srgbClr val="00B050"/>
                </a:solidFill>
                <a:latin typeface="Berlin Sans FB" panose="020E0602020502020306" pitchFamily="34" charset="0"/>
              </a:rPr>
              <a:t>We should drink </a:t>
            </a:r>
            <a:r>
              <a:rPr lang="en-GB" sz="3600" dirty="0" smtClean="0">
                <a:solidFill>
                  <a:srgbClr val="FF0000"/>
                </a:solidFill>
                <a:latin typeface="Berlin Sans FB" panose="020E0602020502020306" pitchFamily="34" charset="0"/>
              </a:rPr>
              <a:t>6-8 </a:t>
            </a:r>
            <a:r>
              <a:rPr lang="en-GB" sz="3600" dirty="0">
                <a:solidFill>
                  <a:srgbClr val="FF0000"/>
                </a:solidFill>
                <a:latin typeface="Berlin Sans FB" panose="020E0602020502020306" pitchFamily="34" charset="0"/>
              </a:rPr>
              <a:t>glasses </a:t>
            </a:r>
            <a:r>
              <a:rPr lang="en-GB" sz="3600" dirty="0">
                <a:solidFill>
                  <a:srgbClr val="00B050"/>
                </a:solidFill>
                <a:latin typeface="Berlin Sans FB" panose="020E0602020502020306" pitchFamily="34" charset="0"/>
              </a:rPr>
              <a:t>of </a:t>
            </a:r>
            <a:r>
              <a:rPr lang="en-GB" sz="3600" dirty="0" smtClean="0">
                <a:solidFill>
                  <a:srgbClr val="00B050"/>
                </a:solidFill>
                <a:latin typeface="Berlin Sans FB" panose="020E0602020502020306" pitchFamily="34" charset="0"/>
              </a:rPr>
              <a:t>water</a:t>
            </a:r>
            <a:r>
              <a:rPr lang="en-GB" sz="3600" dirty="0">
                <a:solidFill>
                  <a:srgbClr val="00B050"/>
                </a:solidFill>
                <a:latin typeface="Berlin Sans FB" panose="020E0602020502020306" pitchFamily="34" charset="0"/>
              </a:rPr>
              <a:t> </a:t>
            </a:r>
            <a:r>
              <a:rPr lang="en-GB" sz="3600" dirty="0" smtClean="0">
                <a:solidFill>
                  <a:srgbClr val="00B050"/>
                </a:solidFill>
                <a:latin typeface="Berlin Sans FB" panose="020E0602020502020306" pitchFamily="34" charset="0"/>
              </a:rPr>
              <a:t>a day. </a:t>
            </a:r>
            <a:r>
              <a:rPr lang="en-GB" sz="3600" dirty="0">
                <a:solidFill>
                  <a:srgbClr val="00B050"/>
                </a:solidFill>
                <a:latin typeface="Berlin Sans FB" panose="020E0602020502020306" pitchFamily="34" charset="0"/>
              </a:rPr>
              <a:t>– around </a:t>
            </a:r>
            <a:r>
              <a:rPr lang="en-GB" sz="3600" dirty="0">
                <a:solidFill>
                  <a:srgbClr val="FF0000"/>
                </a:solidFill>
                <a:latin typeface="Berlin Sans FB" panose="020E0602020502020306" pitchFamily="34" charset="0"/>
              </a:rPr>
              <a:t>1.2 to 1.5 litres</a:t>
            </a:r>
            <a:r>
              <a:rPr lang="en-GB" sz="3600" dirty="0">
                <a:solidFill>
                  <a:srgbClr val="00B050"/>
                </a:solidFill>
                <a:latin typeface="Berlin Sans FB" panose="020E0602020502020306" pitchFamily="34" charset="0"/>
              </a:rPr>
              <a:t>. </a:t>
            </a:r>
            <a:endParaRPr lang="en-GB" sz="3600" dirty="0" smtClean="0">
              <a:solidFill>
                <a:srgbClr val="00B050"/>
              </a:solidFill>
              <a:latin typeface="Berlin Sans FB" panose="020E0602020502020306" pitchFamily="34" charset="0"/>
            </a:endParaRPr>
          </a:p>
          <a:p>
            <a:endParaRPr lang="en-GB" sz="3600" dirty="0">
              <a:solidFill>
                <a:srgbClr val="00B050"/>
              </a:solidFill>
              <a:latin typeface="Berlin Sans FB" panose="020E0602020502020306" pitchFamily="34" charset="0"/>
            </a:endParaRPr>
          </a:p>
          <a:p>
            <a:r>
              <a:rPr lang="en-GB" sz="3600" dirty="0" smtClean="0">
                <a:solidFill>
                  <a:srgbClr val="00B050"/>
                </a:solidFill>
                <a:latin typeface="Berlin Sans FB" panose="020E0602020502020306" pitchFamily="34" charset="0"/>
              </a:rPr>
              <a:t>Water</a:t>
            </a:r>
            <a:r>
              <a:rPr lang="en-GB" sz="3600" dirty="0">
                <a:solidFill>
                  <a:srgbClr val="00B050"/>
                </a:solidFill>
                <a:latin typeface="Berlin Sans FB" panose="020E0602020502020306" pitchFamily="34" charset="0"/>
              </a:rPr>
              <a:t>, lower fat milk and sugar-free drinks, including tea and coffee, all count</a:t>
            </a:r>
            <a:r>
              <a:rPr lang="en-GB" sz="3600" dirty="0" smtClean="0">
                <a:solidFill>
                  <a:srgbClr val="00B050"/>
                </a:solidFill>
                <a:latin typeface="Berlin Sans FB" panose="020E0602020502020306" pitchFamily="34" charset="0"/>
              </a:rPr>
              <a:t>.</a:t>
            </a:r>
          </a:p>
          <a:p>
            <a:endParaRPr lang="en-GB" sz="3600" dirty="0" smtClean="0">
              <a:solidFill>
                <a:srgbClr val="00B050"/>
              </a:solidFill>
              <a:latin typeface="Berlin Sans FB" panose="020E0602020502020306" pitchFamily="34" charset="0"/>
            </a:endParaRPr>
          </a:p>
          <a:p>
            <a:endParaRPr lang="en-GB" sz="3200" dirty="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WATER IS THE BEST!!!</a:t>
            </a:r>
            <a:endParaRPr lang="en-GB" sz="3200" dirty="0">
              <a:solidFill>
                <a:srgbClr val="00B050"/>
              </a:solidFill>
              <a:latin typeface="Berlin Sans FB" panose="020E0602020502020306" pitchFamily="34" charset="0"/>
            </a:endParaRPr>
          </a:p>
          <a:p>
            <a:endParaRPr lang="en-GB" sz="3200" dirty="0" smtClean="0">
              <a:solidFill>
                <a:srgbClr val="00B050"/>
              </a:solidFill>
              <a:latin typeface="Berlin Sans FB" panose="020E0602020502020306" pitchFamily="34" charset="0"/>
            </a:endParaRPr>
          </a:p>
          <a:p>
            <a:endParaRPr lang="en-GB" sz="3200" dirty="0">
              <a:solidFill>
                <a:srgbClr val="00B050"/>
              </a:solidFill>
              <a:latin typeface="Berlin Sans FB" panose="020E0602020502020306" pitchFamily="34" charset="0"/>
            </a:endParaRPr>
          </a:p>
          <a:p>
            <a:endParaRPr lang="en-GB" sz="3200" dirty="0">
              <a:solidFill>
                <a:srgbClr val="00B050"/>
              </a:solidFill>
              <a:latin typeface="Berlin Sans FB" panose="020E0602020502020306" pitchFamily="34" charset="0"/>
            </a:endParaRPr>
          </a:p>
        </p:txBody>
      </p:sp>
      <p:pic>
        <p:nvPicPr>
          <p:cNvPr id="6"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a:stretch>
            <a:fillRect/>
          </a:stretch>
        </p:blipFill>
        <p:spPr>
          <a:xfrm>
            <a:off x="11430000" y="876300"/>
            <a:ext cx="5181600" cy="7088717"/>
          </a:xfrm>
          <a:prstGeom prst="rect">
            <a:avLst/>
          </a:prstGeom>
        </p:spPr>
      </p:pic>
    </p:spTree>
    <p:extLst>
      <p:ext uri="{BB962C8B-B14F-4D97-AF65-F5344CB8AC3E}">
        <p14:creationId xmlns:p14="http://schemas.microsoft.com/office/powerpoint/2010/main" val="3861539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3"/>
          <a:srcRect/>
          <a:stretch>
            <a:fillRect/>
          </a:stretch>
        </p:blipFill>
        <p:spPr>
          <a:xfrm rot="181237">
            <a:off x="1100009" y="324066"/>
            <a:ext cx="9615640" cy="1541472"/>
          </a:xfrm>
          <a:prstGeom prst="rect">
            <a:avLst/>
          </a:prstGeom>
        </p:spPr>
      </p:pic>
      <p:pic>
        <p:nvPicPr>
          <p:cNvPr id="2" name="Picture 2"/>
          <p:cNvPicPr>
            <a:picLocks noChangeAspect="1"/>
          </p:cNvPicPr>
          <p:nvPr/>
        </p:nvPicPr>
        <p:blipFill>
          <a:blip r:embed="rId4"/>
          <a:srcRect/>
          <a:stretch>
            <a:fillRect/>
          </a:stretch>
        </p:blipFill>
        <p:spPr>
          <a:xfrm rot="5400000">
            <a:off x="1500972" y="700875"/>
            <a:ext cx="8199455" cy="10287000"/>
          </a:xfrm>
          <a:prstGeom prst="rect">
            <a:avLst/>
          </a:prstGeom>
        </p:spPr>
      </p:pic>
      <p:sp>
        <p:nvSpPr>
          <p:cNvPr id="9" name="TextBox 9"/>
          <p:cNvSpPr txBox="1"/>
          <p:nvPr/>
        </p:nvSpPr>
        <p:spPr>
          <a:xfrm>
            <a:off x="838200" y="616133"/>
            <a:ext cx="9431478"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Benefits of healthy diet</a:t>
            </a:r>
            <a:endParaRPr lang="en-US" sz="8000" dirty="0">
              <a:solidFill>
                <a:srgbClr val="000000"/>
              </a:solidFill>
              <a:latin typeface="Amatic SC Bold"/>
            </a:endParaRPr>
          </a:p>
        </p:txBody>
      </p:sp>
      <p:pic>
        <p:nvPicPr>
          <p:cNvPr id="20"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838200" y="2552700"/>
            <a:ext cx="9431478" cy="7492692"/>
          </a:xfrm>
          <a:prstGeom prst="rect">
            <a:avLst/>
          </a:prstGeom>
        </p:spPr>
        <p:txBody>
          <a:bodyPr wrap="square">
            <a:spAutoFit/>
          </a:bodyPr>
          <a:lstStyle/>
          <a:p>
            <a:pPr>
              <a:lnSpc>
                <a:spcPct val="107000"/>
              </a:lnSpc>
              <a:spcAft>
                <a:spcPts val="1800"/>
              </a:spcAft>
            </a:pP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There is research to suggest that what we eat may affect not just our physical health, but also our mental health and wellbeing.  </a:t>
            </a:r>
            <a:endParaRPr lang="en-GB" sz="3200" dirty="0">
              <a:solidFill>
                <a:srgbClr val="00B050"/>
              </a:solidFill>
              <a:latin typeface="Berlin Sans FB" panose="020E0602020502020306" pitchFamily="34" charset="0"/>
            </a:endParaRPr>
          </a:p>
          <a:p>
            <a:r>
              <a:rPr lang="en-GB" sz="3200" dirty="0">
                <a:solidFill>
                  <a:srgbClr val="0070C0"/>
                </a:solidFill>
                <a:latin typeface="Berlin Sans FB" panose="020E0602020502020306" pitchFamily="34" charset="0"/>
              </a:rPr>
              <a:t>Improving your diet may help to</a:t>
            </a:r>
            <a:r>
              <a:rPr lang="en-GB" sz="3200" dirty="0" smtClean="0">
                <a:solidFill>
                  <a:srgbClr val="0070C0"/>
                </a:solidFill>
                <a:latin typeface="Berlin Sans FB" panose="020E0602020502020306" pitchFamily="34" charset="0"/>
              </a:rPr>
              <a:t>:</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improve your </a:t>
            </a:r>
            <a:r>
              <a:rPr lang="en-GB" sz="3200" dirty="0" smtClean="0">
                <a:solidFill>
                  <a:srgbClr val="00B050"/>
                </a:solidFill>
                <a:latin typeface="Berlin Sans FB" panose="020E0602020502020306" pitchFamily="34" charset="0"/>
              </a:rPr>
              <a:t>mood</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give you more </a:t>
            </a:r>
            <a:r>
              <a:rPr lang="en-GB" sz="3200" dirty="0" smtClean="0">
                <a:solidFill>
                  <a:srgbClr val="00B050"/>
                </a:solidFill>
                <a:latin typeface="Berlin Sans FB" panose="020E0602020502020306" pitchFamily="34" charset="0"/>
              </a:rPr>
              <a:t>energy</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help you think more clearly.</a:t>
            </a:r>
          </a:p>
          <a:p>
            <a:pPr>
              <a:lnSpc>
                <a:spcPct val="107000"/>
              </a:lnSpc>
              <a:spcAft>
                <a:spcPts val="1800"/>
              </a:spcAft>
            </a:pPr>
            <a:endPar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1200" dirty="0">
              <a:solidFill>
                <a:srgbClr val="555555"/>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744200" y="3009900"/>
            <a:ext cx="7336384" cy="5199198"/>
          </a:xfrm>
          <a:prstGeom prst="rect">
            <a:avLst/>
          </a:prstGeom>
        </p:spPr>
      </p:pic>
    </p:spTree>
    <p:extLst>
      <p:ext uri="{BB962C8B-B14F-4D97-AF65-F5344CB8AC3E}">
        <p14:creationId xmlns:p14="http://schemas.microsoft.com/office/powerpoint/2010/main" val="4059782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3"/>
          <a:srcRect/>
          <a:stretch>
            <a:fillRect/>
          </a:stretch>
        </p:blipFill>
        <p:spPr>
          <a:xfrm rot="181237">
            <a:off x="1100009" y="324066"/>
            <a:ext cx="9615640" cy="1541472"/>
          </a:xfrm>
          <a:prstGeom prst="rect">
            <a:avLst/>
          </a:prstGeom>
        </p:spPr>
      </p:pic>
      <p:pic>
        <p:nvPicPr>
          <p:cNvPr id="2" name="Picture 2"/>
          <p:cNvPicPr>
            <a:picLocks noChangeAspect="1"/>
          </p:cNvPicPr>
          <p:nvPr/>
        </p:nvPicPr>
        <p:blipFill>
          <a:blip r:embed="rId4"/>
          <a:srcRect/>
          <a:stretch>
            <a:fillRect/>
          </a:stretch>
        </p:blipFill>
        <p:spPr>
          <a:xfrm rot="5400000">
            <a:off x="1425988" y="974312"/>
            <a:ext cx="7282623" cy="9220199"/>
          </a:xfrm>
          <a:prstGeom prst="rect">
            <a:avLst/>
          </a:prstGeom>
        </p:spPr>
      </p:pic>
      <p:sp>
        <p:nvSpPr>
          <p:cNvPr id="9" name="TextBox 9"/>
          <p:cNvSpPr txBox="1"/>
          <p:nvPr/>
        </p:nvSpPr>
        <p:spPr>
          <a:xfrm>
            <a:off x="838200" y="616133"/>
            <a:ext cx="9431478"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Exercise and healthy mind</a:t>
            </a:r>
            <a:endParaRPr lang="en-US" sz="8000" dirty="0">
              <a:solidFill>
                <a:srgbClr val="000000"/>
              </a:solidFill>
              <a:latin typeface="Amatic SC Bold"/>
            </a:endParaRPr>
          </a:p>
        </p:txBody>
      </p:sp>
      <p:pic>
        <p:nvPicPr>
          <p:cNvPr id="20"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838200" y="2552700"/>
            <a:ext cx="9144000" cy="2991716"/>
          </a:xfrm>
          <a:prstGeom prst="rect">
            <a:avLst/>
          </a:prstGeom>
        </p:spPr>
        <p:txBody>
          <a:bodyPr wrap="square">
            <a:spAutoFit/>
          </a:bodyPr>
          <a:lstStyle/>
          <a:p>
            <a:pPr>
              <a:lnSpc>
                <a:spcPct val="107000"/>
              </a:lnSpc>
              <a:spcAft>
                <a:spcPts val="1800"/>
              </a:spcAft>
            </a:pPr>
            <a:endParaRPr lang="en-GB" sz="3200" dirty="0">
              <a:solidFill>
                <a:srgbClr val="00B050"/>
              </a:solidFill>
              <a:latin typeface="Berlin Sans FB" panose="020E0602020502020306" pitchFamily="34" charset="0"/>
            </a:endParaRPr>
          </a:p>
          <a:p>
            <a:pPr>
              <a:lnSpc>
                <a:spcPct val="107000"/>
              </a:lnSpc>
              <a:spcAft>
                <a:spcPts val="1800"/>
              </a:spcAft>
            </a:pPr>
            <a:endPar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1200" dirty="0">
              <a:solidFill>
                <a:srgbClr val="555555"/>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524000" y="2992052"/>
            <a:ext cx="7543800" cy="5501634"/>
          </a:xfrm>
          <a:prstGeom prst="rect">
            <a:avLst/>
          </a:prstGeom>
        </p:spPr>
        <p:txBody>
          <a:bodyPr wrap="square">
            <a:spAutoFit/>
          </a:bodyPr>
          <a:lstStyle/>
          <a:p>
            <a:pPr>
              <a:lnSpc>
                <a:spcPct val="107000"/>
              </a:lnSpc>
              <a:spcAft>
                <a:spcPts val="0"/>
              </a:spcAft>
            </a:pP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Exercise can have </a:t>
            </a:r>
            <a:r>
              <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a big </a:t>
            </a: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impact on your mood</a:t>
            </a:r>
            <a:r>
              <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a:t>
            </a:r>
          </a:p>
          <a:p>
            <a:pPr>
              <a:lnSpc>
                <a:spcPct val="107000"/>
              </a:lnSpc>
              <a:spcAft>
                <a:spcPts val="0"/>
              </a:spcAft>
            </a:pPr>
            <a:endParaRPr lang="en-GB" sz="3200" dirty="0">
              <a:latin typeface="Berlin Sans FB" panose="020E0602020502020306"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3200" dirty="0">
                <a:solidFill>
                  <a:srgbClr val="0070C0"/>
                </a:solidFill>
                <a:latin typeface="Berlin Sans FB" panose="020E0602020502020306" pitchFamily="34" charset="0"/>
                <a:ea typeface="Times New Roman" panose="02020603050405020304" pitchFamily="18" charset="0"/>
                <a:cs typeface="Times New Roman" panose="02020603050405020304" pitchFamily="18" charset="0"/>
              </a:rPr>
              <a:t>Exercise can:</a:t>
            </a:r>
            <a:endParaRPr lang="en-GB" sz="3200" dirty="0">
              <a:solidFill>
                <a:srgbClr val="0070C0"/>
              </a:solidFill>
              <a:latin typeface="Berlin Sans FB" panose="020E0602020502020306"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SzPts val="1000"/>
              <a:buFont typeface="Arial" panose="020B0604020202020204" pitchFamily="34" charset="0"/>
              <a:buChar char="•"/>
              <a:tabLst>
                <a:tab pos="457200" algn="l"/>
              </a:tabLst>
            </a:pP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increase your energy levels</a:t>
            </a:r>
            <a:endParaRPr lang="en-GB" sz="3200" dirty="0">
              <a:solidFill>
                <a:srgbClr val="00B050"/>
              </a:solidFill>
              <a:latin typeface="Berlin Sans FB" panose="020E0602020502020306" pitchFamily="34" charset="0"/>
              <a:ea typeface="Calibri" panose="020F0502020204030204" pitchFamily="34" charset="0"/>
              <a:cs typeface="Times New Roman" panose="02020603050405020304" pitchFamily="18" charset="0"/>
            </a:endParaRPr>
          </a:p>
          <a:p>
            <a:pPr marL="457200" lvl="0" indent="-457200">
              <a:lnSpc>
                <a:spcPct val="107000"/>
              </a:lnSpc>
              <a:spcBef>
                <a:spcPts val="525"/>
              </a:spcBef>
              <a:spcAft>
                <a:spcPts val="800"/>
              </a:spcAft>
              <a:buSzPts val="1000"/>
              <a:buFont typeface="Arial" panose="020B0604020202020204" pitchFamily="34" charset="0"/>
              <a:buChar char="•"/>
              <a:tabLst>
                <a:tab pos="457200" algn="l"/>
              </a:tabLst>
            </a:pP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help you get a good </a:t>
            </a:r>
            <a:r>
              <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nights </a:t>
            </a: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sleep</a:t>
            </a:r>
            <a:endParaRPr lang="en-GB" sz="3200" dirty="0">
              <a:solidFill>
                <a:srgbClr val="00B050"/>
              </a:solidFill>
              <a:latin typeface="Berlin Sans FB" panose="020E0602020502020306" pitchFamily="34" charset="0"/>
              <a:ea typeface="Calibri" panose="020F0502020204030204" pitchFamily="34" charset="0"/>
              <a:cs typeface="Times New Roman" panose="02020603050405020304" pitchFamily="18" charset="0"/>
            </a:endParaRPr>
          </a:p>
          <a:p>
            <a:pPr marL="457200" lvl="0" indent="-457200">
              <a:lnSpc>
                <a:spcPct val="107000"/>
              </a:lnSpc>
              <a:spcBef>
                <a:spcPts val="525"/>
              </a:spcBef>
              <a:spcAft>
                <a:spcPts val="800"/>
              </a:spcAft>
              <a:buSzPts val="1000"/>
              <a:buFont typeface="Arial" panose="020B0604020202020204" pitchFamily="34" charset="0"/>
              <a:buChar char="•"/>
              <a:tabLst>
                <a:tab pos="457200" algn="l"/>
              </a:tabLst>
            </a:pPr>
            <a:r>
              <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help </a:t>
            </a: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you get out and be with people </a:t>
            </a:r>
            <a:endPar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marL="457200" lvl="0" indent="-457200">
              <a:lnSpc>
                <a:spcPct val="107000"/>
              </a:lnSpc>
              <a:spcBef>
                <a:spcPts val="525"/>
              </a:spcBef>
              <a:spcAft>
                <a:spcPts val="800"/>
              </a:spcAft>
              <a:buSzPts val="1000"/>
              <a:buFont typeface="Arial" panose="020B0604020202020204" pitchFamily="34" charset="0"/>
              <a:buChar char="•"/>
              <a:tabLst>
                <a:tab pos="457200" algn="l"/>
              </a:tabLst>
            </a:pPr>
            <a:r>
              <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help </a:t>
            </a: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you feel more in </a:t>
            </a:r>
            <a:r>
              <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control</a:t>
            </a:r>
            <a:endParaRPr lang="en-GB" sz="3200" dirty="0">
              <a:solidFill>
                <a:srgbClr val="00B050"/>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nSpc>
                <a:spcPct val="107000"/>
              </a:lnSpc>
              <a:spcBef>
                <a:spcPts val="525"/>
              </a:spcBef>
              <a:spcAft>
                <a:spcPts val="800"/>
              </a:spcAft>
              <a:buSzPts val="1000"/>
              <a:buFont typeface="Symbol" panose="05050102010706020507" pitchFamily="18" charset="2"/>
              <a:buChar char=""/>
              <a:tabLst>
                <a:tab pos="457200" algn="l"/>
              </a:tabLst>
            </a:pPr>
            <a:endParaRPr lang="en-GB" sz="3200" dirty="0">
              <a:effectLst/>
              <a:latin typeface="Berlin Sans FB" panose="020E0602020502020306"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6"/>
          <a:stretch>
            <a:fillRect/>
          </a:stretch>
        </p:blipFill>
        <p:spPr>
          <a:xfrm>
            <a:off x="9861421" y="1790700"/>
            <a:ext cx="8197980" cy="7233941"/>
          </a:xfrm>
          <a:prstGeom prst="rect">
            <a:avLst/>
          </a:prstGeom>
        </p:spPr>
      </p:pic>
    </p:spTree>
    <p:extLst>
      <p:ext uri="{BB962C8B-B14F-4D97-AF65-F5344CB8AC3E}">
        <p14:creationId xmlns:p14="http://schemas.microsoft.com/office/powerpoint/2010/main" val="346222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7" name="Picture 17"/>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8" name="Picture 18"/>
          <p:cNvPicPr>
            <a:picLocks noChangeAspect="1"/>
          </p:cNvPicPr>
          <p:nvPr/>
        </p:nvPicPr>
        <p:blipFill>
          <a:blip r:embed="rId6"/>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8"/>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a:solidFill>
                  <a:srgbClr val="169D3D"/>
                </a:solidFill>
                <a:latin typeface="Amatic SC Bold"/>
              </a:rPr>
              <a:t>WELCOME,</a:t>
            </a:r>
          </a:p>
          <a:p>
            <a:pPr algn="ctr">
              <a:lnSpc>
                <a:spcPts val="14400"/>
              </a:lnSpc>
            </a:pPr>
            <a:r>
              <a:rPr lang="en-US" sz="14400">
                <a:solidFill>
                  <a:srgbClr val="169D3D"/>
                </a:solidFill>
                <a:latin typeface="Amatic SC Bold"/>
              </a:rPr>
              <a:t>STUDENTS!</a:t>
            </a:r>
          </a:p>
        </p:txBody>
      </p:sp>
      <p:pic>
        <p:nvPicPr>
          <p:cNvPr id="23" name="Picture 2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p:cNvPicPr>
          <p:nvPr/>
        </p:nvPicPr>
        <p:blipFill>
          <a:blip r:embed="rId3"/>
          <a:srcRect/>
          <a:stretch>
            <a:fillRect/>
          </a:stretch>
        </p:blipFill>
        <p:spPr>
          <a:xfrm rot="181237">
            <a:off x="1100009" y="324066"/>
            <a:ext cx="9615640" cy="1541472"/>
          </a:xfrm>
          <a:prstGeom prst="rect">
            <a:avLst/>
          </a:prstGeom>
        </p:spPr>
      </p:pic>
      <p:pic>
        <p:nvPicPr>
          <p:cNvPr id="2" name="Picture 2"/>
          <p:cNvPicPr>
            <a:picLocks noChangeAspect="1"/>
          </p:cNvPicPr>
          <p:nvPr/>
        </p:nvPicPr>
        <p:blipFill>
          <a:blip r:embed="rId4"/>
          <a:srcRect/>
          <a:stretch>
            <a:fillRect/>
          </a:stretch>
        </p:blipFill>
        <p:spPr>
          <a:xfrm rot="5400000">
            <a:off x="1354326" y="1329341"/>
            <a:ext cx="7831566" cy="8662182"/>
          </a:xfrm>
          <a:prstGeom prst="rect">
            <a:avLst/>
          </a:prstGeom>
        </p:spPr>
      </p:pic>
      <p:sp>
        <p:nvSpPr>
          <p:cNvPr id="9" name="TextBox 9"/>
          <p:cNvSpPr txBox="1"/>
          <p:nvPr/>
        </p:nvSpPr>
        <p:spPr>
          <a:xfrm>
            <a:off x="838200" y="616133"/>
            <a:ext cx="9431478"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Exercise and healthy mind</a:t>
            </a:r>
            <a:endParaRPr lang="en-US" sz="8000" dirty="0">
              <a:solidFill>
                <a:srgbClr val="000000"/>
              </a:solidFill>
              <a:latin typeface="Amatic SC Bold"/>
            </a:endParaRPr>
          </a:p>
        </p:txBody>
      </p:sp>
      <p:pic>
        <p:nvPicPr>
          <p:cNvPr id="20"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838200" y="2552700"/>
            <a:ext cx="11201400" cy="2991716"/>
          </a:xfrm>
          <a:prstGeom prst="rect">
            <a:avLst/>
          </a:prstGeom>
        </p:spPr>
        <p:txBody>
          <a:bodyPr wrap="square">
            <a:spAutoFit/>
          </a:bodyPr>
          <a:lstStyle/>
          <a:p>
            <a:pPr>
              <a:lnSpc>
                <a:spcPct val="107000"/>
              </a:lnSpc>
              <a:spcAft>
                <a:spcPts val="1800"/>
              </a:spcAft>
            </a:pPr>
            <a:endParaRPr lang="en-GB" sz="3200" dirty="0">
              <a:solidFill>
                <a:srgbClr val="00B050"/>
              </a:solidFill>
              <a:latin typeface="Berlin Sans FB" panose="020E0602020502020306" pitchFamily="34" charset="0"/>
            </a:endParaRPr>
          </a:p>
          <a:p>
            <a:pPr>
              <a:lnSpc>
                <a:spcPct val="107000"/>
              </a:lnSpc>
              <a:spcAft>
                <a:spcPts val="1800"/>
              </a:spcAft>
            </a:pPr>
            <a:endPar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1200" dirty="0">
              <a:solidFill>
                <a:srgbClr val="555555"/>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600200" y="3238500"/>
            <a:ext cx="7848600" cy="6001643"/>
          </a:xfrm>
          <a:prstGeom prst="rect">
            <a:avLst/>
          </a:prstGeom>
        </p:spPr>
        <p:txBody>
          <a:bodyPr wrap="square">
            <a:spAutoFit/>
          </a:bodyPr>
          <a:lstStyle/>
          <a:p>
            <a:r>
              <a:rPr lang="en-GB" sz="3200" dirty="0" smtClean="0">
                <a:solidFill>
                  <a:srgbClr val="00B050"/>
                </a:solidFill>
                <a:latin typeface="Berlin Sans FB" panose="020E0602020502020306" pitchFamily="34" charset="0"/>
              </a:rPr>
              <a:t>Children and young people need to </a:t>
            </a:r>
            <a:r>
              <a:rPr lang="en-GB" sz="3200" dirty="0">
                <a:solidFill>
                  <a:srgbClr val="00B050"/>
                </a:solidFill>
                <a:latin typeface="Berlin Sans FB" panose="020E0602020502020306" pitchFamily="34" charset="0"/>
              </a:rPr>
              <a:t>a</a:t>
            </a:r>
            <a:r>
              <a:rPr lang="en-GB" sz="3200" dirty="0" smtClean="0">
                <a:solidFill>
                  <a:srgbClr val="00B050"/>
                </a:solidFill>
                <a:latin typeface="Berlin Sans FB" panose="020E0602020502020306" pitchFamily="34" charset="0"/>
              </a:rPr>
              <a:t>im for 60 minutes of activity spread throughout the day.</a:t>
            </a:r>
          </a:p>
          <a:p>
            <a:endParaRPr lang="en-GB" sz="3200" dirty="0">
              <a:solidFill>
                <a:srgbClr val="00B050"/>
              </a:solidFill>
              <a:latin typeface="Berlin Sans FB" panose="020E0602020502020306" pitchFamily="34" charset="0"/>
            </a:endParaRP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Walking to school </a:t>
            </a: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Playground activities </a:t>
            </a: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Skateboarding</a:t>
            </a: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Rollerblading</a:t>
            </a: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Walking the dog</a:t>
            </a: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Cycling </a:t>
            </a:r>
          </a:p>
          <a:p>
            <a:endParaRPr lang="en-GB" sz="3200" dirty="0">
              <a:solidFill>
                <a:srgbClr val="00B050"/>
              </a:solidFill>
              <a:latin typeface="Berlin Sans FB" panose="020E0602020502020306" pitchFamily="34" charset="0"/>
            </a:endParaRPr>
          </a:p>
          <a:p>
            <a:endParaRPr lang="en-GB" sz="3200" dirty="0" smtClean="0">
              <a:solidFill>
                <a:srgbClr val="00B050"/>
              </a:solidFill>
              <a:latin typeface="Berlin Sans FB" panose="020E0602020502020306" pitchFamily="34" charset="0"/>
            </a:endParaRPr>
          </a:p>
        </p:txBody>
      </p:sp>
      <p:pic>
        <p:nvPicPr>
          <p:cNvPr id="1026" name="Picture 2" descr="Physical Exercise and Mental Health | Cass County CO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269678" y="2288993"/>
            <a:ext cx="685102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16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ickey and minnie sport clipart | Mickey mouse and  friends, Minnie, Minnie m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3924300"/>
            <a:ext cx="3710313" cy="50630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p:cNvPicPr>
          <p:nvPr/>
        </p:nvPicPr>
        <p:blipFill>
          <a:blip r:embed="rId4"/>
          <a:srcRect/>
          <a:stretch>
            <a:fillRect/>
          </a:stretch>
        </p:blipFill>
        <p:spPr>
          <a:xfrm rot="181237">
            <a:off x="1100009" y="324066"/>
            <a:ext cx="9615640" cy="1541472"/>
          </a:xfrm>
          <a:prstGeom prst="rect">
            <a:avLst/>
          </a:prstGeom>
        </p:spPr>
      </p:pic>
      <p:sp>
        <p:nvSpPr>
          <p:cNvPr id="9" name="TextBox 9"/>
          <p:cNvSpPr txBox="1"/>
          <p:nvPr/>
        </p:nvSpPr>
        <p:spPr>
          <a:xfrm>
            <a:off x="838200" y="616133"/>
            <a:ext cx="9431478"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Exercise and healthy mind</a:t>
            </a:r>
            <a:endParaRPr lang="en-US" sz="8000" dirty="0">
              <a:solidFill>
                <a:srgbClr val="000000"/>
              </a:solidFill>
              <a:latin typeface="Amatic SC Bold"/>
            </a:endParaRPr>
          </a:p>
        </p:txBody>
      </p:sp>
      <p:pic>
        <p:nvPicPr>
          <p:cNvPr id="2" name="Picture 2"/>
          <p:cNvPicPr>
            <a:picLocks noChangeAspect="1"/>
          </p:cNvPicPr>
          <p:nvPr/>
        </p:nvPicPr>
        <p:blipFill>
          <a:blip r:embed="rId5"/>
          <a:srcRect/>
          <a:stretch>
            <a:fillRect/>
          </a:stretch>
        </p:blipFill>
        <p:spPr>
          <a:xfrm rot="5400000">
            <a:off x="1399781" y="1732449"/>
            <a:ext cx="7716037" cy="8534400"/>
          </a:xfrm>
          <a:prstGeom prst="rect">
            <a:avLst/>
          </a:prstGeom>
        </p:spPr>
      </p:pic>
      <p:pic>
        <p:nvPicPr>
          <p:cNvPr id="20"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838200" y="2552700"/>
            <a:ext cx="11201400" cy="2991716"/>
          </a:xfrm>
          <a:prstGeom prst="rect">
            <a:avLst/>
          </a:prstGeom>
        </p:spPr>
        <p:txBody>
          <a:bodyPr wrap="square">
            <a:spAutoFit/>
          </a:bodyPr>
          <a:lstStyle/>
          <a:p>
            <a:pPr>
              <a:lnSpc>
                <a:spcPct val="107000"/>
              </a:lnSpc>
              <a:spcAft>
                <a:spcPts val="1800"/>
              </a:spcAft>
            </a:pPr>
            <a:endParaRPr lang="en-GB" sz="3200" dirty="0">
              <a:solidFill>
                <a:srgbClr val="00B050"/>
              </a:solidFill>
              <a:latin typeface="Berlin Sans FB" panose="020E0602020502020306" pitchFamily="34" charset="0"/>
            </a:endParaRPr>
          </a:p>
          <a:p>
            <a:pPr>
              <a:lnSpc>
                <a:spcPct val="107000"/>
              </a:lnSpc>
              <a:spcAft>
                <a:spcPts val="1800"/>
              </a:spcAft>
            </a:pPr>
            <a:endPar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1200" dirty="0">
              <a:solidFill>
                <a:srgbClr val="555555"/>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676400" y="3072815"/>
            <a:ext cx="7848600" cy="5509200"/>
          </a:xfrm>
          <a:prstGeom prst="rect">
            <a:avLst/>
          </a:prstGeom>
        </p:spPr>
        <p:txBody>
          <a:bodyPr wrap="square">
            <a:spAutoFit/>
          </a:bodyPr>
          <a:lstStyle/>
          <a:p>
            <a:r>
              <a:rPr lang="en-GB" sz="3200" dirty="0" smtClean="0">
                <a:solidFill>
                  <a:srgbClr val="00B050"/>
                </a:solidFill>
                <a:latin typeface="Berlin Sans FB" panose="020E0602020502020306" pitchFamily="34" charset="0"/>
              </a:rPr>
              <a:t>Activities to strengthen muscles and bones</a:t>
            </a:r>
          </a:p>
          <a:p>
            <a:endParaRPr lang="en-GB" sz="3200" dirty="0">
              <a:solidFill>
                <a:srgbClr val="00B050"/>
              </a:solidFill>
              <a:latin typeface="Berlin Sans FB" panose="020E0602020502020306" pitchFamily="34" charset="0"/>
            </a:endParaRP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Walking </a:t>
            </a: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Running</a:t>
            </a: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Gymnastics</a:t>
            </a: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Basketball</a:t>
            </a: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Football</a:t>
            </a: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Rugby</a:t>
            </a: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Tennis</a:t>
            </a:r>
          </a:p>
          <a:p>
            <a:pPr marL="457200" indent="-457200">
              <a:buFont typeface="Arial" panose="020B0604020202020204" pitchFamily="34" charset="0"/>
              <a:buChar char="•"/>
            </a:pPr>
            <a:r>
              <a:rPr lang="en-GB" sz="3200" dirty="0" smtClean="0">
                <a:solidFill>
                  <a:srgbClr val="00B050"/>
                </a:solidFill>
                <a:latin typeface="Berlin Sans FB" panose="020E0602020502020306" pitchFamily="34" charset="0"/>
              </a:rPr>
              <a:t>Sits ups or press ups</a:t>
            </a:r>
          </a:p>
          <a:p>
            <a:pPr marL="457200" indent="-457200">
              <a:buFont typeface="Arial" panose="020B0604020202020204" pitchFamily="34" charset="0"/>
              <a:buChar char="•"/>
            </a:pPr>
            <a:endParaRPr lang="en-GB" sz="3200" dirty="0" smtClean="0">
              <a:solidFill>
                <a:srgbClr val="00B050"/>
              </a:solidFill>
              <a:latin typeface="Berlin Sans FB" panose="020E0602020502020306" pitchFamily="34" charset="0"/>
            </a:endParaRPr>
          </a:p>
        </p:txBody>
      </p:sp>
      <p:pic>
        <p:nvPicPr>
          <p:cNvPr id="2052" name="Picture 4" descr="Clipart Clipart - Clipart Disney - Gif animé Clipart Page 2 | Mickey mouse,  Mickey, Mickey and friend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034671" y="452653"/>
            <a:ext cx="3913295" cy="453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85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90500"/>
            <a:ext cx="10363200" cy="9475640"/>
          </a:xfrm>
          <a:prstGeom prst="rect">
            <a:avLst/>
          </a:prstGeom>
        </p:spPr>
      </p:pic>
      <p:pic>
        <p:nvPicPr>
          <p:cNvPr id="3"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Left Arrow 3"/>
          <p:cNvSpPr/>
          <p:nvPr/>
        </p:nvSpPr>
        <p:spPr>
          <a:xfrm>
            <a:off x="7848600" y="4661620"/>
            <a:ext cx="2590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Sleep Issues and AS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9400" y="3129707"/>
            <a:ext cx="7343335" cy="413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19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p:cNvPicPr>
          <p:nvPr/>
        </p:nvPicPr>
        <p:blipFill>
          <a:blip r:embed="rId3"/>
          <a:srcRect/>
          <a:stretch>
            <a:fillRect/>
          </a:stretch>
        </p:blipFill>
        <p:spPr>
          <a:xfrm rot="181237">
            <a:off x="1100009" y="324066"/>
            <a:ext cx="9615640" cy="1541472"/>
          </a:xfrm>
          <a:prstGeom prst="rect">
            <a:avLst/>
          </a:prstGeom>
        </p:spPr>
      </p:pic>
      <p:sp>
        <p:nvSpPr>
          <p:cNvPr id="9" name="TextBox 9"/>
          <p:cNvSpPr txBox="1"/>
          <p:nvPr/>
        </p:nvSpPr>
        <p:spPr>
          <a:xfrm>
            <a:off x="838200" y="616133"/>
            <a:ext cx="9431478"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Sleep is vital!!!!</a:t>
            </a:r>
            <a:endParaRPr lang="en-US" sz="8000" dirty="0">
              <a:solidFill>
                <a:srgbClr val="000000"/>
              </a:solidFill>
              <a:latin typeface="Amatic SC Bold"/>
            </a:endParaRPr>
          </a:p>
        </p:txBody>
      </p:sp>
      <p:pic>
        <p:nvPicPr>
          <p:cNvPr id="2" name="Picture 2"/>
          <p:cNvPicPr>
            <a:picLocks noChangeAspect="1"/>
          </p:cNvPicPr>
          <p:nvPr/>
        </p:nvPicPr>
        <p:blipFill>
          <a:blip r:embed="rId4"/>
          <a:srcRect/>
          <a:stretch>
            <a:fillRect/>
          </a:stretch>
        </p:blipFill>
        <p:spPr>
          <a:xfrm rot="5400000">
            <a:off x="1341814" y="1456842"/>
            <a:ext cx="8059846" cy="8914674"/>
          </a:xfrm>
          <a:prstGeom prst="rect">
            <a:avLst/>
          </a:prstGeom>
        </p:spPr>
      </p:pic>
      <p:pic>
        <p:nvPicPr>
          <p:cNvPr id="20"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838200" y="2552700"/>
            <a:ext cx="8763000" cy="2991716"/>
          </a:xfrm>
          <a:prstGeom prst="rect">
            <a:avLst/>
          </a:prstGeom>
        </p:spPr>
        <p:txBody>
          <a:bodyPr wrap="square">
            <a:spAutoFit/>
          </a:bodyPr>
          <a:lstStyle/>
          <a:p>
            <a:pPr>
              <a:lnSpc>
                <a:spcPct val="107000"/>
              </a:lnSpc>
              <a:spcAft>
                <a:spcPts val="1800"/>
              </a:spcAft>
            </a:pPr>
            <a:endParaRPr lang="en-GB" sz="3200" dirty="0">
              <a:solidFill>
                <a:srgbClr val="00B050"/>
              </a:solidFill>
              <a:latin typeface="Berlin Sans FB" panose="020E0602020502020306" pitchFamily="34" charset="0"/>
            </a:endParaRPr>
          </a:p>
          <a:p>
            <a:pPr>
              <a:lnSpc>
                <a:spcPct val="107000"/>
              </a:lnSpc>
              <a:spcAft>
                <a:spcPts val="1800"/>
              </a:spcAft>
            </a:pPr>
            <a:endPar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1200" dirty="0">
              <a:solidFill>
                <a:srgbClr val="555555"/>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47437" y="2552700"/>
            <a:ext cx="7848600" cy="6001643"/>
          </a:xfrm>
          <a:prstGeom prst="rect">
            <a:avLst/>
          </a:prstGeom>
        </p:spPr>
        <p:txBody>
          <a:bodyPr wrap="square">
            <a:spAutoFit/>
          </a:bodyPr>
          <a:lstStyle/>
          <a:p>
            <a:r>
              <a:rPr lang="en-GB" sz="3200" dirty="0" smtClean="0">
                <a:solidFill>
                  <a:srgbClr val="00B050"/>
                </a:solidFill>
                <a:latin typeface="Berlin Sans FB" panose="020E0602020502020306" pitchFamily="34" charset="0"/>
              </a:rPr>
              <a:t>Improve you sleep pattern by going to bed at same time every day.</a:t>
            </a:r>
          </a:p>
          <a:p>
            <a:endParaRPr lang="en-GB" sz="3200" dirty="0" smtClean="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Make sure your bed and pillow is comfortable.</a:t>
            </a:r>
          </a:p>
          <a:p>
            <a:endParaRPr lang="en-GB" sz="3200" dirty="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Minimise disruptions from light and sound.</a:t>
            </a:r>
          </a:p>
          <a:p>
            <a:endParaRPr lang="en-GB" sz="3200" dirty="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Turn off electronic devices for half hour or more before bed.</a:t>
            </a:r>
          </a:p>
          <a:p>
            <a:endParaRPr lang="en-GB" sz="3200" dirty="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Don’t drink sugary drinks before bed.</a:t>
            </a:r>
          </a:p>
        </p:txBody>
      </p:sp>
      <p:pic>
        <p:nvPicPr>
          <p:cNvPr id="1026" name="Picture 2" descr="Clipart sleeping childrens bed, Clipart sleeping childrens bed Transparent  FREE for download on WebStockReview 202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790183" y="3086100"/>
            <a:ext cx="6191250"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592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362200" y="5600700"/>
            <a:ext cx="13639800" cy="2062103"/>
          </a:xfrm>
          <a:prstGeom prst="rect">
            <a:avLst/>
          </a:prstGeom>
          <a:noFill/>
        </p:spPr>
        <p:txBody>
          <a:bodyPr wrap="square" rtlCol="0">
            <a:spAutoFit/>
          </a:bodyPr>
          <a:lstStyle/>
          <a:p>
            <a:r>
              <a:rPr lang="en-GB" sz="3200" dirty="0" err="1" smtClean="0">
                <a:latin typeface="Berlin Sans FB" panose="020E0602020502020306" pitchFamily="34" charset="0"/>
              </a:rPr>
              <a:t>Bitesize</a:t>
            </a:r>
            <a:r>
              <a:rPr lang="en-GB" sz="3200" dirty="0" smtClean="0">
                <a:latin typeface="Berlin Sans FB" panose="020E0602020502020306" pitchFamily="34" charset="0"/>
              </a:rPr>
              <a:t>. </a:t>
            </a:r>
          </a:p>
          <a:p>
            <a:r>
              <a:rPr lang="en-GB" sz="3200" dirty="0" smtClean="0">
                <a:latin typeface="Berlin Sans FB" panose="020E0602020502020306" pitchFamily="34" charset="0"/>
              </a:rPr>
              <a:t>Key Stage 1</a:t>
            </a:r>
          </a:p>
          <a:p>
            <a:r>
              <a:rPr lang="en-GB" sz="3200" dirty="0" smtClean="0">
                <a:latin typeface="Berlin Sans FB" panose="020E0602020502020306" pitchFamily="34" charset="0"/>
              </a:rPr>
              <a:t>World Around Us</a:t>
            </a:r>
          </a:p>
          <a:p>
            <a:r>
              <a:rPr lang="en-GB" sz="3200" dirty="0" smtClean="0">
                <a:latin typeface="Berlin Sans FB" panose="020E0602020502020306" pitchFamily="34" charset="0"/>
              </a:rPr>
              <a:t>Food and Farming – What is healthy eating?</a:t>
            </a:r>
          </a:p>
        </p:txBody>
      </p:sp>
    </p:spTree>
    <p:extLst>
      <p:ext uri="{BB962C8B-B14F-4D97-AF65-F5344CB8AC3E}">
        <p14:creationId xmlns:p14="http://schemas.microsoft.com/office/powerpoint/2010/main" val="365647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3341" y="2097925"/>
            <a:ext cx="8115300" cy="5013569"/>
            <a:chOff x="0" y="0"/>
            <a:chExt cx="10820400" cy="6684758"/>
          </a:xfrm>
        </p:grpSpPr>
        <p:sp>
          <p:nvSpPr>
            <p:cNvPr id="3" name="TextBox 3"/>
            <p:cNvSpPr txBox="1"/>
            <p:nvPr/>
          </p:nvSpPr>
          <p:spPr>
            <a:xfrm>
              <a:off x="0" y="76200"/>
              <a:ext cx="8220101" cy="30310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MATERIALS NEEDED FOR CLASS</a:t>
              </a:r>
            </a:p>
          </p:txBody>
        </p:sp>
        <p:sp>
          <p:nvSpPr>
            <p:cNvPr id="4" name="TextBox 4"/>
            <p:cNvSpPr txBox="1"/>
            <p:nvPr/>
          </p:nvSpPr>
          <p:spPr>
            <a:xfrm>
              <a:off x="0" y="3924413"/>
              <a:ext cx="10820400" cy="276034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Muli Regular"/>
                </a:rPr>
                <a:t>List the things your students need to get ready before class. It can be a particular textbook, the accomplished homework due for the day, or any specific materials for the topic you're about to discuss. You can also match it with corresponding photos or icons.</a:t>
              </a:r>
            </a:p>
          </p:txBody>
        </p:sp>
      </p:grpSp>
      <p:pic>
        <p:nvPicPr>
          <p:cNvPr id="5" name="Picture 5"/>
          <p:cNvPicPr>
            <a:picLocks noChangeAspect="1"/>
          </p:cNvPicPr>
          <p:nvPr/>
        </p:nvPicPr>
        <p:blipFill>
          <a:blip r:embed="rId2"/>
          <a:srcRect/>
          <a:stretch>
            <a:fillRect/>
          </a:stretch>
        </p:blipFill>
        <p:spPr>
          <a:xfrm>
            <a:off x="11173575" y="2331798"/>
            <a:ext cx="2256625" cy="2121228"/>
          </a:xfrm>
          <a:prstGeom prst="rect">
            <a:avLst/>
          </a:prstGeom>
        </p:spPr>
      </p:pic>
      <p:pic>
        <p:nvPicPr>
          <p:cNvPr id="6" name="Picture 6"/>
          <p:cNvPicPr>
            <a:picLocks noChangeAspect="1"/>
          </p:cNvPicPr>
          <p:nvPr/>
        </p:nvPicPr>
        <p:blipFill>
          <a:blip r:embed="rId2"/>
          <a:srcRect/>
          <a:stretch>
            <a:fillRect/>
          </a:stretch>
        </p:blipFill>
        <p:spPr>
          <a:xfrm>
            <a:off x="14314560" y="3189835"/>
            <a:ext cx="2256625" cy="2121228"/>
          </a:xfrm>
          <a:prstGeom prst="rect">
            <a:avLst/>
          </a:prstGeom>
        </p:spPr>
      </p:pic>
      <p:pic>
        <p:nvPicPr>
          <p:cNvPr id="7" name="Picture 7"/>
          <p:cNvPicPr>
            <a:picLocks noChangeAspect="1"/>
          </p:cNvPicPr>
          <p:nvPr/>
        </p:nvPicPr>
        <p:blipFill>
          <a:blip r:embed="rId2"/>
          <a:srcRect/>
          <a:stretch>
            <a:fillRect/>
          </a:stretch>
        </p:blipFill>
        <p:spPr>
          <a:xfrm>
            <a:off x="11786105" y="5054957"/>
            <a:ext cx="2256625" cy="2121228"/>
          </a:xfrm>
          <a:prstGeom prst="rect">
            <a:avLst/>
          </a:prstGeom>
        </p:spPr>
      </p:pic>
      <p:pic>
        <p:nvPicPr>
          <p:cNvPr id="8"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311875">
            <a:off x="11747706" y="2933480"/>
            <a:ext cx="1108364" cy="917864"/>
          </a:xfrm>
          <a:prstGeom prst="rect">
            <a:avLst/>
          </a:prstGeom>
        </p:spPr>
      </p:pic>
      <p:pic>
        <p:nvPicPr>
          <p:cNvPr id="9" name="Picture 9"/>
          <p:cNvPicPr>
            <a:picLocks noChangeAspect="1"/>
          </p:cNvPicPr>
          <p:nvPr/>
        </p:nvPicPr>
        <p:blipFill>
          <a:blip r:embed="rId4" cstate="screen">
            <a:extLst>
              <a:ext uri="{28A0092B-C50C-407E-A947-70E740481C1C}">
                <a14:useLocalDpi xmlns:a14="http://schemas.microsoft.com/office/drawing/2010/main"/>
              </a:ext>
            </a:extLst>
          </a:blip>
          <a:srcRect l="34025" t="15329" r="31970" b="16663"/>
          <a:stretch>
            <a:fillRect/>
          </a:stretch>
        </p:blipFill>
        <p:spPr>
          <a:xfrm rot="648307">
            <a:off x="12628668" y="5544071"/>
            <a:ext cx="571500" cy="1143000"/>
          </a:xfrm>
          <a:prstGeom prst="rect">
            <a:avLst/>
          </a:prstGeom>
        </p:spPr>
      </p:pic>
      <p:pic>
        <p:nvPicPr>
          <p:cNvPr id="10" name="Picture 1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20720">
            <a:off x="14990002" y="3687608"/>
            <a:ext cx="848591" cy="1125682"/>
          </a:xfrm>
          <a:prstGeom prst="rect">
            <a:avLst/>
          </a:prstGeom>
        </p:spPr>
      </p:pic>
      <p:pic>
        <p:nvPicPr>
          <p:cNvPr id="11" name="Picture 11"/>
          <p:cNvPicPr>
            <a:picLocks noChangeAspect="1"/>
          </p:cNvPicPr>
          <p:nvPr/>
        </p:nvPicPr>
        <p:blipFill>
          <a:blip r:embed="rId6"/>
          <a:srcRect/>
          <a:stretch>
            <a:fillRect/>
          </a:stretch>
        </p:blipFill>
        <p:spPr>
          <a:xfrm rot="-789926">
            <a:off x="10940464" y="2085248"/>
            <a:ext cx="513645" cy="493100"/>
          </a:xfrm>
          <a:prstGeom prst="rect">
            <a:avLst/>
          </a:prstGeom>
        </p:spPr>
      </p:pic>
      <p:pic>
        <p:nvPicPr>
          <p:cNvPr id="12" name="Picture 12"/>
          <p:cNvPicPr>
            <a:picLocks noChangeAspect="1"/>
          </p:cNvPicPr>
          <p:nvPr/>
        </p:nvPicPr>
        <p:blipFill>
          <a:blip r:embed="rId6"/>
          <a:srcRect/>
          <a:stretch>
            <a:fillRect/>
          </a:stretch>
        </p:blipFill>
        <p:spPr>
          <a:xfrm rot="8915872">
            <a:off x="14117791" y="6688041"/>
            <a:ext cx="424393" cy="407417"/>
          </a:xfrm>
          <a:prstGeom prst="rect">
            <a:avLst/>
          </a:prstGeom>
        </p:spPr>
      </p:pic>
      <p:pic>
        <p:nvPicPr>
          <p:cNvPr id="13"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4540450">
            <a:off x="16224780" y="3050290"/>
            <a:ext cx="294237" cy="282468"/>
          </a:xfrm>
          <a:prstGeom prst="rect">
            <a:avLst/>
          </a:prstGeom>
        </p:spPr>
      </p:pic>
      <p:pic>
        <p:nvPicPr>
          <p:cNvPr id="14" name="Picture 14"/>
          <p:cNvPicPr>
            <a:picLocks noChangeAspect="1"/>
          </p:cNvPicPr>
          <p:nvPr/>
        </p:nvPicPr>
        <p:blipFill>
          <a:blip r:embed="rId7"/>
          <a:srcRect/>
          <a:stretch>
            <a:fillRect/>
          </a:stretch>
        </p:blipFill>
        <p:spPr>
          <a:xfrm rot="262007">
            <a:off x="-916097" y="8700123"/>
            <a:ext cx="20474267" cy="6477314"/>
          </a:xfrm>
          <a:prstGeom prst="rect">
            <a:avLst/>
          </a:prstGeom>
        </p:spPr>
      </p:pic>
      <p:pic>
        <p:nvPicPr>
          <p:cNvPr id="15" name="Picture 2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78016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2"/>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3"/>
          <a:srcRect/>
          <a:stretch>
            <a:fillRect/>
          </a:stretch>
        </p:blipFill>
        <p:spPr>
          <a:xfrm>
            <a:off x="2053196" y="1159414"/>
            <a:ext cx="14038682" cy="8499784"/>
          </a:xfrm>
          <a:prstGeom prst="rect">
            <a:avLst/>
          </a:prstGeom>
        </p:spPr>
      </p:pic>
      <p:pic>
        <p:nvPicPr>
          <p:cNvPr id="5" name="Picture 5"/>
          <p:cNvPicPr>
            <a:picLocks noChangeAspect="1"/>
          </p:cNvPicPr>
          <p:nvPr/>
        </p:nvPicPr>
        <p:blipFill>
          <a:blip r:embed="rId4"/>
          <a:srcRect/>
          <a:stretch>
            <a:fillRect/>
          </a:stretch>
        </p:blipFill>
        <p:spPr>
          <a:xfrm>
            <a:off x="11270388" y="3434974"/>
            <a:ext cx="1909937" cy="1708526"/>
          </a:xfrm>
          <a:prstGeom prst="rect">
            <a:avLst/>
          </a:prstGeom>
        </p:spPr>
      </p:pic>
      <p:pic>
        <p:nvPicPr>
          <p:cNvPr id="6" name="Picture 6"/>
          <p:cNvPicPr>
            <a:picLocks noChangeAspect="1"/>
          </p:cNvPicPr>
          <p:nvPr/>
        </p:nvPicPr>
        <p:blipFill>
          <a:blip r:embed="rId4"/>
          <a:srcRect/>
          <a:stretch>
            <a:fillRect/>
          </a:stretch>
        </p:blipFill>
        <p:spPr>
          <a:xfrm>
            <a:off x="5136415" y="3434974"/>
            <a:ext cx="1909937" cy="1708526"/>
          </a:xfrm>
          <a:prstGeom prst="rect">
            <a:avLst/>
          </a:prstGeom>
        </p:spPr>
      </p:pic>
      <p:sp>
        <p:nvSpPr>
          <p:cNvPr id="7" name="TextBox 7"/>
          <p:cNvSpPr txBox="1"/>
          <p:nvPr/>
        </p:nvSpPr>
        <p:spPr>
          <a:xfrm>
            <a:off x="3595898" y="5841238"/>
            <a:ext cx="4962232" cy="17589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Muli Regular"/>
              </a:rPr>
              <a:t>Objectives inform students the learning outcomes of the class. What will they know? What will they be able to do? Why is this important to know? It's an effective way to assess their learning progress.</a:t>
            </a:r>
          </a:p>
        </p:txBody>
      </p:sp>
      <p:sp>
        <p:nvSpPr>
          <p:cNvPr id="8" name="TextBox 8"/>
          <p:cNvSpPr txBox="1"/>
          <p:nvPr/>
        </p:nvSpPr>
        <p:spPr>
          <a:xfrm>
            <a:off x="9744241" y="5841238"/>
            <a:ext cx="4962232" cy="175895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Rules provide the structure necessary for an engaging and productive class. Keep it simple and easy to follow. It can be general to cover different situations or very specific to your students.</a:t>
            </a:r>
          </a:p>
        </p:txBody>
      </p:sp>
      <p:pic>
        <p:nvPicPr>
          <p:cNvPr id="9" name="Picture 9"/>
          <p:cNvPicPr>
            <a:picLocks noChangeAspect="1"/>
          </p:cNvPicPr>
          <p:nvPr/>
        </p:nvPicPr>
        <p:blipFill>
          <a:blip r:embed="rId5"/>
          <a:srcRect/>
          <a:stretch>
            <a:fillRect/>
          </a:stretch>
        </p:blipFill>
        <p:spPr>
          <a:xfrm rot="134838">
            <a:off x="3848543" y="679393"/>
            <a:ext cx="10590914" cy="2118183"/>
          </a:xfrm>
          <a:prstGeom prst="rect">
            <a:avLst/>
          </a:prstGeom>
        </p:spPr>
      </p:pic>
      <p:sp>
        <p:nvSpPr>
          <p:cNvPr id="10" name="TextBox 10"/>
          <p:cNvSpPr txBox="1"/>
          <p:nvPr/>
        </p:nvSpPr>
        <p:spPr>
          <a:xfrm>
            <a:off x="4701985" y="1066800"/>
            <a:ext cx="8884030"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CLASS OBJECTIVES AND RULES</a:t>
            </a:r>
          </a:p>
        </p:txBody>
      </p:sp>
      <p:pic>
        <p:nvPicPr>
          <p:cNvPr id="11" name="Picture 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770998" y="3778351"/>
            <a:ext cx="640773" cy="1021773"/>
          </a:xfrm>
          <a:prstGeom prst="rect">
            <a:avLst/>
          </a:prstGeom>
        </p:spPr>
      </p:pic>
      <p:pic>
        <p:nvPicPr>
          <p:cNvPr id="12" name="Picture 12"/>
          <p:cNvPicPr>
            <a:picLocks noChangeAspect="1"/>
          </p:cNvPicPr>
          <p:nvPr/>
        </p:nvPicPr>
        <p:blipFill>
          <a:blip r:embed="rId7"/>
          <a:srcRect/>
          <a:stretch>
            <a:fillRect/>
          </a:stretch>
        </p:blipFill>
        <p:spPr>
          <a:xfrm rot="10084657">
            <a:off x="3221913" y="633590"/>
            <a:ext cx="541332" cy="519679"/>
          </a:xfrm>
          <a:prstGeom prst="rect">
            <a:avLst/>
          </a:prstGeom>
        </p:spPr>
      </p:pic>
      <p:pic>
        <p:nvPicPr>
          <p:cNvPr id="13" name="Picture 13"/>
          <p:cNvPicPr>
            <a:picLocks noChangeAspect="1"/>
          </p:cNvPicPr>
          <p:nvPr/>
        </p:nvPicPr>
        <p:blipFill>
          <a:blip r:embed="rId7"/>
          <a:srcRect/>
          <a:stretch>
            <a:fillRect/>
          </a:stretch>
        </p:blipFill>
        <p:spPr>
          <a:xfrm rot="-7483644">
            <a:off x="541517" y="9362339"/>
            <a:ext cx="509049" cy="488687"/>
          </a:xfrm>
          <a:prstGeom prst="rect">
            <a:avLst/>
          </a:prstGeom>
        </p:spPr>
      </p:pic>
      <p:pic>
        <p:nvPicPr>
          <p:cNvPr id="14" name="Picture 14"/>
          <p:cNvPicPr>
            <a:picLocks noChangeAspect="1"/>
          </p:cNvPicPr>
          <p:nvPr/>
        </p:nvPicPr>
        <p:blipFill>
          <a:blip r:embed="rId7"/>
          <a:srcRect/>
          <a:stretch>
            <a:fillRect/>
          </a:stretch>
        </p:blipFill>
        <p:spPr>
          <a:xfrm rot="1422455">
            <a:off x="887331" y="3746380"/>
            <a:ext cx="509049" cy="488687"/>
          </a:xfrm>
          <a:prstGeom prst="rect">
            <a:avLst/>
          </a:prstGeom>
        </p:spPr>
      </p:pic>
      <p:pic>
        <p:nvPicPr>
          <p:cNvPr id="15" name="Picture 15"/>
          <p:cNvPicPr>
            <a:picLocks noChangeAspect="1"/>
          </p:cNvPicPr>
          <p:nvPr/>
        </p:nvPicPr>
        <p:blipFill>
          <a:blip r:embed="rId8"/>
          <a:srcRect/>
          <a:stretch>
            <a:fillRect/>
          </a:stretch>
        </p:blipFill>
        <p:spPr>
          <a:xfrm rot="693431">
            <a:off x="920907" y="611011"/>
            <a:ext cx="826577" cy="1185137"/>
          </a:xfrm>
          <a:prstGeom prst="rect">
            <a:avLst/>
          </a:prstGeom>
        </p:spPr>
      </p:pic>
      <p:pic>
        <p:nvPicPr>
          <p:cNvPr id="16" name="Picture 16"/>
          <p:cNvPicPr>
            <a:picLocks noChangeAspect="1"/>
          </p:cNvPicPr>
          <p:nvPr/>
        </p:nvPicPr>
        <p:blipFill>
          <a:blip r:embed="rId7"/>
          <a:srcRect/>
          <a:stretch>
            <a:fillRect/>
          </a:stretch>
        </p:blipFill>
        <p:spPr>
          <a:xfrm rot="-6383107">
            <a:off x="17308741" y="4581008"/>
            <a:ext cx="513645" cy="493100"/>
          </a:xfrm>
          <a:prstGeom prst="rect">
            <a:avLst/>
          </a:prstGeom>
        </p:spPr>
      </p:pic>
      <p:pic>
        <p:nvPicPr>
          <p:cNvPr id="17" name="Picture 17"/>
          <p:cNvPicPr>
            <a:picLocks noChangeAspect="1"/>
          </p:cNvPicPr>
          <p:nvPr/>
        </p:nvPicPr>
        <p:blipFill>
          <a:blip r:embed="rId7"/>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8"/>
          <a:srcRect/>
          <a:stretch>
            <a:fillRect/>
          </a:stretch>
        </p:blipFill>
        <p:spPr>
          <a:xfrm rot="-2419102">
            <a:off x="16411918" y="7142291"/>
            <a:ext cx="927423" cy="1329729"/>
          </a:xfrm>
          <a:prstGeom prst="rect">
            <a:avLst/>
          </a:prstGeom>
        </p:spPr>
      </p:pic>
      <p:pic>
        <p:nvPicPr>
          <p:cNvPr id="20" name="Picture 20"/>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rot="1800043">
            <a:off x="16758137" y="846080"/>
            <a:ext cx="567418" cy="626667"/>
          </a:xfrm>
          <a:prstGeom prst="rect">
            <a:avLst/>
          </a:prstGeom>
        </p:spPr>
      </p:pic>
      <p:pic>
        <p:nvPicPr>
          <p:cNvPr id="21" name="Picture 21"/>
          <p:cNvPicPr>
            <a:picLocks noChangeAspect="1"/>
          </p:cNvPicPr>
          <p:nvPr/>
        </p:nvPicPr>
        <p:blipFill>
          <a:blip r:embed="rId10"/>
          <a:srcRect/>
          <a:stretch>
            <a:fillRect/>
          </a:stretch>
        </p:blipFill>
        <p:spPr>
          <a:xfrm rot="-1669974">
            <a:off x="763523" y="7846988"/>
            <a:ext cx="530353" cy="898904"/>
          </a:xfrm>
          <a:prstGeom prst="rect">
            <a:avLst/>
          </a:prstGeom>
        </p:spPr>
      </p:pic>
      <p:pic>
        <p:nvPicPr>
          <p:cNvPr id="22" name="Picture 22"/>
          <p:cNvPicPr>
            <a:picLocks noChangeAspect="1"/>
          </p:cNvPicPr>
          <p:nvPr/>
        </p:nvPicPr>
        <p:blipFill>
          <a:blip r:embed="rId11"/>
          <a:srcRect/>
          <a:stretch>
            <a:fillRect/>
          </a:stretch>
        </p:blipFill>
        <p:spPr>
          <a:xfrm rot="693431">
            <a:off x="728567" y="950701"/>
            <a:ext cx="826577" cy="1185137"/>
          </a:xfrm>
          <a:prstGeom prst="rect">
            <a:avLst/>
          </a:prstGeom>
        </p:spPr>
      </p:pic>
      <p:pic>
        <p:nvPicPr>
          <p:cNvPr id="23" name="Picture 23"/>
          <p:cNvPicPr>
            <a:picLocks noChangeAspect="1"/>
          </p:cNvPicPr>
          <p:nvPr/>
        </p:nvPicPr>
        <p:blipFill>
          <a:blip r:embed="rId12"/>
          <a:srcRect/>
          <a:stretch>
            <a:fillRect/>
          </a:stretch>
        </p:blipFill>
        <p:spPr>
          <a:xfrm rot="-10019461">
            <a:off x="16924816" y="8048486"/>
            <a:ext cx="516571" cy="495908"/>
          </a:xfrm>
          <a:prstGeom prst="rect">
            <a:avLst/>
          </a:prstGeom>
        </p:spPr>
      </p:pic>
      <p:pic>
        <p:nvPicPr>
          <p:cNvPr id="24" name="Picture 24"/>
          <p:cNvPicPr>
            <a:picLocks noChangeAspect="1"/>
          </p:cNvPicPr>
          <p:nvPr/>
        </p:nvPicPr>
        <p:blipFill>
          <a:blip r:embed="rId13"/>
          <a:srcRect/>
          <a:stretch>
            <a:fillRect/>
          </a:stretch>
        </p:blipFill>
        <p:spPr>
          <a:xfrm>
            <a:off x="11563262" y="3627142"/>
            <a:ext cx="1324190" cy="1324190"/>
          </a:xfrm>
          <a:prstGeom prst="rect">
            <a:avLst/>
          </a:prstGeom>
        </p:spPr>
      </p:pic>
      <p:pic>
        <p:nvPicPr>
          <p:cNvPr id="25" name="Picture 23"/>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31923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801474" y="2133653"/>
            <a:ext cx="2770185" cy="2478057"/>
          </a:xfrm>
          <a:prstGeom prst="rect">
            <a:avLst/>
          </a:prstGeom>
        </p:spPr>
      </p:pic>
      <p:pic>
        <p:nvPicPr>
          <p:cNvPr id="3" name="Picture 3"/>
          <p:cNvPicPr>
            <a:picLocks noChangeAspect="1"/>
          </p:cNvPicPr>
          <p:nvPr/>
        </p:nvPicPr>
        <p:blipFill>
          <a:blip r:embed="rId3"/>
          <a:srcRect/>
          <a:stretch>
            <a:fillRect/>
          </a:stretch>
        </p:blipFill>
        <p:spPr>
          <a:xfrm rot="181237">
            <a:off x="2518566" y="5294768"/>
            <a:ext cx="13219977" cy="2643995"/>
          </a:xfrm>
          <a:prstGeom prst="rect">
            <a:avLst/>
          </a:prstGeom>
        </p:spPr>
      </p:pic>
      <p:sp>
        <p:nvSpPr>
          <p:cNvPr id="4" name="TextBox 4"/>
          <p:cNvSpPr txBox="1"/>
          <p:nvPr/>
        </p:nvSpPr>
        <p:spPr>
          <a:xfrm>
            <a:off x="3357995" y="5094830"/>
            <a:ext cx="11572009"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LESSON FOR THE DAY</a:t>
            </a:r>
          </a:p>
        </p:txBody>
      </p:sp>
      <p:pic>
        <p:nvPicPr>
          <p:cNvPr id="5" name="Picture 5"/>
          <p:cNvPicPr>
            <a:picLocks noChangeAspect="1"/>
          </p:cNvPicPr>
          <p:nvPr/>
        </p:nvPicPr>
        <p:blipFill>
          <a:blip r:embed="rId4"/>
          <a:srcRect/>
          <a:stretch>
            <a:fillRect/>
          </a:stretch>
        </p:blipFill>
        <p:spPr>
          <a:xfrm rot="1437957">
            <a:off x="6796137" y="2973399"/>
            <a:ext cx="1321100" cy="1136146"/>
          </a:xfrm>
          <a:prstGeom prst="rect">
            <a:avLst/>
          </a:prstGeom>
        </p:spPr>
      </p:pic>
      <p:pic>
        <p:nvPicPr>
          <p:cNvPr id="6" name="Picture 6"/>
          <p:cNvPicPr>
            <a:picLocks noChangeAspect="1"/>
          </p:cNvPicPr>
          <p:nvPr/>
        </p:nvPicPr>
        <p:blipFill>
          <a:blip r:embed="rId5"/>
          <a:srcRect/>
          <a:stretch>
            <a:fillRect/>
          </a:stretch>
        </p:blipFill>
        <p:spPr>
          <a:xfrm rot="10359667">
            <a:off x="10277409" y="3289062"/>
            <a:ext cx="1321100" cy="1136146"/>
          </a:xfrm>
          <a:prstGeom prst="rect">
            <a:avLst/>
          </a:prstGeom>
        </p:spPr>
      </p:pic>
      <p:pic>
        <p:nvPicPr>
          <p:cNvPr id="7" name="Picture 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489684">
            <a:off x="8390699" y="2589278"/>
            <a:ext cx="1419676" cy="1739603"/>
          </a:xfrm>
          <a:prstGeom prst="rect">
            <a:avLst/>
          </a:prstGeom>
        </p:spPr>
      </p:pic>
      <p:pic>
        <p:nvPicPr>
          <p:cNvPr id="8" name="Picture 8"/>
          <p:cNvPicPr>
            <a:picLocks noChangeAspect="1"/>
          </p:cNvPicPr>
          <p:nvPr/>
        </p:nvPicPr>
        <p:blipFill>
          <a:blip r:embed="rId7"/>
          <a:srcRect/>
          <a:stretch>
            <a:fillRect/>
          </a:stretch>
        </p:blipFill>
        <p:spPr>
          <a:xfrm rot="-243703">
            <a:off x="2127626" y="4963251"/>
            <a:ext cx="437368" cy="419873"/>
          </a:xfrm>
          <a:prstGeom prst="rect">
            <a:avLst/>
          </a:prstGeom>
        </p:spPr>
      </p:pic>
      <p:pic>
        <p:nvPicPr>
          <p:cNvPr id="9" name="Picture 9"/>
          <p:cNvPicPr>
            <a:picLocks noChangeAspect="1"/>
          </p:cNvPicPr>
          <p:nvPr/>
        </p:nvPicPr>
        <p:blipFill>
          <a:blip r:embed="rId7"/>
          <a:srcRect/>
          <a:stretch>
            <a:fillRect/>
          </a:stretch>
        </p:blipFill>
        <p:spPr>
          <a:xfrm rot="8915872">
            <a:off x="15994003" y="7629196"/>
            <a:ext cx="424393" cy="407417"/>
          </a:xfrm>
          <a:prstGeom prst="rect">
            <a:avLst/>
          </a:prstGeom>
        </p:spPr>
      </p:pic>
      <p:pic>
        <p:nvPicPr>
          <p:cNvPr id="10" name="Picture 10"/>
          <p:cNvPicPr>
            <a:picLocks noChangeAspect="1"/>
          </p:cNvPicPr>
          <p:nvPr/>
        </p:nvPicPr>
        <p:blipFill>
          <a:blip r:embed="rId7"/>
          <a:srcRect/>
          <a:stretch>
            <a:fillRect/>
          </a:stretch>
        </p:blipFill>
        <p:spPr>
          <a:xfrm rot="10084657">
            <a:off x="1076541" y="943740"/>
            <a:ext cx="541332" cy="519679"/>
          </a:xfrm>
          <a:prstGeom prst="rect">
            <a:avLst/>
          </a:prstGeom>
        </p:spPr>
      </p:pic>
      <p:pic>
        <p:nvPicPr>
          <p:cNvPr id="11" name="Picture 11"/>
          <p:cNvPicPr>
            <a:picLocks noChangeAspect="1"/>
          </p:cNvPicPr>
          <p:nvPr/>
        </p:nvPicPr>
        <p:blipFill>
          <a:blip r:embed="rId8"/>
          <a:srcRect/>
          <a:stretch>
            <a:fillRect/>
          </a:stretch>
        </p:blipFill>
        <p:spPr>
          <a:xfrm rot="1460983">
            <a:off x="-63881" y="6717696"/>
            <a:ext cx="1748898" cy="2199872"/>
          </a:xfrm>
          <a:prstGeom prst="rect">
            <a:avLst/>
          </a:prstGeom>
        </p:spPr>
      </p:pic>
      <p:pic>
        <p:nvPicPr>
          <p:cNvPr id="12" name="Picture 12"/>
          <p:cNvPicPr>
            <a:picLocks noChangeAspect="1"/>
          </p:cNvPicPr>
          <p:nvPr/>
        </p:nvPicPr>
        <p:blipFill>
          <a:blip r:embed="rId9"/>
          <a:srcRect/>
          <a:stretch>
            <a:fillRect/>
          </a:stretch>
        </p:blipFill>
        <p:spPr>
          <a:xfrm>
            <a:off x="5486684" y="8801590"/>
            <a:ext cx="758759" cy="837986"/>
          </a:xfrm>
          <a:prstGeom prst="rect">
            <a:avLst/>
          </a:prstGeom>
        </p:spPr>
      </p:pic>
      <p:pic>
        <p:nvPicPr>
          <p:cNvPr id="13" name="Picture 13"/>
          <p:cNvPicPr>
            <a:picLocks noChangeAspect="1"/>
          </p:cNvPicPr>
          <p:nvPr/>
        </p:nvPicPr>
        <p:blipFill>
          <a:blip r:embed="rId8"/>
          <a:srcRect/>
          <a:stretch>
            <a:fillRect/>
          </a:stretch>
        </p:blipFill>
        <p:spPr>
          <a:xfrm rot="4810274">
            <a:off x="14961304" y="438282"/>
            <a:ext cx="1675438" cy="2107469"/>
          </a:xfrm>
          <a:prstGeom prst="rect">
            <a:avLst/>
          </a:prstGeom>
        </p:spPr>
      </p:pic>
      <p:pic>
        <p:nvPicPr>
          <p:cNvPr id="14" name="Picture 14"/>
          <p:cNvPicPr>
            <a:picLocks noChangeAspect="1"/>
          </p:cNvPicPr>
          <p:nvPr/>
        </p:nvPicPr>
        <p:blipFill>
          <a:blip r:embed="rId7"/>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7"/>
          <a:srcRect/>
          <a:stretch>
            <a:fillRect/>
          </a:stretch>
        </p:blipFill>
        <p:spPr>
          <a:xfrm rot="-10019461">
            <a:off x="13132166" y="2805840"/>
            <a:ext cx="516571" cy="495908"/>
          </a:xfrm>
          <a:prstGeom prst="rect">
            <a:avLst/>
          </a:prstGeom>
        </p:spPr>
      </p:pic>
      <p:pic>
        <p:nvPicPr>
          <p:cNvPr id="17" name="Picture 17"/>
          <p:cNvPicPr>
            <a:picLocks noChangeAspect="1"/>
          </p:cNvPicPr>
          <p:nvPr/>
        </p:nvPicPr>
        <p:blipFill>
          <a:blip r:embed="rId7"/>
          <a:srcRect/>
          <a:stretch>
            <a:fillRect/>
          </a:stretch>
        </p:blipFill>
        <p:spPr>
          <a:xfrm rot="-6383107">
            <a:off x="18031177" y="5467478"/>
            <a:ext cx="513645" cy="493100"/>
          </a:xfrm>
          <a:prstGeom prst="rect">
            <a:avLst/>
          </a:prstGeom>
        </p:spPr>
      </p:pic>
      <p:pic>
        <p:nvPicPr>
          <p:cNvPr id="18" name="Picture 18"/>
          <p:cNvPicPr>
            <a:picLocks noChangeAspect="1"/>
          </p:cNvPicPr>
          <p:nvPr/>
        </p:nvPicPr>
        <p:blipFill>
          <a:blip r:embed="rId10"/>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rot="1800043">
            <a:off x="11268667" y="998301"/>
            <a:ext cx="567418" cy="626667"/>
          </a:xfrm>
          <a:prstGeom prst="rect">
            <a:avLst/>
          </a:prstGeom>
        </p:spPr>
      </p:pic>
      <p:pic>
        <p:nvPicPr>
          <p:cNvPr id="20" name="Picture 20"/>
          <p:cNvPicPr>
            <a:picLocks noChangeAspect="1"/>
          </p:cNvPicPr>
          <p:nvPr/>
        </p:nvPicPr>
        <p:blipFill>
          <a:blip r:embed="rId10"/>
          <a:srcRect/>
          <a:stretch>
            <a:fillRect/>
          </a:stretch>
        </p:blipFill>
        <p:spPr>
          <a:xfrm rot="-10154087">
            <a:off x="15992066" y="3895523"/>
            <a:ext cx="489149" cy="829067"/>
          </a:xfrm>
          <a:prstGeom prst="rect">
            <a:avLst/>
          </a:prstGeom>
        </p:spPr>
      </p:pic>
      <p:pic>
        <p:nvPicPr>
          <p:cNvPr id="21" name="Picture 21"/>
          <p:cNvPicPr>
            <a:picLocks noChangeAspect="1"/>
          </p:cNvPicPr>
          <p:nvPr/>
        </p:nvPicPr>
        <p:blipFill>
          <a:blip r:embed="rId10"/>
          <a:srcRect/>
          <a:stretch>
            <a:fillRect/>
          </a:stretch>
        </p:blipFill>
        <p:spPr>
          <a:xfrm rot="-1669974">
            <a:off x="5912815" y="754128"/>
            <a:ext cx="530353" cy="898904"/>
          </a:xfrm>
          <a:prstGeom prst="rect">
            <a:avLst/>
          </a:prstGeom>
        </p:spPr>
      </p:pic>
      <p:pic>
        <p:nvPicPr>
          <p:cNvPr id="22" name="Picture 22"/>
          <p:cNvPicPr>
            <a:picLocks noChangeAspect="1"/>
          </p:cNvPicPr>
          <p:nvPr/>
        </p:nvPicPr>
        <p:blipFill>
          <a:blip r:embed="rId7"/>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11"/>
          <a:srcRect/>
          <a:stretch>
            <a:fillRect/>
          </a:stretch>
        </p:blipFill>
        <p:spPr>
          <a:xfrm rot="693431">
            <a:off x="3048616" y="2204439"/>
            <a:ext cx="826577" cy="1185137"/>
          </a:xfrm>
          <a:prstGeom prst="rect">
            <a:avLst/>
          </a:prstGeom>
        </p:spPr>
      </p:pic>
      <p:pic>
        <p:nvPicPr>
          <p:cNvPr id="24" name="Picture 24"/>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rot="133738">
            <a:off x="6707555" y="8172184"/>
            <a:ext cx="4872890" cy="974578"/>
          </a:xfrm>
          <a:prstGeom prst="rect">
            <a:avLst/>
          </a:prstGeom>
        </p:spPr>
      </p:pic>
      <p:sp>
        <p:nvSpPr>
          <p:cNvPr id="25" name="TextBox 25"/>
          <p:cNvSpPr txBox="1"/>
          <p:nvPr/>
        </p:nvSpPr>
        <p:spPr>
          <a:xfrm>
            <a:off x="3357995" y="8149142"/>
            <a:ext cx="11572009" cy="826770"/>
          </a:xfrm>
          <a:prstGeom prst="rect">
            <a:avLst/>
          </a:prstGeom>
        </p:spPr>
        <p:txBody>
          <a:bodyPr lIns="0" tIns="0" rIns="0" bIns="0" rtlCol="0" anchor="t">
            <a:spAutoFit/>
          </a:bodyPr>
          <a:lstStyle/>
          <a:p>
            <a:pPr algn="ctr">
              <a:lnSpc>
                <a:spcPts val="6719"/>
              </a:lnSpc>
            </a:pPr>
            <a:r>
              <a:rPr lang="en-US" sz="4800">
                <a:solidFill>
                  <a:srgbClr val="000000"/>
                </a:solidFill>
                <a:latin typeface="Amatic SC Bold"/>
              </a:rPr>
              <a:t>FOUNDATION STAGE</a:t>
            </a:r>
          </a:p>
        </p:txBody>
      </p:sp>
      <p:pic>
        <p:nvPicPr>
          <p:cNvPr id="26" name="Picture 23"/>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8853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4234307" y="601474"/>
            <a:ext cx="4279619" cy="10323642"/>
          </a:xfrm>
          <a:prstGeom prst="rect">
            <a:avLst/>
          </a:prstGeom>
        </p:spPr>
      </p:pic>
      <p:pic>
        <p:nvPicPr>
          <p:cNvPr id="3" name="Picture 3"/>
          <p:cNvPicPr>
            <a:picLocks noChangeAspect="1"/>
          </p:cNvPicPr>
          <p:nvPr/>
        </p:nvPicPr>
        <p:blipFill>
          <a:blip r:embed="rId3"/>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a:srcRect/>
          <a:stretch>
            <a:fillRect/>
          </a:stretch>
        </p:blipFill>
        <p:spPr>
          <a:xfrm>
            <a:off x="12110382" y="1619319"/>
            <a:ext cx="4844147" cy="7048362"/>
          </a:xfrm>
          <a:prstGeom prst="rect">
            <a:avLst/>
          </a:prstGeom>
        </p:spPr>
      </p:pic>
      <p:grpSp>
        <p:nvGrpSpPr>
          <p:cNvPr id="6" name="Group 6"/>
          <p:cNvGrpSpPr>
            <a:grpSpLocks noChangeAspect="1"/>
          </p:cNvGrpSpPr>
          <p:nvPr/>
        </p:nvGrpSpPr>
        <p:grpSpPr>
          <a:xfrm>
            <a:off x="12468224" y="2250591"/>
            <a:ext cx="3948829" cy="5603739"/>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8" name="TextBox 8"/>
          <p:cNvSpPr txBox="1"/>
          <p:nvPr/>
        </p:nvSpPr>
        <p:spPr>
          <a:xfrm>
            <a:off x="2653500" y="4624950"/>
            <a:ext cx="7060234" cy="2501265"/>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Muli Regular"/>
              </a:rPr>
              <a:t>Get the ball rolling by introducing the lesson's key concepts and its corresponding definitions. Duplicate this page as many times as needed to give you more space for discussion. Pair the concepts and definitions with relevant images too for a more visualized presentation of the lesson.</a:t>
            </a:r>
          </a:p>
        </p:txBody>
      </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6"/>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8"/>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9"/>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0"/>
          <a:srcRect/>
          <a:stretch>
            <a:fillRect/>
          </a:stretch>
        </p:blipFill>
        <p:spPr>
          <a:xfrm rot="693431">
            <a:off x="920907" y="611011"/>
            <a:ext cx="826577" cy="1185137"/>
          </a:xfrm>
          <a:prstGeom prst="rect">
            <a:avLst/>
          </a:prstGeom>
        </p:spPr>
      </p:pic>
      <p:pic>
        <p:nvPicPr>
          <p:cNvPr id="17" name="Picture 17"/>
          <p:cNvPicPr>
            <a:picLocks noChangeAspect="1"/>
          </p:cNvPicPr>
          <p:nvPr/>
        </p:nvPicPr>
        <p:blipFill>
          <a:blip r:embed="rId6"/>
          <a:srcRect/>
          <a:stretch>
            <a:fillRect/>
          </a:stretch>
        </p:blipFill>
        <p:spPr>
          <a:xfrm rot="-7483644">
            <a:off x="4148934" y="8357039"/>
            <a:ext cx="509049" cy="488687"/>
          </a:xfrm>
          <a:prstGeom prst="rect">
            <a:avLst/>
          </a:prstGeom>
        </p:spPr>
      </p:pic>
      <p:pic>
        <p:nvPicPr>
          <p:cNvPr id="18" name="Picture 18"/>
          <p:cNvPicPr>
            <a:picLocks noChangeAspect="1"/>
          </p:cNvPicPr>
          <p:nvPr/>
        </p:nvPicPr>
        <p:blipFill>
          <a:blip r:embed="rId6"/>
          <a:srcRect/>
          <a:stretch>
            <a:fillRect/>
          </a:stretch>
        </p:blipFill>
        <p:spPr>
          <a:xfrm rot="-1839255">
            <a:off x="7718892" y="8992181"/>
            <a:ext cx="554415" cy="532238"/>
          </a:xfrm>
          <a:prstGeom prst="rect">
            <a:avLst/>
          </a:prstGeom>
        </p:spPr>
      </p:pic>
      <p:pic>
        <p:nvPicPr>
          <p:cNvPr id="19" name="Picture 19"/>
          <p:cNvPicPr>
            <a:picLocks noChangeAspect="1"/>
          </p:cNvPicPr>
          <p:nvPr/>
        </p:nvPicPr>
        <p:blipFill>
          <a:blip r:embed="rId10"/>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07728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96676" y="1104900"/>
            <a:ext cx="11887586" cy="1139825"/>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EXAMPLES AND ILLUSTRATIONS</a:t>
            </a:r>
          </a:p>
        </p:txBody>
      </p:sp>
      <p:pic>
        <p:nvPicPr>
          <p:cNvPr id="3" name="Picture 3"/>
          <p:cNvPicPr>
            <a:picLocks noChangeAspect="1"/>
          </p:cNvPicPr>
          <p:nvPr/>
        </p:nvPicPr>
        <p:blipFill>
          <a:blip r:embed="rId2"/>
          <a:srcRect/>
          <a:stretch>
            <a:fillRect/>
          </a:stretch>
        </p:blipFill>
        <p:spPr>
          <a:xfrm rot="5400000">
            <a:off x="395874" y="4135988"/>
            <a:ext cx="6319789" cy="3826345"/>
          </a:xfrm>
          <a:prstGeom prst="rect">
            <a:avLst/>
          </a:prstGeom>
        </p:spPr>
      </p:pic>
      <p:pic>
        <p:nvPicPr>
          <p:cNvPr id="4" name="Picture 4"/>
          <p:cNvPicPr>
            <a:picLocks noChangeAspect="1"/>
          </p:cNvPicPr>
          <p:nvPr/>
        </p:nvPicPr>
        <p:blipFill>
          <a:blip r:embed="rId3"/>
          <a:srcRect/>
          <a:stretch>
            <a:fillRect/>
          </a:stretch>
        </p:blipFill>
        <p:spPr>
          <a:xfrm rot="-111462">
            <a:off x="1580140" y="2994507"/>
            <a:ext cx="4164177" cy="6058987"/>
          </a:xfrm>
          <a:prstGeom prst="rect">
            <a:avLst/>
          </a:prstGeom>
        </p:spPr>
      </p:pic>
      <p:sp>
        <p:nvSpPr>
          <p:cNvPr id="5" name="TextBox 5"/>
          <p:cNvSpPr txBox="1"/>
          <p:nvPr/>
        </p:nvSpPr>
        <p:spPr>
          <a:xfrm>
            <a:off x="2116666" y="3344884"/>
            <a:ext cx="2878206" cy="405765"/>
          </a:xfrm>
          <a:prstGeom prst="rect">
            <a:avLst/>
          </a:prstGeom>
        </p:spPr>
        <p:txBody>
          <a:bodyPr lIns="0" tIns="0" rIns="0" bIns="0" rtlCol="0" anchor="t">
            <a:spAutoFit/>
          </a:bodyPr>
          <a:lstStyle/>
          <a:p>
            <a:pPr>
              <a:lnSpc>
                <a:spcPts val="3359"/>
              </a:lnSpc>
              <a:spcBef>
                <a:spcPct val="0"/>
              </a:spcBef>
            </a:pPr>
            <a:r>
              <a:rPr lang="en-US" sz="2400" spc="72">
                <a:solidFill>
                  <a:srgbClr val="000000"/>
                </a:solidFill>
                <a:latin typeface="Muli Bold"/>
              </a:rPr>
              <a:t>Example 1</a:t>
            </a:r>
          </a:p>
        </p:txBody>
      </p:sp>
      <p:pic>
        <p:nvPicPr>
          <p:cNvPr id="6" name="Picture 6"/>
          <p:cNvPicPr>
            <a:picLocks noChangeAspect="1"/>
          </p:cNvPicPr>
          <p:nvPr/>
        </p:nvPicPr>
        <p:blipFill>
          <a:blip r:embed="rId2"/>
          <a:srcRect/>
          <a:stretch>
            <a:fillRect/>
          </a:stretch>
        </p:blipFill>
        <p:spPr>
          <a:xfrm rot="5400000">
            <a:off x="5784423" y="4135988"/>
            <a:ext cx="6319789" cy="3826345"/>
          </a:xfrm>
          <a:prstGeom prst="rect">
            <a:avLst/>
          </a:prstGeom>
        </p:spPr>
      </p:pic>
      <p:pic>
        <p:nvPicPr>
          <p:cNvPr id="7" name="Picture 7"/>
          <p:cNvPicPr>
            <a:picLocks noChangeAspect="1"/>
          </p:cNvPicPr>
          <p:nvPr/>
        </p:nvPicPr>
        <p:blipFill>
          <a:blip r:embed="rId3"/>
          <a:srcRect/>
          <a:stretch>
            <a:fillRect/>
          </a:stretch>
        </p:blipFill>
        <p:spPr>
          <a:xfrm rot="-111462">
            <a:off x="6968689" y="2994507"/>
            <a:ext cx="4164177" cy="6058987"/>
          </a:xfrm>
          <a:prstGeom prst="rect">
            <a:avLst/>
          </a:prstGeom>
        </p:spPr>
      </p:pic>
      <p:sp>
        <p:nvSpPr>
          <p:cNvPr id="8" name="TextBox 8"/>
          <p:cNvSpPr txBox="1"/>
          <p:nvPr/>
        </p:nvSpPr>
        <p:spPr>
          <a:xfrm>
            <a:off x="7505214" y="334488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2</a:t>
            </a:r>
          </a:p>
        </p:txBody>
      </p:sp>
      <p:pic>
        <p:nvPicPr>
          <p:cNvPr id="9" name="Picture 9"/>
          <p:cNvPicPr>
            <a:picLocks noChangeAspect="1"/>
          </p:cNvPicPr>
          <p:nvPr/>
        </p:nvPicPr>
        <p:blipFill>
          <a:blip r:embed="rId2"/>
          <a:srcRect/>
          <a:stretch>
            <a:fillRect/>
          </a:stretch>
        </p:blipFill>
        <p:spPr>
          <a:xfrm rot="5400000">
            <a:off x="11172971" y="4110828"/>
            <a:ext cx="6319789" cy="3826345"/>
          </a:xfrm>
          <a:prstGeom prst="rect">
            <a:avLst/>
          </a:prstGeom>
        </p:spPr>
      </p:pic>
      <p:pic>
        <p:nvPicPr>
          <p:cNvPr id="10" name="Picture 10"/>
          <p:cNvPicPr>
            <a:picLocks noChangeAspect="1"/>
          </p:cNvPicPr>
          <p:nvPr/>
        </p:nvPicPr>
        <p:blipFill>
          <a:blip r:embed="rId3"/>
          <a:srcRect/>
          <a:stretch>
            <a:fillRect/>
          </a:stretch>
        </p:blipFill>
        <p:spPr>
          <a:xfrm rot="-111462">
            <a:off x="12357237" y="2969346"/>
            <a:ext cx="4164177" cy="6058987"/>
          </a:xfrm>
          <a:prstGeom prst="rect">
            <a:avLst/>
          </a:prstGeom>
        </p:spPr>
      </p:pic>
      <p:sp>
        <p:nvSpPr>
          <p:cNvPr id="11" name="TextBox 11"/>
          <p:cNvSpPr txBox="1"/>
          <p:nvPr/>
        </p:nvSpPr>
        <p:spPr>
          <a:xfrm>
            <a:off x="12893762" y="331972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3</a:t>
            </a:r>
          </a:p>
        </p:txBody>
      </p:sp>
      <p:pic>
        <p:nvPicPr>
          <p:cNvPr id="12" name="Picture 12"/>
          <p:cNvPicPr>
            <a:picLocks noChangeAspect="1"/>
          </p:cNvPicPr>
          <p:nvPr/>
        </p:nvPicPr>
        <p:blipFill>
          <a:blip r:embed="rId4"/>
          <a:srcRect/>
          <a:stretch>
            <a:fillRect/>
          </a:stretch>
        </p:blipFill>
        <p:spPr>
          <a:xfrm rot="5252589">
            <a:off x="11046612" y="2680649"/>
            <a:ext cx="516571" cy="495908"/>
          </a:xfrm>
          <a:prstGeom prst="rect">
            <a:avLst/>
          </a:prstGeom>
        </p:spPr>
      </p:pic>
      <p:pic>
        <p:nvPicPr>
          <p:cNvPr id="13" name="Picture 13"/>
          <p:cNvPicPr>
            <a:picLocks noChangeAspect="1"/>
          </p:cNvPicPr>
          <p:nvPr/>
        </p:nvPicPr>
        <p:blipFill>
          <a:blip r:embed="rId4"/>
          <a:srcRect/>
          <a:stretch>
            <a:fillRect/>
          </a:stretch>
        </p:blipFill>
        <p:spPr>
          <a:xfrm rot="-6383107">
            <a:off x="12003300" y="8937345"/>
            <a:ext cx="513645" cy="493100"/>
          </a:xfrm>
          <a:prstGeom prst="rect">
            <a:avLst/>
          </a:prstGeom>
        </p:spPr>
      </p:pic>
      <p:pic>
        <p:nvPicPr>
          <p:cNvPr id="14" name="Picture 14"/>
          <p:cNvPicPr>
            <a:picLocks noChangeAspect="1"/>
          </p:cNvPicPr>
          <p:nvPr/>
        </p:nvPicPr>
        <p:blipFill>
          <a:blip r:embed="rId5"/>
          <a:srcRect/>
          <a:stretch>
            <a:fillRect/>
          </a:stretch>
        </p:blipFill>
        <p:spPr>
          <a:xfrm rot="-10154087">
            <a:off x="974625" y="4276046"/>
            <a:ext cx="489149" cy="829067"/>
          </a:xfrm>
          <a:prstGeom prst="rect">
            <a:avLst/>
          </a:prstGeom>
        </p:spPr>
      </p:pic>
      <p:pic>
        <p:nvPicPr>
          <p:cNvPr id="15"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678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0"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33738">
            <a:off x="6709092" y="8104614"/>
            <a:ext cx="4872890" cy="974578"/>
          </a:xfrm>
          <a:prstGeom prst="rect">
            <a:avLst/>
          </a:prstGeom>
        </p:spPr>
      </p:pic>
      <p:pic>
        <p:nvPicPr>
          <p:cNvPr id="19" name="Picture 3"/>
          <p:cNvPicPr>
            <a:picLocks noChangeAspect="1"/>
          </p:cNvPicPr>
          <p:nvPr/>
        </p:nvPicPr>
        <p:blipFill>
          <a:blip r:embed="rId3"/>
          <a:srcRect/>
          <a:stretch>
            <a:fillRect/>
          </a:stretch>
        </p:blipFill>
        <p:spPr>
          <a:xfrm rot="181237">
            <a:off x="4541860" y="5256459"/>
            <a:ext cx="9011231" cy="2678002"/>
          </a:xfrm>
          <a:prstGeom prst="rect">
            <a:avLst/>
          </a:prstGeom>
        </p:spPr>
      </p:pic>
      <p:sp>
        <p:nvSpPr>
          <p:cNvPr id="4" name="TextBox 4"/>
          <p:cNvSpPr txBox="1"/>
          <p:nvPr/>
        </p:nvSpPr>
        <p:spPr>
          <a:xfrm>
            <a:off x="3357995" y="5094830"/>
            <a:ext cx="11572009" cy="2373407"/>
          </a:xfrm>
          <a:prstGeom prst="rect">
            <a:avLst/>
          </a:prstGeom>
        </p:spPr>
        <p:txBody>
          <a:bodyPr lIns="0" tIns="0" rIns="0" bIns="0" rtlCol="0" anchor="t">
            <a:spAutoFit/>
          </a:bodyPr>
          <a:lstStyle/>
          <a:p>
            <a:pPr algn="ctr">
              <a:lnSpc>
                <a:spcPts val="20160"/>
              </a:lnSpc>
              <a:spcBef>
                <a:spcPct val="0"/>
              </a:spcBef>
            </a:pPr>
            <a:r>
              <a:rPr lang="en-US" sz="14400" dirty="0" smtClean="0">
                <a:solidFill>
                  <a:srgbClr val="000000"/>
                </a:solidFill>
                <a:latin typeface="Amatic SC Bold"/>
              </a:rPr>
              <a:t>Healthy eating</a:t>
            </a:r>
            <a:endParaRPr lang="en-US" sz="14400" dirty="0">
              <a:solidFill>
                <a:srgbClr val="000000"/>
              </a:solidFill>
              <a:latin typeface="Amatic SC Bold"/>
            </a:endParaRPr>
          </a:p>
        </p:txBody>
      </p:sp>
      <p:pic>
        <p:nvPicPr>
          <p:cNvPr id="8" name="Picture 8"/>
          <p:cNvPicPr>
            <a:picLocks noChangeAspect="1"/>
          </p:cNvPicPr>
          <p:nvPr/>
        </p:nvPicPr>
        <p:blipFill>
          <a:blip r:embed="rId4"/>
          <a:srcRect/>
          <a:stretch>
            <a:fillRect/>
          </a:stretch>
        </p:blipFill>
        <p:spPr>
          <a:xfrm rot="-243703">
            <a:off x="4258875" y="4640125"/>
            <a:ext cx="437368" cy="419873"/>
          </a:xfrm>
          <a:prstGeom prst="rect">
            <a:avLst/>
          </a:prstGeom>
        </p:spPr>
      </p:pic>
      <p:pic>
        <p:nvPicPr>
          <p:cNvPr id="9" name="Picture 9"/>
          <p:cNvPicPr>
            <a:picLocks noChangeAspect="1"/>
          </p:cNvPicPr>
          <p:nvPr/>
        </p:nvPicPr>
        <p:blipFill>
          <a:blip r:embed="rId4"/>
          <a:srcRect/>
          <a:stretch>
            <a:fillRect/>
          </a:stretch>
        </p:blipFill>
        <p:spPr>
          <a:xfrm rot="8915872">
            <a:off x="13547329" y="7737900"/>
            <a:ext cx="424393" cy="407417"/>
          </a:xfrm>
          <a:prstGeom prst="rect">
            <a:avLst/>
          </a:prstGeom>
        </p:spPr>
      </p:pic>
      <p:pic>
        <p:nvPicPr>
          <p:cNvPr id="10" name="Picture 10"/>
          <p:cNvPicPr>
            <a:picLocks noChangeAspect="1"/>
          </p:cNvPicPr>
          <p:nvPr/>
        </p:nvPicPr>
        <p:blipFill>
          <a:blip r:embed="rId4"/>
          <a:srcRect/>
          <a:stretch>
            <a:fillRect/>
          </a:stretch>
        </p:blipFill>
        <p:spPr>
          <a:xfrm rot="10084657">
            <a:off x="1076541" y="943740"/>
            <a:ext cx="541332" cy="519679"/>
          </a:xfrm>
          <a:prstGeom prst="rect">
            <a:avLst/>
          </a:prstGeom>
        </p:spPr>
      </p:pic>
      <p:pic>
        <p:nvPicPr>
          <p:cNvPr id="14" name="Picture 14"/>
          <p:cNvPicPr>
            <a:picLocks noChangeAspect="1"/>
          </p:cNvPicPr>
          <p:nvPr/>
        </p:nvPicPr>
        <p:blipFill>
          <a:blip r:embed="rId4"/>
          <a:srcRect/>
          <a:stretch>
            <a:fillRect/>
          </a:stretch>
        </p:blipFill>
        <p:spPr>
          <a:xfrm rot="-7483644">
            <a:off x="4303970" y="8158270"/>
            <a:ext cx="509049" cy="488687"/>
          </a:xfrm>
          <a:prstGeom prst="rect">
            <a:avLst/>
          </a:prstGeom>
        </p:spPr>
      </p:pic>
      <p:pic>
        <p:nvPicPr>
          <p:cNvPr id="16" name="Picture 16"/>
          <p:cNvPicPr>
            <a:picLocks noChangeAspect="1"/>
          </p:cNvPicPr>
          <p:nvPr/>
        </p:nvPicPr>
        <p:blipFill>
          <a:blip r:embed="rId4"/>
          <a:srcRect/>
          <a:stretch>
            <a:fillRect/>
          </a:stretch>
        </p:blipFill>
        <p:spPr>
          <a:xfrm rot="-10019461">
            <a:off x="13132166" y="2805840"/>
            <a:ext cx="516571" cy="495908"/>
          </a:xfrm>
          <a:prstGeom prst="rect">
            <a:avLst/>
          </a:prstGeom>
        </p:spPr>
      </p:pic>
      <p:pic>
        <p:nvPicPr>
          <p:cNvPr id="17" name="Picture 17"/>
          <p:cNvPicPr>
            <a:picLocks noChangeAspect="1"/>
          </p:cNvPicPr>
          <p:nvPr/>
        </p:nvPicPr>
        <p:blipFill>
          <a:blip r:embed="rId4"/>
          <a:srcRect/>
          <a:stretch>
            <a:fillRect/>
          </a:stretch>
        </p:blipFill>
        <p:spPr>
          <a:xfrm rot="-6383107" flipV="1">
            <a:off x="13862117" y="5228346"/>
            <a:ext cx="364726" cy="350138"/>
          </a:xfrm>
          <a:prstGeom prst="rect">
            <a:avLst/>
          </a:prstGeom>
        </p:spPr>
      </p:pic>
      <p:sp>
        <p:nvSpPr>
          <p:cNvPr id="25" name="TextBox 25"/>
          <p:cNvSpPr txBox="1"/>
          <p:nvPr/>
        </p:nvSpPr>
        <p:spPr>
          <a:xfrm>
            <a:off x="3357995" y="8149142"/>
            <a:ext cx="11572009" cy="787908"/>
          </a:xfrm>
          <a:prstGeom prst="rect">
            <a:avLst/>
          </a:prstGeom>
        </p:spPr>
        <p:txBody>
          <a:bodyPr lIns="0" tIns="0" rIns="0" bIns="0" rtlCol="0" anchor="t">
            <a:spAutoFit/>
          </a:bodyPr>
          <a:lstStyle/>
          <a:p>
            <a:pPr algn="ctr">
              <a:lnSpc>
                <a:spcPts val="6719"/>
              </a:lnSpc>
            </a:pPr>
            <a:r>
              <a:rPr lang="en-US" sz="4800" dirty="0" smtClean="0">
                <a:solidFill>
                  <a:srgbClr val="000000"/>
                </a:solidFill>
                <a:latin typeface="Amatic SC Bold"/>
              </a:rPr>
              <a:t>FOUNDATION STAGE</a:t>
            </a:r>
            <a:endParaRPr lang="en-US" sz="4800" dirty="0">
              <a:solidFill>
                <a:srgbClr val="000000"/>
              </a:solidFill>
              <a:latin typeface="Amatic SC Bold"/>
            </a:endParaRPr>
          </a:p>
        </p:txBody>
      </p:sp>
      <p:pic>
        <p:nvPicPr>
          <p:cNvPr id="26"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PTHB | Healthy Eati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467" y="91592"/>
            <a:ext cx="4736360" cy="44423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utritional-rainbow-diet-cancer.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049000" y="117719"/>
            <a:ext cx="7474000" cy="4565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9298" y="2165629"/>
            <a:ext cx="7140188" cy="5372755"/>
            <a:chOff x="0" y="0"/>
            <a:chExt cx="9520251" cy="7163674"/>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44331">
              <a:off x="55523" y="195499"/>
              <a:ext cx="5568593" cy="1761700"/>
            </a:xfrm>
            <a:prstGeom prst="rect">
              <a:avLst/>
            </a:prstGeom>
          </p:spPr>
        </p:pic>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EXERCISE</a:t>
              </a:r>
            </a:p>
          </p:txBody>
        </p:sp>
        <p:sp>
          <p:nvSpPr>
            <p:cNvPr id="5" name="TextBox 5"/>
            <p:cNvSpPr txBox="1"/>
            <p:nvPr/>
          </p:nvSpPr>
          <p:spPr>
            <a:xfrm>
              <a:off x="554182" y="4834282"/>
              <a:ext cx="8966069" cy="23293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Individual exercises extend a student’s grasp of the lesson. It allows them to synthesize on their own and think of ways they can apply their new learnings in real life. Duplicate this page as many times as needed to give you more space for discussion.</a:t>
              </a:r>
            </a:p>
          </p:txBody>
        </p:sp>
        <p:sp>
          <p:nvSpPr>
            <p:cNvPr id="6" name="TextBox 6"/>
            <p:cNvSpPr txBox="1"/>
            <p:nvPr/>
          </p:nvSpPr>
          <p:spPr>
            <a:xfrm>
              <a:off x="554182" y="2506286"/>
              <a:ext cx="8411887" cy="16427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Add instructions or guidelines here.</a:t>
              </a:r>
            </a:p>
            <a:p>
              <a:pPr marL="0" lvl="0" indent="0">
                <a:lnSpc>
                  <a:spcPts val="3359"/>
                </a:lnSpc>
                <a:spcBef>
                  <a:spcPct val="0"/>
                </a:spcBef>
              </a:pPr>
              <a:r>
                <a:rPr lang="en-US" sz="2400" u="none" spc="72">
                  <a:solidFill>
                    <a:srgbClr val="000000"/>
                  </a:solidFill>
                  <a:latin typeface="Muli Bold"/>
                </a:rPr>
                <a:t>You can also put in the amount of time allotted for this.</a:t>
              </a:r>
            </a:p>
          </p:txBody>
        </p:sp>
      </p:grpSp>
      <p:pic>
        <p:nvPicPr>
          <p:cNvPr id="7" name="Picture 7"/>
          <p:cNvPicPr>
            <a:picLocks noChangeAspect="1"/>
          </p:cNvPicPr>
          <p:nvPr/>
        </p:nvPicPr>
        <p:blipFill>
          <a:blip r:embed="rId3"/>
          <a:srcRect/>
          <a:stretch>
            <a:fillRect/>
          </a:stretch>
        </p:blipFill>
        <p:spPr>
          <a:xfrm rot="10559285">
            <a:off x="9571469" y="1999557"/>
            <a:ext cx="7467368" cy="6109665"/>
          </a:xfrm>
          <a:prstGeom prst="rect">
            <a:avLst/>
          </a:prstGeom>
        </p:spPr>
      </p:pic>
      <p:pic>
        <p:nvPicPr>
          <p:cNvPr id="8" name="Picture 8"/>
          <p:cNvPicPr>
            <a:picLocks noChangeAspect="1"/>
          </p:cNvPicPr>
          <p:nvPr/>
        </p:nvPicPr>
        <p:blipFill>
          <a:blip r:embed="rId4"/>
          <a:srcRect/>
          <a:stretch>
            <a:fillRect/>
          </a:stretch>
        </p:blipFill>
        <p:spPr>
          <a:xfrm>
            <a:off x="9832523" y="2335137"/>
            <a:ext cx="6945260" cy="5884529"/>
          </a:xfrm>
          <a:prstGeom prst="rect">
            <a:avLst/>
          </a:prstGeom>
        </p:spPr>
      </p:pic>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cstate="screen">
                <a:extLst>
                  <a:ext uri="{28A0092B-C50C-407E-A947-70E740481C1C}">
                    <a14:useLocalDpi xmlns:a14="http://schemas.microsoft.com/office/drawing/2010/main"/>
                  </a:ext>
                </a:extLst>
              </a:blip>
              <a:stretch>
                <a:fillRect/>
              </a:stretch>
            </a:blipFill>
          </p:spPr>
        </p:sp>
      </p:grpSp>
      <p:pic>
        <p:nvPicPr>
          <p:cNvPr id="11" name="Picture 11"/>
          <p:cNvPicPr>
            <a:picLocks noChangeAspect="1"/>
          </p:cNvPicPr>
          <p:nvPr/>
        </p:nvPicPr>
        <p:blipFill>
          <a:blip r:embed="rId6"/>
          <a:srcRect/>
          <a:stretch>
            <a:fillRect/>
          </a:stretch>
        </p:blipFill>
        <p:spPr>
          <a:xfrm rot="5252589">
            <a:off x="16778295" y="2087183"/>
            <a:ext cx="516571" cy="495908"/>
          </a:xfrm>
          <a:prstGeom prst="rect">
            <a:avLst/>
          </a:prstGeom>
        </p:spPr>
      </p:pic>
      <p:pic>
        <p:nvPicPr>
          <p:cNvPr id="12" name="Picture 12"/>
          <p:cNvPicPr>
            <a:picLocks noChangeAspect="1"/>
          </p:cNvPicPr>
          <p:nvPr/>
        </p:nvPicPr>
        <p:blipFill>
          <a:blip r:embed="rId6"/>
          <a:srcRect/>
          <a:stretch>
            <a:fillRect/>
          </a:stretch>
        </p:blipFill>
        <p:spPr>
          <a:xfrm rot="-6383107">
            <a:off x="9419052" y="8116410"/>
            <a:ext cx="513645" cy="493100"/>
          </a:xfrm>
          <a:prstGeom prst="rect">
            <a:avLst/>
          </a:prstGeom>
        </p:spPr>
      </p:pic>
      <p:pic>
        <p:nvPicPr>
          <p:cNvPr id="13"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57983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52640" y="1454328"/>
            <a:ext cx="5299030" cy="2958439"/>
            <a:chOff x="0" y="0"/>
            <a:chExt cx="7065373" cy="3944586"/>
          </a:xfrm>
        </p:grpSpPr>
        <p:sp>
          <p:nvSpPr>
            <p:cNvPr id="3" name="TextBox 3"/>
            <p:cNvSpPr txBox="1"/>
            <p:nvPr/>
          </p:nvSpPr>
          <p:spPr>
            <a:xfrm>
              <a:off x="0" y="2301841"/>
              <a:ext cx="7065373" cy="1642745"/>
            </a:xfrm>
            <a:prstGeom prst="rect">
              <a:avLst/>
            </a:prstGeom>
          </p:spPr>
          <p:txBody>
            <a:bodyPr lIns="0" tIns="0" rIns="0" bIns="0" rtlCol="0" anchor="t">
              <a:spAutoFit/>
            </a:bodyPr>
            <a:lstStyle/>
            <a:p>
              <a:pPr marL="0" lvl="0" indent="0" algn="ctr">
                <a:lnSpc>
                  <a:spcPts val="3359"/>
                </a:lnSpc>
                <a:spcBef>
                  <a:spcPct val="0"/>
                </a:spcBef>
              </a:pPr>
              <a:r>
                <a:rPr lang="en-US" sz="2400" u="none" spc="72">
                  <a:solidFill>
                    <a:srgbClr val="000000"/>
                  </a:solidFill>
                  <a:latin typeface="Muli Bold"/>
                </a:rPr>
                <a:t>Add instructions or guidelines here. You can also put in the amount of time allotted for this.</a:t>
              </a:r>
            </a:p>
          </p:txBody>
        </p:sp>
        <p:pic>
          <p:nvPicPr>
            <p:cNvPr id="4"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44331">
              <a:off x="748390" y="195499"/>
              <a:ext cx="5568593" cy="1761700"/>
            </a:xfrm>
            <a:prstGeom prst="rect">
              <a:avLst/>
            </a:prstGeom>
          </p:spPr>
        </p:pic>
        <p:sp>
          <p:nvSpPr>
            <p:cNvPr id="5" name="TextBox 5"/>
            <p:cNvSpPr txBox="1"/>
            <p:nvPr/>
          </p:nvSpPr>
          <p:spPr>
            <a:xfrm>
              <a:off x="1129826" y="296294"/>
              <a:ext cx="4805720"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WORKSHEET</a:t>
              </a:r>
            </a:p>
          </p:txBody>
        </p:sp>
      </p:grpSp>
      <p:grpSp>
        <p:nvGrpSpPr>
          <p:cNvPr id="6" name="Group 6"/>
          <p:cNvGrpSpPr/>
          <p:nvPr/>
        </p:nvGrpSpPr>
        <p:grpSpPr>
          <a:xfrm>
            <a:off x="1459953" y="5715523"/>
            <a:ext cx="6899503" cy="1490350"/>
            <a:chOff x="0" y="0"/>
            <a:chExt cx="9199337" cy="1987134"/>
          </a:xfrm>
        </p:grpSpPr>
        <p:pic>
          <p:nvPicPr>
            <p:cNvPr id="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41666">
              <a:off x="9076" y="50382"/>
              <a:ext cx="2456025" cy="491205"/>
            </a:xfrm>
            <a:prstGeom prst="rect">
              <a:avLst/>
            </a:prstGeom>
          </p:spPr>
        </p:pic>
        <p:sp>
          <p:nvSpPr>
            <p:cNvPr id="8" name="TextBox 8"/>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1: </a:t>
              </a:r>
              <a:r>
                <a:rPr lang="en-US" sz="2400" u="none">
                  <a:solidFill>
                    <a:srgbClr val="000000"/>
                  </a:solidFill>
                  <a:latin typeface="Muli Regular"/>
                </a:rPr>
                <a:t>Write the question you want to ask your students and allot space for the answers.</a:t>
              </a:r>
            </a:p>
          </p:txBody>
        </p:sp>
        <p:sp>
          <p:nvSpPr>
            <p:cNvPr id="9" name="TextBox 9"/>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1:</a:t>
              </a:r>
            </a:p>
          </p:txBody>
        </p:sp>
      </p:grpSp>
      <p:grpSp>
        <p:nvGrpSpPr>
          <p:cNvPr id="10" name="Group 10"/>
          <p:cNvGrpSpPr/>
          <p:nvPr/>
        </p:nvGrpSpPr>
        <p:grpSpPr>
          <a:xfrm>
            <a:off x="9651453" y="1454328"/>
            <a:ext cx="6899503" cy="1490350"/>
            <a:chOff x="0" y="0"/>
            <a:chExt cx="9199337" cy="1987134"/>
          </a:xfrm>
        </p:grpSpPr>
        <p:pic>
          <p:nvPicPr>
            <p:cNvPr id="11" name="Picture 1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41666">
              <a:off x="9076" y="50382"/>
              <a:ext cx="2456025" cy="491205"/>
            </a:xfrm>
            <a:prstGeom prst="rect">
              <a:avLst/>
            </a:prstGeom>
          </p:spPr>
        </p:pic>
        <p:sp>
          <p:nvSpPr>
            <p:cNvPr id="12" name="TextBox 12"/>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2: </a:t>
              </a:r>
              <a:r>
                <a:rPr lang="en-US" sz="2400" u="none">
                  <a:solidFill>
                    <a:srgbClr val="000000"/>
                  </a:solidFill>
                  <a:latin typeface="Muli Regular"/>
                </a:rPr>
                <a:t>Write the question you want to ask your students and allot space for the answers.</a:t>
              </a:r>
            </a:p>
          </p:txBody>
        </p:sp>
        <p:sp>
          <p:nvSpPr>
            <p:cNvPr id="13" name="TextBox 13"/>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2:</a:t>
              </a:r>
            </a:p>
          </p:txBody>
        </p:sp>
      </p:grpSp>
      <p:grpSp>
        <p:nvGrpSpPr>
          <p:cNvPr id="14" name="Group 14"/>
          <p:cNvGrpSpPr/>
          <p:nvPr/>
        </p:nvGrpSpPr>
        <p:grpSpPr>
          <a:xfrm>
            <a:off x="9651453" y="5715523"/>
            <a:ext cx="6899503" cy="1490350"/>
            <a:chOff x="0" y="0"/>
            <a:chExt cx="9199337" cy="1987134"/>
          </a:xfrm>
        </p:grpSpPr>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41666">
              <a:off x="9076" y="50382"/>
              <a:ext cx="2456025" cy="491205"/>
            </a:xfrm>
            <a:prstGeom prst="rect">
              <a:avLst/>
            </a:prstGeom>
          </p:spPr>
        </p:pic>
        <p:sp>
          <p:nvSpPr>
            <p:cNvPr id="16" name="TextBox 16"/>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3: </a:t>
              </a:r>
              <a:r>
                <a:rPr lang="en-US" sz="2400" u="none">
                  <a:solidFill>
                    <a:srgbClr val="000000"/>
                  </a:solidFill>
                  <a:latin typeface="Muli Regular"/>
                </a:rPr>
                <a:t>Write the question you want to ask your students and allot space for the answers.</a:t>
              </a:r>
            </a:p>
          </p:txBody>
        </p:sp>
        <p:sp>
          <p:nvSpPr>
            <p:cNvPr id="17" name="TextBox 17"/>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3:</a:t>
              </a:r>
            </a:p>
          </p:txBody>
        </p:sp>
      </p:grpSp>
      <p:pic>
        <p:nvPicPr>
          <p:cNvPr id="18"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0584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30792" y="2250226"/>
            <a:ext cx="11426416" cy="5656702"/>
            <a:chOff x="0" y="0"/>
            <a:chExt cx="15235222" cy="7542269"/>
          </a:xfrm>
        </p:grpSpPr>
        <p:pic>
          <p:nvPicPr>
            <p:cNvPr id="3" name="Picture 3"/>
            <p:cNvPicPr>
              <a:picLocks noChangeAspect="1"/>
            </p:cNvPicPr>
            <p:nvPr/>
          </p:nvPicPr>
          <p:blipFill>
            <a:blip r:embed="rId2"/>
            <a:srcRect/>
            <a:stretch>
              <a:fillRect/>
            </a:stretch>
          </p:blipFill>
          <p:spPr>
            <a:xfrm rot="262007">
              <a:off x="1909823" y="429356"/>
              <a:ext cx="11415576" cy="3611473"/>
            </a:xfrm>
            <a:prstGeom prst="rect">
              <a:avLst/>
            </a:prstGeom>
          </p:spPr>
        </p:pic>
        <p:sp>
          <p:nvSpPr>
            <p:cNvPr id="4" name="TextBox 4"/>
            <p:cNvSpPr txBox="1"/>
            <p:nvPr/>
          </p:nvSpPr>
          <p:spPr>
            <a:xfrm>
              <a:off x="2409131" y="510433"/>
              <a:ext cx="10416959" cy="318262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ACTIVITY TIME</a:t>
              </a:r>
            </a:p>
          </p:txBody>
        </p:sp>
        <p:sp>
          <p:nvSpPr>
            <p:cNvPr id="5" name="TextBox 5"/>
            <p:cNvSpPr txBox="1"/>
            <p:nvPr/>
          </p:nvSpPr>
          <p:spPr>
            <a:xfrm>
              <a:off x="190232" y="6152677"/>
              <a:ext cx="14854758" cy="1389592"/>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F8F4E8"/>
                  </a:solidFill>
                  <a:latin typeface="Muli Regular"/>
                </a:rPr>
                <a:t>Like seatworks, student-led activities that can be done by pairs or by group widen their grasp and interpretation of the lesson. Be creative with the activity. Duplicate this page as many times as needed to give you more space for discussion.</a:t>
              </a:r>
            </a:p>
          </p:txBody>
        </p:sp>
        <p:sp>
          <p:nvSpPr>
            <p:cNvPr id="6" name="TextBox 6"/>
            <p:cNvSpPr txBox="1"/>
            <p:nvPr/>
          </p:nvSpPr>
          <p:spPr>
            <a:xfrm>
              <a:off x="0" y="4276961"/>
              <a:ext cx="15235222" cy="1083945"/>
            </a:xfrm>
            <a:prstGeom prst="rect">
              <a:avLst/>
            </a:prstGeom>
          </p:spPr>
          <p:txBody>
            <a:bodyPr lIns="0" tIns="0" rIns="0" bIns="0" rtlCol="0" anchor="t">
              <a:spAutoFit/>
            </a:bodyPr>
            <a:lstStyle/>
            <a:p>
              <a:pPr marL="0" lvl="0" indent="0" algn="ctr">
                <a:lnSpc>
                  <a:spcPts val="3359"/>
                </a:lnSpc>
                <a:spcBef>
                  <a:spcPct val="0"/>
                </a:spcBef>
              </a:pPr>
              <a:r>
                <a:rPr lang="en-US" sz="2400" u="none" spc="72">
                  <a:solidFill>
                    <a:srgbClr val="000000"/>
                  </a:solidFill>
                  <a:latin typeface="Muli Bold"/>
                </a:rPr>
                <a:t>Add instructions or guidelines here.</a:t>
              </a:r>
            </a:p>
            <a:p>
              <a:pPr marL="0" lvl="0" indent="0" algn="ctr">
                <a:lnSpc>
                  <a:spcPts val="3359"/>
                </a:lnSpc>
                <a:spcBef>
                  <a:spcPct val="0"/>
                </a:spcBef>
              </a:pPr>
              <a:r>
                <a:rPr lang="en-US" sz="2400" u="none" spc="72">
                  <a:solidFill>
                    <a:srgbClr val="000000"/>
                  </a:solidFill>
                  <a:latin typeface="Muli Bold"/>
                </a:rPr>
                <a:t>You can also put in the amount of time allotted for this.</a:t>
              </a:r>
            </a:p>
          </p:txBody>
        </p:sp>
      </p:grpSp>
      <p:pic>
        <p:nvPicPr>
          <p:cNvPr id="7" name="Picture 7"/>
          <p:cNvPicPr>
            <a:picLocks noChangeAspect="1"/>
          </p:cNvPicPr>
          <p:nvPr/>
        </p:nvPicPr>
        <p:blipFill>
          <a:blip r:embed="rId3"/>
          <a:srcRect/>
          <a:stretch>
            <a:fillRect/>
          </a:stretch>
        </p:blipFill>
        <p:spPr>
          <a:xfrm rot="-715342">
            <a:off x="14569864" y="8736804"/>
            <a:ext cx="541332" cy="519679"/>
          </a:xfrm>
          <a:prstGeom prst="rect">
            <a:avLst/>
          </a:prstGeom>
        </p:spPr>
      </p:pic>
      <p:pic>
        <p:nvPicPr>
          <p:cNvPr id="8" name="Picture 8"/>
          <p:cNvPicPr>
            <a:picLocks noChangeAspect="1"/>
          </p:cNvPicPr>
          <p:nvPr/>
        </p:nvPicPr>
        <p:blipFill>
          <a:blip r:embed="rId4"/>
          <a:srcRect/>
          <a:stretch>
            <a:fillRect/>
          </a:stretch>
        </p:blipFill>
        <p:spPr>
          <a:xfrm rot="-9339016">
            <a:off x="15534760" y="2137828"/>
            <a:ext cx="1748898" cy="2199872"/>
          </a:xfrm>
          <a:prstGeom prst="rect">
            <a:avLst/>
          </a:prstGeom>
        </p:spPr>
      </p:pic>
      <p:pic>
        <p:nvPicPr>
          <p:cNvPr id="9" name="Picture 9"/>
          <p:cNvPicPr>
            <a:picLocks noChangeAspect="1"/>
          </p:cNvPicPr>
          <p:nvPr/>
        </p:nvPicPr>
        <p:blipFill>
          <a:blip r:embed="rId5"/>
          <a:srcRect/>
          <a:stretch>
            <a:fillRect/>
          </a:stretch>
        </p:blipFill>
        <p:spPr>
          <a:xfrm rot="9640793">
            <a:off x="14658911" y="5167994"/>
            <a:ext cx="542729" cy="919879"/>
          </a:xfrm>
          <a:prstGeom prst="rect">
            <a:avLst/>
          </a:prstGeom>
        </p:spPr>
      </p:pic>
      <p:pic>
        <p:nvPicPr>
          <p:cNvPr id="10" name="Picture 10"/>
          <p:cNvPicPr>
            <a:picLocks noChangeAspect="1"/>
          </p:cNvPicPr>
          <p:nvPr/>
        </p:nvPicPr>
        <p:blipFill>
          <a:blip r:embed="rId6"/>
          <a:srcRect/>
          <a:stretch>
            <a:fillRect/>
          </a:stretch>
        </p:blipFill>
        <p:spPr>
          <a:xfrm rot="-10800000">
            <a:off x="12058295" y="999013"/>
            <a:ext cx="758759" cy="837986"/>
          </a:xfrm>
          <a:prstGeom prst="rect">
            <a:avLst/>
          </a:prstGeom>
        </p:spPr>
      </p:pic>
      <p:pic>
        <p:nvPicPr>
          <p:cNvPr id="11" name="Picture 11"/>
          <p:cNvPicPr>
            <a:picLocks noChangeAspect="1"/>
          </p:cNvPicPr>
          <p:nvPr/>
        </p:nvPicPr>
        <p:blipFill>
          <a:blip r:embed="rId4"/>
          <a:srcRect/>
          <a:stretch>
            <a:fillRect/>
          </a:stretch>
        </p:blipFill>
        <p:spPr>
          <a:xfrm rot="-5989725">
            <a:off x="947961" y="7781886"/>
            <a:ext cx="1675438" cy="2107469"/>
          </a:xfrm>
          <a:prstGeom prst="rect">
            <a:avLst/>
          </a:prstGeom>
        </p:spPr>
      </p:pic>
      <p:pic>
        <p:nvPicPr>
          <p:cNvPr id="12" name="Picture 12"/>
          <p:cNvPicPr>
            <a:picLocks noChangeAspect="1"/>
          </p:cNvPicPr>
          <p:nvPr/>
        </p:nvPicPr>
        <p:blipFill>
          <a:blip r:embed="rId3"/>
          <a:srcRect/>
          <a:stretch>
            <a:fillRect/>
          </a:stretch>
        </p:blipFill>
        <p:spPr>
          <a:xfrm rot="3316355">
            <a:off x="15084002" y="1020946"/>
            <a:ext cx="509049" cy="488687"/>
          </a:xfrm>
          <a:prstGeom prst="rect">
            <a:avLst/>
          </a:prstGeom>
        </p:spPr>
      </p:pic>
      <p:pic>
        <p:nvPicPr>
          <p:cNvPr id="13" name="Picture 13"/>
          <p:cNvPicPr>
            <a:picLocks noChangeAspect="1"/>
          </p:cNvPicPr>
          <p:nvPr/>
        </p:nvPicPr>
        <p:blipFill>
          <a:blip r:embed="rId3"/>
          <a:srcRect/>
          <a:stretch>
            <a:fillRect/>
          </a:stretch>
        </p:blipFill>
        <p:spPr>
          <a:xfrm rot="-9377544">
            <a:off x="17027424" y="6146079"/>
            <a:ext cx="509049" cy="488687"/>
          </a:xfrm>
          <a:prstGeom prst="rect">
            <a:avLst/>
          </a:prstGeom>
        </p:spPr>
      </p:pic>
      <p:pic>
        <p:nvPicPr>
          <p:cNvPr id="14" name="Picture 1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7948602">
            <a:off x="8831852" y="8360614"/>
            <a:ext cx="319992" cy="307192"/>
          </a:xfrm>
          <a:prstGeom prst="rect">
            <a:avLst/>
          </a:prstGeom>
        </p:spPr>
      </p:pic>
      <p:pic>
        <p:nvPicPr>
          <p:cNvPr id="15" name="Picture 15"/>
          <p:cNvPicPr>
            <a:picLocks noChangeAspect="1"/>
          </p:cNvPicPr>
          <p:nvPr/>
        </p:nvPicPr>
        <p:blipFill>
          <a:blip r:embed="rId3"/>
          <a:srcRect/>
          <a:stretch>
            <a:fillRect/>
          </a:stretch>
        </p:blipFill>
        <p:spPr>
          <a:xfrm rot="780538">
            <a:off x="4234126" y="8587666"/>
            <a:ext cx="516571" cy="495908"/>
          </a:xfrm>
          <a:prstGeom prst="rect">
            <a:avLst/>
          </a:prstGeom>
        </p:spPr>
      </p:pic>
      <p:pic>
        <p:nvPicPr>
          <p:cNvPr id="16" name="Picture 16"/>
          <p:cNvPicPr>
            <a:picLocks noChangeAspect="1"/>
          </p:cNvPicPr>
          <p:nvPr/>
        </p:nvPicPr>
        <p:blipFill>
          <a:blip r:embed="rId3"/>
          <a:srcRect/>
          <a:stretch>
            <a:fillRect/>
          </a:stretch>
        </p:blipFill>
        <p:spPr>
          <a:xfrm rot="4416892">
            <a:off x="982367" y="5827930"/>
            <a:ext cx="513645" cy="493100"/>
          </a:xfrm>
          <a:prstGeom prst="rect">
            <a:avLst/>
          </a:prstGeom>
        </p:spPr>
      </p:pic>
      <p:pic>
        <p:nvPicPr>
          <p:cNvPr id="17" name="Picture 17"/>
          <p:cNvPicPr>
            <a:picLocks noChangeAspect="1"/>
          </p:cNvPicPr>
          <p:nvPr/>
        </p:nvPicPr>
        <p:blipFill>
          <a:blip r:embed="rId3"/>
          <a:srcRect/>
          <a:stretch>
            <a:fillRect/>
          </a:stretch>
        </p:blipFill>
        <p:spPr>
          <a:xfrm rot="-5043193">
            <a:off x="2979351" y="795305"/>
            <a:ext cx="424393" cy="407417"/>
          </a:xfrm>
          <a:prstGeom prst="rect">
            <a:avLst/>
          </a:prstGeom>
        </p:spPr>
      </p:pic>
      <p:pic>
        <p:nvPicPr>
          <p:cNvPr id="18" name="Picture 18"/>
          <p:cNvPicPr>
            <a:picLocks noChangeAspect="1"/>
          </p:cNvPicPr>
          <p:nvPr/>
        </p:nvPicPr>
        <p:blipFill>
          <a:blip r:embed="rId5"/>
          <a:srcRect/>
          <a:stretch>
            <a:fillRect/>
          </a:stretch>
        </p:blipFill>
        <p:spPr>
          <a:xfrm rot="-9454258">
            <a:off x="5477447" y="1295983"/>
            <a:ext cx="511678" cy="867251"/>
          </a:xfrm>
          <a:prstGeom prst="rect">
            <a:avLst/>
          </a:prstGeom>
        </p:spPr>
      </p:pic>
      <p:pic>
        <p:nvPicPr>
          <p:cNvPr id="19" name="Picture 19"/>
          <p:cNvPicPr>
            <a:picLocks noChangeAspect="1"/>
          </p:cNvPicPr>
          <p:nvPr/>
        </p:nvPicPr>
        <p:blipFill>
          <a:blip r:embed="rId6"/>
          <a:srcRect/>
          <a:stretch>
            <a:fillRect/>
          </a:stretch>
        </p:blipFill>
        <p:spPr>
          <a:xfrm rot="-8999956">
            <a:off x="6587718" y="9163963"/>
            <a:ext cx="567418" cy="626667"/>
          </a:xfrm>
          <a:prstGeom prst="rect">
            <a:avLst/>
          </a:prstGeom>
        </p:spPr>
      </p:pic>
      <p:pic>
        <p:nvPicPr>
          <p:cNvPr id="20" name="Picture 20"/>
          <p:cNvPicPr>
            <a:picLocks noChangeAspect="1"/>
          </p:cNvPicPr>
          <p:nvPr/>
        </p:nvPicPr>
        <p:blipFill>
          <a:blip r:embed="rId5"/>
          <a:srcRect/>
          <a:stretch>
            <a:fillRect/>
          </a:stretch>
        </p:blipFill>
        <p:spPr>
          <a:xfrm rot="645912">
            <a:off x="3171569" y="4498755"/>
            <a:ext cx="489149" cy="829067"/>
          </a:xfrm>
          <a:prstGeom prst="rect">
            <a:avLst/>
          </a:prstGeom>
        </p:spPr>
      </p:pic>
      <p:pic>
        <p:nvPicPr>
          <p:cNvPr id="21" name="Picture 21"/>
          <p:cNvPicPr>
            <a:picLocks noChangeAspect="1"/>
          </p:cNvPicPr>
          <p:nvPr/>
        </p:nvPicPr>
        <p:blipFill>
          <a:blip r:embed="rId5"/>
          <a:srcRect/>
          <a:stretch>
            <a:fillRect/>
          </a:stretch>
        </p:blipFill>
        <p:spPr>
          <a:xfrm rot="9130025">
            <a:off x="11728151" y="8659450"/>
            <a:ext cx="530353" cy="898904"/>
          </a:xfrm>
          <a:prstGeom prst="rect">
            <a:avLst/>
          </a:prstGeom>
        </p:spPr>
      </p:pic>
      <p:pic>
        <p:nvPicPr>
          <p:cNvPr id="22" name="Picture 22"/>
          <p:cNvPicPr>
            <a:picLocks noChangeAspect="1"/>
          </p:cNvPicPr>
          <p:nvPr/>
        </p:nvPicPr>
        <p:blipFill>
          <a:blip r:embed="rId3"/>
          <a:srcRect/>
          <a:stretch>
            <a:fillRect/>
          </a:stretch>
        </p:blipFill>
        <p:spPr>
          <a:xfrm rot="8960744">
            <a:off x="8867465" y="594786"/>
            <a:ext cx="554415" cy="532238"/>
          </a:xfrm>
          <a:prstGeom prst="rect">
            <a:avLst/>
          </a:prstGeom>
        </p:spPr>
      </p:pic>
      <p:pic>
        <p:nvPicPr>
          <p:cNvPr id="23" name="Picture 23"/>
          <p:cNvPicPr>
            <a:picLocks noChangeAspect="1"/>
          </p:cNvPicPr>
          <p:nvPr/>
        </p:nvPicPr>
        <p:blipFill>
          <a:blip r:embed="rId7"/>
          <a:srcRect/>
          <a:stretch>
            <a:fillRect/>
          </a:stretch>
        </p:blipFill>
        <p:spPr>
          <a:xfrm rot="-10106568">
            <a:off x="16537371" y="8143369"/>
            <a:ext cx="826577" cy="1185137"/>
          </a:xfrm>
          <a:prstGeom prst="rect">
            <a:avLst/>
          </a:prstGeom>
        </p:spPr>
      </p:pic>
      <p:pic>
        <p:nvPicPr>
          <p:cNvPr id="24" name="Picture 24"/>
          <p:cNvPicPr>
            <a:picLocks noChangeAspect="1"/>
          </p:cNvPicPr>
          <p:nvPr/>
        </p:nvPicPr>
        <p:blipFill>
          <a:blip r:embed="rId7"/>
          <a:srcRect/>
          <a:stretch>
            <a:fillRect/>
          </a:stretch>
        </p:blipFill>
        <p:spPr>
          <a:xfrm rot="8380897">
            <a:off x="775479" y="1871714"/>
            <a:ext cx="927423" cy="1329729"/>
          </a:xfrm>
          <a:prstGeom prst="rect">
            <a:avLst/>
          </a:prstGeom>
        </p:spPr>
      </p:pic>
      <p:pic>
        <p:nvPicPr>
          <p:cNvPr id="25" name="Picture 2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96874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3"/>
          <a:srcRect/>
          <a:stretch>
            <a:fillRect/>
          </a:stretch>
        </p:blipFill>
        <p:spPr>
          <a:xfrm>
            <a:off x="1357313" y="1560256"/>
            <a:ext cx="8591591" cy="7279420"/>
          </a:xfrm>
          <a:prstGeom prst="rect">
            <a:avLst/>
          </a:prstGeom>
        </p:spPr>
      </p:pic>
      <p:grpSp>
        <p:nvGrpSpPr>
          <p:cNvPr id="4" name="Group 4"/>
          <p:cNvGrpSpPr/>
          <p:nvPr/>
        </p:nvGrpSpPr>
        <p:grpSpPr>
          <a:xfrm>
            <a:off x="10905270" y="3655406"/>
            <a:ext cx="6469523" cy="2976187"/>
            <a:chOff x="0" y="0"/>
            <a:chExt cx="8626031" cy="3968250"/>
          </a:xfrm>
        </p:grpSpPr>
        <p:sp>
          <p:nvSpPr>
            <p:cNvPr id="5" name="TextBox 5"/>
            <p:cNvSpPr txBox="1"/>
            <p:nvPr/>
          </p:nvSpPr>
          <p:spPr>
            <a:xfrm>
              <a:off x="0" y="2108758"/>
              <a:ext cx="8626031" cy="18594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Let your students watch relevant educational videos that help reinforce the lesson for the day. It’s no secret that it helps students stay interested and engaged. Duplicate this page as many times as needed.</a:t>
              </a:r>
            </a:p>
          </p:txBody>
        </p:sp>
        <p:sp>
          <p:nvSpPr>
            <p:cNvPr id="6" name="TextBox 6"/>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SUPPLEMENTAL VIDEO</a:t>
              </a:r>
            </a:p>
          </p:txBody>
        </p:sp>
      </p:grpSp>
      <p:pic>
        <p:nvPicPr>
          <p:cNvPr id="7" name="Picture 7"/>
          <p:cNvPicPr>
            <a:picLocks noChangeAspect="1"/>
          </p:cNvPicPr>
          <p:nvPr/>
        </p:nvPicPr>
        <p:blipFill>
          <a:blip r:embed="rId4"/>
          <a:srcRect/>
          <a:stretch>
            <a:fillRect/>
          </a:stretch>
        </p:blipFill>
        <p:spPr>
          <a:xfrm rot="-7192640">
            <a:off x="15237124" y="7211173"/>
            <a:ext cx="1801962" cy="2266619"/>
          </a:xfrm>
          <a:prstGeom prst="rect">
            <a:avLst/>
          </a:prstGeom>
        </p:spPr>
      </p:pic>
      <p:pic>
        <p:nvPicPr>
          <p:cNvPr id="8" name="Picture 8"/>
          <p:cNvPicPr>
            <a:picLocks noChangeAspect="1"/>
          </p:cNvPicPr>
          <p:nvPr/>
        </p:nvPicPr>
        <p:blipFill>
          <a:blip r:embed="rId5"/>
          <a:srcRect/>
          <a:stretch>
            <a:fillRect/>
          </a:stretch>
        </p:blipFill>
        <p:spPr>
          <a:xfrm rot="267651">
            <a:off x="951848" y="1047928"/>
            <a:ext cx="513645" cy="493100"/>
          </a:xfrm>
          <a:prstGeom prst="rect">
            <a:avLst/>
          </a:prstGeom>
        </p:spPr>
      </p:pic>
      <p:pic>
        <p:nvPicPr>
          <p:cNvPr id="9"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5470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97348">
            <a:off x="7115925" y="3595855"/>
            <a:ext cx="4158354" cy="3901292"/>
          </a:xfrm>
          <a:prstGeom prst="rect">
            <a:avLst/>
          </a:prstGeom>
        </p:spPr>
      </p:pic>
      <p:sp>
        <p:nvSpPr>
          <p:cNvPr id="3" name="TextBox 3"/>
          <p:cNvSpPr txBox="1"/>
          <p:nvPr/>
        </p:nvSpPr>
        <p:spPr>
          <a:xfrm>
            <a:off x="12499939" y="7945619"/>
            <a:ext cx="4429479"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It's something they can easily look back on or search online in case they need a refresher.</a:t>
            </a:r>
          </a:p>
        </p:txBody>
      </p:sp>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81076" y="3473326"/>
            <a:ext cx="4215750" cy="3955140"/>
          </a:xfrm>
          <a:prstGeom prst="rect">
            <a:avLst/>
          </a:prstGeom>
        </p:spPr>
      </p:pic>
      <p:pic>
        <p:nvPicPr>
          <p:cNvPr id="5"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03969" y="3639340"/>
            <a:ext cx="4369964" cy="3702552"/>
          </a:xfrm>
          <a:prstGeom prst="rect">
            <a:avLst/>
          </a:prstGeom>
        </p:spPr>
      </p:pic>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98487">
            <a:off x="7010120" y="3734945"/>
            <a:ext cx="4369964" cy="3702552"/>
          </a:xfrm>
          <a:prstGeom prst="rect">
            <a:avLst/>
          </a:prstGeom>
        </p:spPr>
      </p:pic>
      <p:pic>
        <p:nvPicPr>
          <p:cNvPr id="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03474">
            <a:off x="12633880" y="3596219"/>
            <a:ext cx="4273733" cy="4009538"/>
          </a:xfrm>
          <a:prstGeom prst="rect">
            <a:avLst/>
          </a:prstGeom>
        </p:spPr>
      </p:pic>
      <p:pic>
        <p:nvPicPr>
          <p:cNvPr id="8"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621412" y="3790184"/>
            <a:ext cx="4369964" cy="3702552"/>
          </a:xfrm>
          <a:prstGeom prst="rect">
            <a:avLst/>
          </a:prstGeom>
        </p:spPr>
      </p:pic>
      <p:pic>
        <p:nvPicPr>
          <p:cNvPr id="9" name="Picture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2914454" y="3977169"/>
            <a:ext cx="3600449" cy="2954043"/>
          </a:xfrm>
          <a:prstGeom prst="rect">
            <a:avLst/>
          </a:prstGeom>
        </p:spPr>
      </p:pic>
      <p:sp>
        <p:nvSpPr>
          <p:cNvPr id="10" name="TextBox 10"/>
          <p:cNvSpPr txBox="1"/>
          <p:nvPr/>
        </p:nvSpPr>
        <p:spPr>
          <a:xfrm>
            <a:off x="1269132" y="7945619"/>
            <a:ext cx="4427694"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Photos or screenshots of relevant articles are also effective in reinforcing a class lesson.</a:t>
            </a:r>
          </a:p>
        </p:txBody>
      </p:sp>
      <p:sp>
        <p:nvSpPr>
          <p:cNvPr id="11" name="TextBox 11"/>
          <p:cNvSpPr txBox="1"/>
          <p:nvPr/>
        </p:nvSpPr>
        <p:spPr>
          <a:xfrm>
            <a:off x="6980363" y="7945619"/>
            <a:ext cx="4429479"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Maximize this space for additional resources you want to share with your students.</a:t>
            </a:r>
          </a:p>
        </p:txBody>
      </p:sp>
      <p:grpSp>
        <p:nvGrpSpPr>
          <p:cNvPr id="12" name="Group 12"/>
          <p:cNvGrpSpPr/>
          <p:nvPr/>
        </p:nvGrpSpPr>
        <p:grpSpPr>
          <a:xfrm>
            <a:off x="3756314" y="1028700"/>
            <a:ext cx="10775373" cy="1760105"/>
            <a:chOff x="0" y="0"/>
            <a:chExt cx="14367164" cy="2346806"/>
          </a:xfrm>
        </p:grpSpPr>
        <p:sp>
          <p:nvSpPr>
            <p:cNvPr id="13" name="TextBox 13"/>
            <p:cNvSpPr txBox="1"/>
            <p:nvPr/>
          </p:nvSpPr>
          <p:spPr>
            <a:xfrm>
              <a:off x="0" y="1897014"/>
              <a:ext cx="14367164" cy="449792"/>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Duplicate this page as many times as needed to give you more space for discussion.</a:t>
              </a:r>
            </a:p>
          </p:txBody>
        </p:sp>
        <p:sp>
          <p:nvSpPr>
            <p:cNvPr id="14" name="TextBox 14"/>
            <p:cNvSpPr txBox="1"/>
            <p:nvPr/>
          </p:nvSpPr>
          <p:spPr>
            <a:xfrm>
              <a:off x="0" y="76200"/>
              <a:ext cx="14367164" cy="1545167"/>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ADDITIONAL RESOURCES</a:t>
              </a:r>
            </a:p>
          </p:txBody>
        </p:sp>
      </p:grpSp>
      <p:pic>
        <p:nvPicPr>
          <p:cNvPr id="15"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20643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95478" y="4344405"/>
            <a:ext cx="4861392" cy="4560869"/>
          </a:xfrm>
          <a:prstGeom prst="rect">
            <a:avLst/>
          </a:prstGeom>
        </p:spPr>
      </p:pic>
      <p:pic>
        <p:nvPicPr>
          <p:cNvPr id="3" name="Picture 3"/>
          <p:cNvPicPr>
            <a:picLocks noChangeAspect="1"/>
          </p:cNvPicPr>
          <p:nvPr/>
        </p:nvPicPr>
        <p:blipFill>
          <a:blip r:embed="rId2"/>
          <a:srcRect/>
          <a:stretch>
            <a:fillRect/>
          </a:stretch>
        </p:blipFill>
        <p:spPr>
          <a:xfrm>
            <a:off x="6846693" y="4344405"/>
            <a:ext cx="4861392" cy="4560869"/>
          </a:xfrm>
          <a:prstGeom prst="rect">
            <a:avLst/>
          </a:prstGeom>
        </p:spPr>
      </p:pic>
      <p:pic>
        <p:nvPicPr>
          <p:cNvPr id="4" name="Picture 4"/>
          <p:cNvPicPr>
            <a:picLocks noChangeAspect="1"/>
          </p:cNvPicPr>
          <p:nvPr/>
        </p:nvPicPr>
        <p:blipFill>
          <a:blip r:embed="rId2"/>
          <a:srcRect/>
          <a:stretch>
            <a:fillRect/>
          </a:stretch>
        </p:blipFill>
        <p:spPr>
          <a:xfrm>
            <a:off x="12397908" y="4344405"/>
            <a:ext cx="4861392" cy="4560869"/>
          </a:xfrm>
          <a:prstGeom prst="rect">
            <a:avLst/>
          </a:prstGeom>
        </p:spPr>
      </p:pic>
      <p:grpSp>
        <p:nvGrpSpPr>
          <p:cNvPr id="5" name="Group 5"/>
          <p:cNvGrpSpPr/>
          <p:nvPr/>
        </p:nvGrpSpPr>
        <p:grpSpPr>
          <a:xfrm>
            <a:off x="2186912" y="5074734"/>
            <a:ext cx="3335805" cy="1891982"/>
            <a:chOff x="0" y="0"/>
            <a:chExt cx="4447740" cy="2522643"/>
          </a:xfrm>
        </p:grpSpPr>
        <p:sp>
          <p:nvSpPr>
            <p:cNvPr id="6" name="TextBox 6"/>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7" name="TextBox 7"/>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Cap off a productive class with key summary points students can easily remember.</a:t>
              </a:r>
            </a:p>
          </p:txBody>
        </p:sp>
      </p:grpSp>
      <p:grpSp>
        <p:nvGrpSpPr>
          <p:cNvPr id="8" name="Group 8"/>
          <p:cNvGrpSpPr/>
          <p:nvPr/>
        </p:nvGrpSpPr>
        <p:grpSpPr>
          <a:xfrm>
            <a:off x="7738127" y="5074734"/>
            <a:ext cx="3335805" cy="1891982"/>
            <a:chOff x="0" y="0"/>
            <a:chExt cx="4447740" cy="2522643"/>
          </a:xfrm>
        </p:grpSpPr>
        <p:sp>
          <p:nvSpPr>
            <p:cNvPr id="9" name="TextBox 9"/>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0" name="TextBox 10"/>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11" name="Group 11"/>
          <p:cNvGrpSpPr/>
          <p:nvPr/>
        </p:nvGrpSpPr>
        <p:grpSpPr>
          <a:xfrm>
            <a:off x="13289342" y="5074734"/>
            <a:ext cx="3335805" cy="1539557"/>
            <a:chOff x="0" y="0"/>
            <a:chExt cx="4447740" cy="2052743"/>
          </a:xfrm>
        </p:grpSpPr>
        <p:sp>
          <p:nvSpPr>
            <p:cNvPr id="12" name="TextBox 12"/>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3" name="TextBox 13"/>
            <p:cNvSpPr txBox="1"/>
            <p:nvPr/>
          </p:nvSpPr>
          <p:spPr>
            <a:xfrm>
              <a:off x="0" y="663152"/>
              <a:ext cx="4447740" cy="13895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Recaps</a:t>
              </a:r>
              <a:r>
                <a:rPr lang="en-US" sz="2000" u="none">
                  <a:solidFill>
                    <a:srgbClr val="000000"/>
                  </a:solidFill>
                  <a:latin typeface="Muli Regular"/>
                </a:rPr>
                <a:t> can also be led by students for a more enriching experience.</a:t>
              </a:r>
            </a:p>
          </p:txBody>
        </p:sp>
      </p:grpSp>
      <p:grpSp>
        <p:nvGrpSpPr>
          <p:cNvPr id="14" name="Group 14"/>
          <p:cNvGrpSpPr/>
          <p:nvPr/>
        </p:nvGrpSpPr>
        <p:grpSpPr>
          <a:xfrm>
            <a:off x="7738127" y="5074734"/>
            <a:ext cx="3335805" cy="1891982"/>
            <a:chOff x="0" y="0"/>
            <a:chExt cx="4447740" cy="2522643"/>
          </a:xfrm>
        </p:grpSpPr>
        <p:sp>
          <p:nvSpPr>
            <p:cNvPr id="15" name="TextBox 15"/>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6" name="TextBox 16"/>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17" name="Group 17"/>
          <p:cNvGrpSpPr/>
          <p:nvPr/>
        </p:nvGrpSpPr>
        <p:grpSpPr>
          <a:xfrm>
            <a:off x="7738127" y="5074734"/>
            <a:ext cx="3335805" cy="1891982"/>
            <a:chOff x="0" y="0"/>
            <a:chExt cx="4447740" cy="2522643"/>
          </a:xfrm>
        </p:grpSpPr>
        <p:sp>
          <p:nvSpPr>
            <p:cNvPr id="18" name="TextBox 18"/>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9" name="TextBox 19"/>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20" name="Group 20"/>
          <p:cNvGrpSpPr/>
          <p:nvPr/>
        </p:nvGrpSpPr>
        <p:grpSpPr>
          <a:xfrm>
            <a:off x="1028700" y="4132512"/>
            <a:ext cx="1158212" cy="1258207"/>
            <a:chOff x="0" y="0"/>
            <a:chExt cx="1544282" cy="1677609"/>
          </a:xfrm>
        </p:grpSpPr>
        <p:pic>
          <p:nvPicPr>
            <p:cNvPr id="21" name="Picture 2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2"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grpSp>
        <p:nvGrpSpPr>
          <p:cNvPr id="23" name="Group 23"/>
          <p:cNvGrpSpPr/>
          <p:nvPr/>
        </p:nvGrpSpPr>
        <p:grpSpPr>
          <a:xfrm>
            <a:off x="6579915" y="4132512"/>
            <a:ext cx="1158212" cy="1258207"/>
            <a:chOff x="0" y="0"/>
            <a:chExt cx="1544282" cy="1677609"/>
          </a:xfrm>
        </p:grpSpPr>
        <p:pic>
          <p:nvPicPr>
            <p:cNvPr id="24" name="Picture 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5" name="Picture 2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grpSp>
        <p:nvGrpSpPr>
          <p:cNvPr id="26" name="Group 26"/>
          <p:cNvGrpSpPr/>
          <p:nvPr/>
        </p:nvGrpSpPr>
        <p:grpSpPr>
          <a:xfrm>
            <a:off x="12131130" y="4132512"/>
            <a:ext cx="1158212" cy="1258207"/>
            <a:chOff x="0" y="0"/>
            <a:chExt cx="1544282" cy="1677609"/>
          </a:xfrm>
        </p:grpSpPr>
        <p:pic>
          <p:nvPicPr>
            <p:cNvPr id="27" name="Picture 2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8" name="Picture 2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pic>
        <p:nvPicPr>
          <p:cNvPr id="29" name="Picture 29"/>
          <p:cNvPicPr>
            <a:picLocks noChangeAspect="1"/>
          </p:cNvPicPr>
          <p:nvPr/>
        </p:nvPicPr>
        <p:blipFill>
          <a:blip r:embed="rId5"/>
          <a:srcRect/>
          <a:stretch>
            <a:fillRect/>
          </a:stretch>
        </p:blipFill>
        <p:spPr>
          <a:xfrm rot="262007">
            <a:off x="4863159" y="1101890"/>
            <a:ext cx="8561682" cy="2708605"/>
          </a:xfrm>
          <a:prstGeom prst="rect">
            <a:avLst/>
          </a:prstGeom>
        </p:spPr>
      </p:pic>
      <p:sp>
        <p:nvSpPr>
          <p:cNvPr id="30" name="TextBox 30"/>
          <p:cNvSpPr txBox="1"/>
          <p:nvPr/>
        </p:nvSpPr>
        <p:spPr>
          <a:xfrm>
            <a:off x="5380262" y="1096022"/>
            <a:ext cx="7527476"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CLASS RECAP</a:t>
            </a:r>
          </a:p>
        </p:txBody>
      </p:sp>
      <p:pic>
        <p:nvPicPr>
          <p:cNvPr id="31" name="Picture 31"/>
          <p:cNvPicPr>
            <a:picLocks noChangeAspect="1"/>
          </p:cNvPicPr>
          <p:nvPr/>
        </p:nvPicPr>
        <p:blipFill>
          <a:blip r:embed="rId6"/>
          <a:srcRect/>
          <a:stretch>
            <a:fillRect/>
          </a:stretch>
        </p:blipFill>
        <p:spPr>
          <a:xfrm rot="1437957">
            <a:off x="4008767" y="1449399"/>
            <a:ext cx="1321100" cy="1136146"/>
          </a:xfrm>
          <a:prstGeom prst="rect">
            <a:avLst/>
          </a:prstGeom>
        </p:spPr>
      </p:pic>
      <p:pic>
        <p:nvPicPr>
          <p:cNvPr id="32" name="Picture 32"/>
          <p:cNvPicPr>
            <a:picLocks noChangeAspect="1"/>
          </p:cNvPicPr>
          <p:nvPr/>
        </p:nvPicPr>
        <p:blipFill>
          <a:blip r:embed="rId7"/>
          <a:srcRect/>
          <a:stretch>
            <a:fillRect/>
          </a:stretch>
        </p:blipFill>
        <p:spPr>
          <a:xfrm rot="10359667">
            <a:off x="12974891" y="2535916"/>
            <a:ext cx="1321100" cy="1136146"/>
          </a:xfrm>
          <a:prstGeom prst="rect">
            <a:avLst/>
          </a:prstGeom>
        </p:spPr>
      </p:pic>
      <p:pic>
        <p:nvPicPr>
          <p:cNvPr id="33" name="Picture 2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0244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43113" y="3127571"/>
            <a:ext cx="5829300" cy="4031859"/>
            <a:chOff x="0" y="0"/>
            <a:chExt cx="7772400" cy="5375812"/>
          </a:xfrm>
        </p:grpSpPr>
        <p:sp>
          <p:nvSpPr>
            <p:cNvPr id="3" name="TextBox 3"/>
            <p:cNvSpPr txBox="1"/>
            <p:nvPr/>
          </p:nvSpPr>
          <p:spPr>
            <a:xfrm>
              <a:off x="0" y="-266700"/>
              <a:ext cx="7772400" cy="3182620"/>
            </a:xfrm>
            <a:prstGeom prst="rect">
              <a:avLst/>
            </a:prstGeom>
          </p:spPr>
          <p:txBody>
            <a:bodyPr lIns="0" tIns="0" rIns="0" bIns="0" rtlCol="0" anchor="t">
              <a:spAutoFit/>
            </a:bodyPr>
            <a:lstStyle/>
            <a:p>
              <a:pPr marL="0" lvl="0" indent="0">
                <a:lnSpc>
                  <a:spcPts val="20160"/>
                </a:lnSpc>
                <a:spcBef>
                  <a:spcPct val="0"/>
                </a:spcBef>
              </a:pPr>
              <a:r>
                <a:rPr lang="en-US" sz="14400" u="none">
                  <a:solidFill>
                    <a:srgbClr val="000000"/>
                  </a:solidFill>
                  <a:latin typeface="Amatic SC Bold"/>
                </a:rPr>
                <a:t>HOMEWORK</a:t>
              </a:r>
            </a:p>
          </p:txBody>
        </p:sp>
        <p:sp>
          <p:nvSpPr>
            <p:cNvPr id="4" name="TextBox 4"/>
            <p:cNvSpPr txBox="1"/>
            <p:nvPr/>
          </p:nvSpPr>
          <p:spPr>
            <a:xfrm>
              <a:off x="0" y="3733067"/>
              <a:ext cx="7772400" cy="164274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Muli Regular"/>
                </a:rPr>
                <a:t>Add instructions or guidelines here. You can also put additional details on when and how to submit.</a:t>
              </a:r>
            </a:p>
          </p:txBody>
        </p:sp>
      </p:grpSp>
      <p:pic>
        <p:nvPicPr>
          <p:cNvPr id="5" name="Picture 5"/>
          <p:cNvPicPr>
            <a:picLocks noChangeAspect="1"/>
          </p:cNvPicPr>
          <p:nvPr/>
        </p:nvPicPr>
        <p:blipFill>
          <a:blip r:embed="rId2"/>
          <a:srcRect/>
          <a:stretch>
            <a:fillRect/>
          </a:stretch>
        </p:blipFill>
        <p:spPr>
          <a:xfrm rot="-5400000">
            <a:off x="9598811" y="1888904"/>
            <a:ext cx="6938093" cy="6509193"/>
          </a:xfrm>
          <a:prstGeom prst="rect">
            <a:avLst/>
          </a:prstGeom>
        </p:spPr>
      </p:pic>
      <p:pic>
        <p:nvPicPr>
          <p:cNvPr id="6"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8285642" y="1077931"/>
            <a:ext cx="1333688" cy="1193045"/>
          </a:xfrm>
          <a:prstGeom prst="rect">
            <a:avLst/>
          </a:prstGeom>
        </p:spPr>
      </p:pic>
      <p:pic>
        <p:nvPicPr>
          <p:cNvPr id="7"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917131">
            <a:off x="8693288" y="1251576"/>
            <a:ext cx="518396" cy="845755"/>
          </a:xfrm>
          <a:prstGeom prst="rect">
            <a:avLst/>
          </a:prstGeom>
        </p:spPr>
      </p:pic>
      <p:grpSp>
        <p:nvGrpSpPr>
          <p:cNvPr id="8" name="Group 8"/>
          <p:cNvGrpSpPr>
            <a:grpSpLocks noChangeAspect="1"/>
          </p:cNvGrpSpPr>
          <p:nvPr/>
        </p:nvGrpSpPr>
        <p:grpSpPr>
          <a:xfrm>
            <a:off x="10230406" y="2371723"/>
            <a:ext cx="5674903" cy="554355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cstate="screen">
                <a:extLst>
                  <a:ext uri="{28A0092B-C50C-407E-A947-70E740481C1C}">
                    <a14:useLocalDpi xmlns:a14="http://schemas.microsoft.com/office/drawing/2010/main"/>
                  </a:ext>
                </a:extLst>
              </a:blip>
              <a:stretch>
                <a:fillRect t="26"/>
              </a:stretch>
            </a:blipFill>
          </p:spPr>
        </p:sp>
      </p:grpSp>
      <p:pic>
        <p:nvPicPr>
          <p:cNvPr id="10" name="Picture 10"/>
          <p:cNvPicPr>
            <a:picLocks noChangeAspect="1"/>
          </p:cNvPicPr>
          <p:nvPr/>
        </p:nvPicPr>
        <p:blipFill>
          <a:blip r:embed="rId6"/>
          <a:srcRect/>
          <a:stretch>
            <a:fillRect/>
          </a:stretch>
        </p:blipFill>
        <p:spPr>
          <a:xfrm rot="262007">
            <a:off x="-827416" y="8685343"/>
            <a:ext cx="20474267" cy="6477314"/>
          </a:xfrm>
          <a:prstGeom prst="rect">
            <a:avLst/>
          </a:prstGeom>
        </p:spPr>
      </p:pic>
      <p:pic>
        <p:nvPicPr>
          <p:cNvPr id="11"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79487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81905" y="7911358"/>
            <a:ext cx="1324190" cy="1324190"/>
          </a:xfrm>
          <a:prstGeom prst="rect">
            <a:avLst/>
          </a:prstGeom>
        </p:spPr>
      </p:pic>
      <p:pic>
        <p:nvPicPr>
          <p:cNvPr id="3" name="Picture 3"/>
          <p:cNvPicPr>
            <a:picLocks noChangeAspect="1"/>
          </p:cNvPicPr>
          <p:nvPr/>
        </p:nvPicPr>
        <p:blipFill>
          <a:blip r:embed="rId3"/>
          <a:srcRect/>
          <a:stretch>
            <a:fillRect/>
          </a:stretch>
        </p:blipFill>
        <p:spPr>
          <a:xfrm>
            <a:off x="8500627" y="6190693"/>
            <a:ext cx="1324190" cy="1324190"/>
          </a:xfrm>
          <a:prstGeom prst="rect">
            <a:avLst/>
          </a:prstGeom>
        </p:spPr>
      </p:pic>
      <p:pic>
        <p:nvPicPr>
          <p:cNvPr id="4" name="Picture 4"/>
          <p:cNvPicPr>
            <a:picLocks noChangeAspect="1"/>
          </p:cNvPicPr>
          <p:nvPr/>
        </p:nvPicPr>
        <p:blipFill>
          <a:blip r:embed="rId4"/>
          <a:srcRect/>
          <a:stretch>
            <a:fillRect/>
          </a:stretch>
        </p:blipFill>
        <p:spPr>
          <a:xfrm>
            <a:off x="8481905" y="4470029"/>
            <a:ext cx="1324190" cy="1324190"/>
          </a:xfrm>
          <a:prstGeom prst="rect">
            <a:avLst/>
          </a:prstGeom>
        </p:spPr>
      </p:pic>
      <p:pic>
        <p:nvPicPr>
          <p:cNvPr id="5" name="Picture 5"/>
          <p:cNvPicPr>
            <a:picLocks noChangeAspect="1"/>
          </p:cNvPicPr>
          <p:nvPr/>
        </p:nvPicPr>
        <p:blipFill>
          <a:blip r:embed="rId5"/>
          <a:srcRect/>
          <a:stretch>
            <a:fillRect/>
          </a:stretch>
        </p:blipFill>
        <p:spPr>
          <a:xfrm>
            <a:off x="8481905" y="2749364"/>
            <a:ext cx="1324190" cy="1324190"/>
          </a:xfrm>
          <a:prstGeom prst="rect">
            <a:avLst/>
          </a:prstGeom>
        </p:spPr>
      </p:pic>
      <p:pic>
        <p:nvPicPr>
          <p:cNvPr id="6" name="Picture 6"/>
          <p:cNvPicPr>
            <a:picLocks noChangeAspect="1"/>
          </p:cNvPicPr>
          <p:nvPr/>
        </p:nvPicPr>
        <p:blipFill>
          <a:blip r:embed="rId6"/>
          <a:srcRect/>
          <a:stretch>
            <a:fillRect/>
          </a:stretch>
        </p:blipFill>
        <p:spPr>
          <a:xfrm>
            <a:off x="8500627" y="1028700"/>
            <a:ext cx="1324190" cy="1324190"/>
          </a:xfrm>
          <a:prstGeom prst="rect">
            <a:avLst/>
          </a:prstGeom>
        </p:spPr>
      </p:pic>
      <p:pic>
        <p:nvPicPr>
          <p:cNvPr id="7" name="Picture 7"/>
          <p:cNvPicPr>
            <a:picLocks noChangeAspect="1"/>
          </p:cNvPicPr>
          <p:nvPr/>
        </p:nvPicPr>
        <p:blipFill>
          <a:blip r:embed="rId7"/>
          <a:srcRect/>
          <a:stretch>
            <a:fillRect/>
          </a:stretch>
        </p:blipFill>
        <p:spPr>
          <a:xfrm>
            <a:off x="10359248" y="7911358"/>
            <a:ext cx="1324190" cy="1324190"/>
          </a:xfrm>
          <a:prstGeom prst="rect">
            <a:avLst/>
          </a:prstGeom>
        </p:spPr>
      </p:pic>
      <p:pic>
        <p:nvPicPr>
          <p:cNvPr id="8" name="Picture 8"/>
          <p:cNvPicPr>
            <a:picLocks noChangeAspect="1"/>
          </p:cNvPicPr>
          <p:nvPr/>
        </p:nvPicPr>
        <p:blipFill>
          <a:blip r:embed="rId8"/>
          <a:srcRect/>
          <a:stretch>
            <a:fillRect/>
          </a:stretch>
        </p:blipFill>
        <p:spPr>
          <a:xfrm>
            <a:off x="10359248" y="6190693"/>
            <a:ext cx="1324190" cy="1324190"/>
          </a:xfrm>
          <a:prstGeom prst="rect">
            <a:avLst/>
          </a:prstGeom>
        </p:spPr>
      </p:pic>
      <p:pic>
        <p:nvPicPr>
          <p:cNvPr id="9" name="Picture 9"/>
          <p:cNvPicPr>
            <a:picLocks noChangeAspect="1"/>
          </p:cNvPicPr>
          <p:nvPr/>
        </p:nvPicPr>
        <p:blipFill>
          <a:blip r:embed="rId9"/>
          <a:srcRect/>
          <a:stretch>
            <a:fillRect/>
          </a:stretch>
        </p:blipFill>
        <p:spPr>
          <a:xfrm>
            <a:off x="10359248" y="4470029"/>
            <a:ext cx="1324190" cy="1324190"/>
          </a:xfrm>
          <a:prstGeom prst="rect">
            <a:avLst/>
          </a:prstGeom>
        </p:spPr>
      </p:pic>
      <p:pic>
        <p:nvPicPr>
          <p:cNvPr id="10" name="Picture 10"/>
          <p:cNvPicPr>
            <a:picLocks noChangeAspect="1"/>
          </p:cNvPicPr>
          <p:nvPr/>
        </p:nvPicPr>
        <p:blipFill>
          <a:blip r:embed="rId10"/>
          <a:srcRect/>
          <a:stretch>
            <a:fillRect/>
          </a:stretch>
        </p:blipFill>
        <p:spPr>
          <a:xfrm>
            <a:off x="10359248" y="2749364"/>
            <a:ext cx="1324190" cy="1324190"/>
          </a:xfrm>
          <a:prstGeom prst="rect">
            <a:avLst/>
          </a:prstGeom>
        </p:spPr>
      </p:pic>
      <p:pic>
        <p:nvPicPr>
          <p:cNvPr id="11" name="Picture 11"/>
          <p:cNvPicPr>
            <a:picLocks noChangeAspect="1"/>
          </p:cNvPicPr>
          <p:nvPr/>
        </p:nvPicPr>
        <p:blipFill>
          <a:blip r:embed="rId11"/>
          <a:srcRect/>
          <a:stretch>
            <a:fillRect/>
          </a:stretch>
        </p:blipFill>
        <p:spPr>
          <a:xfrm>
            <a:off x="10359248" y="1028700"/>
            <a:ext cx="1324190" cy="1324190"/>
          </a:xfrm>
          <a:prstGeom prst="rect">
            <a:avLst/>
          </a:prstGeom>
        </p:spPr>
      </p:pic>
      <p:pic>
        <p:nvPicPr>
          <p:cNvPr id="12" name="Picture 12"/>
          <p:cNvPicPr>
            <a:picLocks noChangeAspect="1"/>
          </p:cNvPicPr>
          <p:nvPr/>
        </p:nvPicPr>
        <p:blipFill>
          <a:blip r:embed="rId12"/>
          <a:srcRect/>
          <a:stretch>
            <a:fillRect/>
          </a:stretch>
        </p:blipFill>
        <p:spPr>
          <a:xfrm>
            <a:off x="12217869" y="7911358"/>
            <a:ext cx="1324190" cy="1324190"/>
          </a:xfrm>
          <a:prstGeom prst="rect">
            <a:avLst/>
          </a:prstGeom>
        </p:spPr>
      </p:pic>
      <p:pic>
        <p:nvPicPr>
          <p:cNvPr id="13" name="Picture 13"/>
          <p:cNvPicPr>
            <a:picLocks noChangeAspect="1"/>
          </p:cNvPicPr>
          <p:nvPr/>
        </p:nvPicPr>
        <p:blipFill>
          <a:blip r:embed="rId13"/>
          <a:srcRect/>
          <a:stretch>
            <a:fillRect/>
          </a:stretch>
        </p:blipFill>
        <p:spPr>
          <a:xfrm>
            <a:off x="12099627" y="6190693"/>
            <a:ext cx="1324190" cy="1324190"/>
          </a:xfrm>
          <a:prstGeom prst="rect">
            <a:avLst/>
          </a:prstGeom>
        </p:spPr>
      </p:pic>
      <p:pic>
        <p:nvPicPr>
          <p:cNvPr id="14" name="Picture 14"/>
          <p:cNvPicPr>
            <a:picLocks noChangeAspect="1"/>
          </p:cNvPicPr>
          <p:nvPr/>
        </p:nvPicPr>
        <p:blipFill>
          <a:blip r:embed="rId14"/>
          <a:srcRect/>
          <a:stretch>
            <a:fillRect/>
          </a:stretch>
        </p:blipFill>
        <p:spPr>
          <a:xfrm>
            <a:off x="12217869" y="4470029"/>
            <a:ext cx="1324190" cy="1324190"/>
          </a:xfrm>
          <a:prstGeom prst="rect">
            <a:avLst/>
          </a:prstGeom>
        </p:spPr>
      </p:pic>
      <p:pic>
        <p:nvPicPr>
          <p:cNvPr id="15" name="Picture 15"/>
          <p:cNvPicPr>
            <a:picLocks noChangeAspect="1"/>
          </p:cNvPicPr>
          <p:nvPr/>
        </p:nvPicPr>
        <p:blipFill>
          <a:blip r:embed="rId15"/>
          <a:srcRect/>
          <a:stretch>
            <a:fillRect/>
          </a:stretch>
        </p:blipFill>
        <p:spPr>
          <a:xfrm>
            <a:off x="12217869" y="2749364"/>
            <a:ext cx="1324190" cy="1324190"/>
          </a:xfrm>
          <a:prstGeom prst="rect">
            <a:avLst/>
          </a:prstGeom>
        </p:spPr>
      </p:pic>
      <p:pic>
        <p:nvPicPr>
          <p:cNvPr id="16" name="Picture 16"/>
          <p:cNvPicPr>
            <a:picLocks noChangeAspect="1"/>
          </p:cNvPicPr>
          <p:nvPr/>
        </p:nvPicPr>
        <p:blipFill>
          <a:blip r:embed="rId16"/>
          <a:srcRect/>
          <a:stretch>
            <a:fillRect/>
          </a:stretch>
        </p:blipFill>
        <p:spPr>
          <a:xfrm>
            <a:off x="12217869" y="1028700"/>
            <a:ext cx="1324190" cy="1324190"/>
          </a:xfrm>
          <a:prstGeom prst="rect">
            <a:avLst/>
          </a:prstGeom>
        </p:spPr>
      </p:pic>
      <p:pic>
        <p:nvPicPr>
          <p:cNvPr id="17" name="Picture 17"/>
          <p:cNvPicPr>
            <a:picLocks noChangeAspect="1"/>
          </p:cNvPicPr>
          <p:nvPr/>
        </p:nvPicPr>
        <p:blipFill>
          <a:blip r:embed="rId17"/>
          <a:srcRect/>
          <a:stretch>
            <a:fillRect/>
          </a:stretch>
        </p:blipFill>
        <p:spPr>
          <a:xfrm>
            <a:off x="14076490" y="7911358"/>
            <a:ext cx="1324190" cy="1324190"/>
          </a:xfrm>
          <a:prstGeom prst="rect">
            <a:avLst/>
          </a:prstGeom>
        </p:spPr>
      </p:pic>
      <p:pic>
        <p:nvPicPr>
          <p:cNvPr id="18" name="Picture 18"/>
          <p:cNvPicPr>
            <a:picLocks noChangeAspect="1"/>
          </p:cNvPicPr>
          <p:nvPr/>
        </p:nvPicPr>
        <p:blipFill>
          <a:blip r:embed="rId18"/>
          <a:srcRect/>
          <a:stretch>
            <a:fillRect/>
          </a:stretch>
        </p:blipFill>
        <p:spPr>
          <a:xfrm>
            <a:off x="14076490" y="6190693"/>
            <a:ext cx="1324190" cy="1324190"/>
          </a:xfrm>
          <a:prstGeom prst="rect">
            <a:avLst/>
          </a:prstGeom>
        </p:spPr>
      </p:pic>
      <p:pic>
        <p:nvPicPr>
          <p:cNvPr id="19" name="Picture 19"/>
          <p:cNvPicPr>
            <a:picLocks noChangeAspect="1"/>
          </p:cNvPicPr>
          <p:nvPr/>
        </p:nvPicPr>
        <p:blipFill>
          <a:blip r:embed="rId19"/>
          <a:srcRect/>
          <a:stretch>
            <a:fillRect/>
          </a:stretch>
        </p:blipFill>
        <p:spPr>
          <a:xfrm>
            <a:off x="14076490" y="4470029"/>
            <a:ext cx="1324190" cy="1324190"/>
          </a:xfrm>
          <a:prstGeom prst="rect">
            <a:avLst/>
          </a:prstGeom>
        </p:spPr>
      </p:pic>
      <p:pic>
        <p:nvPicPr>
          <p:cNvPr id="20" name="Picture 20"/>
          <p:cNvPicPr>
            <a:picLocks noChangeAspect="1"/>
          </p:cNvPicPr>
          <p:nvPr/>
        </p:nvPicPr>
        <p:blipFill>
          <a:blip r:embed="rId20"/>
          <a:srcRect/>
          <a:stretch>
            <a:fillRect/>
          </a:stretch>
        </p:blipFill>
        <p:spPr>
          <a:xfrm>
            <a:off x="14076490" y="2749364"/>
            <a:ext cx="1324190" cy="1324190"/>
          </a:xfrm>
          <a:prstGeom prst="rect">
            <a:avLst/>
          </a:prstGeom>
        </p:spPr>
      </p:pic>
      <p:pic>
        <p:nvPicPr>
          <p:cNvPr id="21" name="Picture 21"/>
          <p:cNvPicPr>
            <a:picLocks noChangeAspect="1"/>
          </p:cNvPicPr>
          <p:nvPr/>
        </p:nvPicPr>
        <p:blipFill>
          <a:blip r:embed="rId21"/>
          <a:srcRect/>
          <a:stretch>
            <a:fillRect/>
          </a:stretch>
        </p:blipFill>
        <p:spPr>
          <a:xfrm>
            <a:off x="14076490" y="1028700"/>
            <a:ext cx="1324190" cy="1324190"/>
          </a:xfrm>
          <a:prstGeom prst="rect">
            <a:avLst/>
          </a:prstGeom>
        </p:spPr>
      </p:pic>
      <p:pic>
        <p:nvPicPr>
          <p:cNvPr id="22" name="Picture 22"/>
          <p:cNvPicPr>
            <a:picLocks noChangeAspect="1"/>
          </p:cNvPicPr>
          <p:nvPr/>
        </p:nvPicPr>
        <p:blipFill>
          <a:blip r:embed="rId22"/>
          <a:srcRect/>
          <a:stretch>
            <a:fillRect/>
          </a:stretch>
        </p:blipFill>
        <p:spPr>
          <a:xfrm>
            <a:off x="15935110" y="7911358"/>
            <a:ext cx="1324190" cy="1324190"/>
          </a:xfrm>
          <a:prstGeom prst="rect">
            <a:avLst/>
          </a:prstGeom>
        </p:spPr>
      </p:pic>
      <p:pic>
        <p:nvPicPr>
          <p:cNvPr id="23" name="Picture 23"/>
          <p:cNvPicPr>
            <a:picLocks noChangeAspect="1"/>
          </p:cNvPicPr>
          <p:nvPr/>
        </p:nvPicPr>
        <p:blipFill>
          <a:blip r:embed="rId23"/>
          <a:srcRect/>
          <a:stretch>
            <a:fillRect/>
          </a:stretch>
        </p:blipFill>
        <p:spPr>
          <a:xfrm>
            <a:off x="15935110" y="6190693"/>
            <a:ext cx="1324190" cy="1324190"/>
          </a:xfrm>
          <a:prstGeom prst="rect">
            <a:avLst/>
          </a:prstGeom>
        </p:spPr>
      </p:pic>
      <p:pic>
        <p:nvPicPr>
          <p:cNvPr id="24" name="Picture 24"/>
          <p:cNvPicPr>
            <a:picLocks noChangeAspect="1"/>
          </p:cNvPicPr>
          <p:nvPr/>
        </p:nvPicPr>
        <p:blipFill>
          <a:blip r:embed="rId24"/>
          <a:srcRect/>
          <a:stretch>
            <a:fillRect/>
          </a:stretch>
        </p:blipFill>
        <p:spPr>
          <a:xfrm>
            <a:off x="15935110" y="4470029"/>
            <a:ext cx="1324190" cy="1324190"/>
          </a:xfrm>
          <a:prstGeom prst="rect">
            <a:avLst/>
          </a:prstGeom>
        </p:spPr>
      </p:pic>
      <p:pic>
        <p:nvPicPr>
          <p:cNvPr id="25" name="Picture 25"/>
          <p:cNvPicPr>
            <a:picLocks noChangeAspect="1"/>
          </p:cNvPicPr>
          <p:nvPr/>
        </p:nvPicPr>
        <p:blipFill>
          <a:blip r:embed="rId25"/>
          <a:srcRect/>
          <a:stretch>
            <a:fillRect/>
          </a:stretch>
        </p:blipFill>
        <p:spPr>
          <a:xfrm>
            <a:off x="15935110" y="2749364"/>
            <a:ext cx="1324190" cy="1324190"/>
          </a:xfrm>
          <a:prstGeom prst="rect">
            <a:avLst/>
          </a:prstGeom>
        </p:spPr>
      </p:pic>
      <p:pic>
        <p:nvPicPr>
          <p:cNvPr id="26" name="Picture 26"/>
          <p:cNvPicPr>
            <a:picLocks noChangeAspect="1"/>
          </p:cNvPicPr>
          <p:nvPr/>
        </p:nvPicPr>
        <p:blipFill>
          <a:blip r:embed="rId26"/>
          <a:srcRect/>
          <a:stretch>
            <a:fillRect/>
          </a:stretch>
        </p:blipFill>
        <p:spPr>
          <a:xfrm>
            <a:off x="15935110" y="1028700"/>
            <a:ext cx="1324190" cy="1324190"/>
          </a:xfrm>
          <a:prstGeom prst="rect">
            <a:avLst/>
          </a:prstGeom>
        </p:spPr>
      </p:pic>
      <p:grpSp>
        <p:nvGrpSpPr>
          <p:cNvPr id="27" name="Group 27"/>
          <p:cNvGrpSpPr/>
          <p:nvPr/>
        </p:nvGrpSpPr>
        <p:grpSpPr>
          <a:xfrm>
            <a:off x="1393394" y="3852970"/>
            <a:ext cx="5299030" cy="2581060"/>
            <a:chOff x="0" y="0"/>
            <a:chExt cx="7065373" cy="3441414"/>
          </a:xfrm>
        </p:grpSpPr>
        <p:pic>
          <p:nvPicPr>
            <p:cNvPr id="28" name="Picture 28"/>
            <p:cNvPicPr>
              <a:picLocks noChangeAspect="1"/>
            </p:cNvPicPr>
            <p:nvPr/>
          </p:nvPicPr>
          <p:blipFill>
            <a:blip r:embed="rId27" cstate="screen">
              <a:extLst>
                <a:ext uri="{28A0092B-C50C-407E-A947-70E740481C1C}">
                  <a14:useLocalDpi xmlns:a14="http://schemas.microsoft.com/office/drawing/2010/main"/>
                </a:ext>
              </a:extLst>
            </a:blip>
            <a:srcRect/>
            <a:stretch>
              <a:fillRect/>
            </a:stretch>
          </p:blipFill>
          <p:spPr>
            <a:xfrm rot="244331">
              <a:off x="672276" y="200843"/>
              <a:ext cx="5720821" cy="1809860"/>
            </a:xfrm>
            <a:prstGeom prst="rect">
              <a:avLst/>
            </a:prstGeom>
          </p:spPr>
        </p:pic>
        <p:sp>
          <p:nvSpPr>
            <p:cNvPr id="29" name="TextBox 29"/>
            <p:cNvSpPr txBox="1"/>
            <p:nvPr/>
          </p:nvSpPr>
          <p:spPr>
            <a:xfrm>
              <a:off x="0" y="2357469"/>
              <a:ext cx="7065373" cy="1083945"/>
            </a:xfrm>
            <a:prstGeom prst="rect">
              <a:avLst/>
            </a:prstGeom>
          </p:spPr>
          <p:txBody>
            <a:bodyPr lIns="0" tIns="0" rIns="0" bIns="0" rtlCol="0" anchor="t">
              <a:spAutoFit/>
            </a:bodyPr>
            <a:lstStyle/>
            <a:p>
              <a:pPr marL="0" lvl="0" indent="0" algn="ctr">
                <a:lnSpc>
                  <a:spcPts val="3359"/>
                </a:lnSpc>
                <a:spcBef>
                  <a:spcPct val="0"/>
                </a:spcBef>
              </a:pPr>
              <a:r>
                <a:rPr lang="en-US" sz="2400" u="none">
                  <a:solidFill>
                    <a:srgbClr val="000000"/>
                  </a:solidFill>
                  <a:latin typeface="Muli Regular"/>
                </a:rPr>
                <a:t>Use these free recolorable icons and illustrations in your Canva design.</a:t>
              </a:r>
            </a:p>
          </p:txBody>
        </p:sp>
        <p:sp>
          <p:nvSpPr>
            <p:cNvPr id="30" name="TextBox 30"/>
            <p:cNvSpPr txBox="1"/>
            <p:nvPr/>
          </p:nvSpPr>
          <p:spPr>
            <a:xfrm>
              <a:off x="1122602" y="399658"/>
              <a:ext cx="4820168"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FREE ICONS</a:t>
              </a:r>
            </a:p>
          </p:txBody>
        </p:sp>
      </p:grpSp>
      <p:pic>
        <p:nvPicPr>
          <p:cNvPr id="31" name="Picture 23"/>
          <p:cNvPicPr>
            <a:picLocks noChangeAspect="1"/>
          </p:cNvPicPr>
          <p:nvPr/>
        </p:nvPicPr>
        <p:blipFill>
          <a:blip r:embed="rId2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5741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10" name="Picture 3"/>
          <p:cNvPicPr>
            <a:picLocks noChangeAspect="1"/>
          </p:cNvPicPr>
          <p:nvPr/>
        </p:nvPicPr>
        <p:blipFill>
          <a:blip r:embed="rId2"/>
          <a:srcRect/>
          <a:stretch>
            <a:fillRect/>
          </a:stretch>
        </p:blipFill>
        <p:spPr>
          <a:xfrm rot="181237">
            <a:off x="5541659" y="4501913"/>
            <a:ext cx="7744360" cy="2301507"/>
          </a:xfrm>
          <a:prstGeom prst="rect">
            <a:avLst/>
          </a:prstGeom>
        </p:spPr>
      </p:pic>
      <p:pic>
        <p:nvPicPr>
          <p:cNvPr id="15"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677241" y="9518193"/>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TextBox 18"/>
          <p:cNvSpPr txBox="1"/>
          <p:nvPr/>
        </p:nvSpPr>
        <p:spPr>
          <a:xfrm>
            <a:off x="6286500" y="5074502"/>
            <a:ext cx="7543800" cy="830997"/>
          </a:xfrm>
          <a:prstGeom prst="rect">
            <a:avLst/>
          </a:prstGeom>
          <a:noFill/>
        </p:spPr>
        <p:txBody>
          <a:bodyPr wrap="square" rtlCol="0">
            <a:spAutoFit/>
          </a:bodyPr>
          <a:lstStyle/>
          <a:p>
            <a:r>
              <a:rPr lang="en-GB" sz="4800" dirty="0" smtClean="0">
                <a:latin typeface="Berlin Sans FB" panose="020E0602020502020306" pitchFamily="34" charset="0"/>
              </a:rPr>
              <a:t>What is Healthy Living?</a:t>
            </a:r>
            <a:endParaRPr lang="en-GB" sz="4800" dirty="0">
              <a:latin typeface="Berlin Sans FB" panose="020E0602020502020306" pitchFamily="34" charset="0"/>
            </a:endParaRPr>
          </a:p>
        </p:txBody>
      </p:sp>
      <p:sp>
        <p:nvSpPr>
          <p:cNvPr id="20" name="Oval 19"/>
          <p:cNvSpPr/>
          <p:nvPr/>
        </p:nvSpPr>
        <p:spPr>
          <a:xfrm>
            <a:off x="1027670" y="2374557"/>
            <a:ext cx="4038600" cy="1905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Eating healthy food</a:t>
            </a:r>
            <a:endParaRPr lang="en-GB" sz="2800" dirty="0"/>
          </a:p>
        </p:txBody>
      </p:sp>
      <p:sp>
        <p:nvSpPr>
          <p:cNvPr id="21" name="Oval 20"/>
          <p:cNvSpPr/>
          <p:nvPr/>
        </p:nvSpPr>
        <p:spPr>
          <a:xfrm>
            <a:off x="13830300" y="2019300"/>
            <a:ext cx="4038600" cy="190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Drinking lots of water </a:t>
            </a:r>
            <a:endParaRPr lang="en-GB" sz="2800" dirty="0"/>
          </a:p>
        </p:txBody>
      </p:sp>
      <p:sp>
        <p:nvSpPr>
          <p:cNvPr id="22" name="Oval 21"/>
          <p:cNvSpPr/>
          <p:nvPr/>
        </p:nvSpPr>
        <p:spPr>
          <a:xfrm>
            <a:off x="6705600" y="723900"/>
            <a:ext cx="4038600" cy="1905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Avoid eating too many fatty foods</a:t>
            </a:r>
            <a:endParaRPr lang="en-GB" sz="2800" dirty="0"/>
          </a:p>
        </p:txBody>
      </p:sp>
      <p:sp>
        <p:nvSpPr>
          <p:cNvPr id="23" name="Oval 22"/>
          <p:cNvSpPr/>
          <p:nvPr/>
        </p:nvSpPr>
        <p:spPr>
          <a:xfrm>
            <a:off x="3276600" y="7970509"/>
            <a:ext cx="4038600" cy="19050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Getting exercise every day</a:t>
            </a:r>
            <a:endParaRPr lang="en-GB" sz="2800" dirty="0"/>
          </a:p>
        </p:txBody>
      </p:sp>
      <p:sp>
        <p:nvSpPr>
          <p:cNvPr id="24" name="Oval 23"/>
          <p:cNvSpPr/>
          <p:nvPr/>
        </p:nvSpPr>
        <p:spPr>
          <a:xfrm>
            <a:off x="10058400" y="7886700"/>
            <a:ext cx="4038600" cy="1905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Getting plenty of sleep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p:cNvPicPr>
          <p:nvPr/>
        </p:nvPicPr>
        <p:blipFill>
          <a:blip r:embed="rId2"/>
          <a:srcRect/>
          <a:stretch>
            <a:fillRect/>
          </a:stretch>
        </p:blipFill>
        <p:spPr>
          <a:xfrm rot="181237">
            <a:off x="1158538" y="309963"/>
            <a:ext cx="9988431" cy="2056921"/>
          </a:xfrm>
          <a:prstGeom prst="rect">
            <a:avLst/>
          </a:prstGeom>
        </p:spPr>
      </p:pic>
      <p:pic>
        <p:nvPicPr>
          <p:cNvPr id="2" name="Picture 2"/>
          <p:cNvPicPr>
            <a:picLocks noChangeAspect="1"/>
          </p:cNvPicPr>
          <p:nvPr/>
        </p:nvPicPr>
        <p:blipFill>
          <a:blip r:embed="rId3"/>
          <a:srcRect/>
          <a:stretch>
            <a:fillRect/>
          </a:stretch>
        </p:blipFill>
        <p:spPr>
          <a:xfrm rot="5400000">
            <a:off x="2406086" y="1183657"/>
            <a:ext cx="7086600" cy="9989427"/>
          </a:xfrm>
          <a:prstGeom prst="rect">
            <a:avLst/>
          </a:prstGeom>
        </p:spPr>
      </p:pic>
      <p:sp>
        <p:nvSpPr>
          <p:cNvPr id="8" name="TextBox 8"/>
          <p:cNvSpPr txBox="1"/>
          <p:nvPr/>
        </p:nvSpPr>
        <p:spPr>
          <a:xfrm>
            <a:off x="1981200" y="3467100"/>
            <a:ext cx="8537559" cy="4796185"/>
          </a:xfrm>
          <a:prstGeom prst="rect">
            <a:avLst/>
          </a:prstGeom>
        </p:spPr>
        <p:txBody>
          <a:bodyPr wrap="square" lIns="0" tIns="0" rIns="0" bIns="0" rtlCol="0" anchor="t">
            <a:spAutoFit/>
          </a:bodyPr>
          <a:lstStyle/>
          <a:p>
            <a:pPr algn="ctr">
              <a:lnSpc>
                <a:spcPts val="3359"/>
              </a:lnSpc>
              <a:spcBef>
                <a:spcPct val="0"/>
              </a:spcBef>
            </a:pPr>
            <a:endParaRPr lang="en-US" sz="6000" dirty="0" smtClean="0">
              <a:solidFill>
                <a:srgbClr val="000000"/>
              </a:solidFill>
              <a:latin typeface="Berlin Sans FB" panose="020E0602020502020306" pitchFamily="34" charset="0"/>
            </a:endParaRPr>
          </a:p>
          <a:p>
            <a:pPr algn="ctr">
              <a:lnSpc>
                <a:spcPts val="3359"/>
              </a:lnSpc>
              <a:spcBef>
                <a:spcPct val="0"/>
              </a:spcBef>
            </a:pPr>
            <a:endParaRPr lang="en-US" sz="6000" dirty="0" smtClean="0">
              <a:solidFill>
                <a:srgbClr val="000000"/>
              </a:solidFill>
              <a:latin typeface="Berlin Sans FB" panose="020E0602020502020306" pitchFamily="34" charset="0"/>
            </a:endParaRPr>
          </a:p>
          <a:p>
            <a:pPr algn="ctr">
              <a:lnSpc>
                <a:spcPts val="3359"/>
              </a:lnSpc>
              <a:spcBef>
                <a:spcPct val="0"/>
              </a:spcBef>
            </a:pPr>
            <a:r>
              <a:rPr lang="en-US" sz="6000" dirty="0" smtClean="0">
                <a:solidFill>
                  <a:srgbClr val="00B050"/>
                </a:solidFill>
                <a:latin typeface="Berlin Sans FB" panose="020E0602020502020306" pitchFamily="34" charset="0"/>
              </a:rPr>
              <a:t>Fruit and vegetables</a:t>
            </a:r>
          </a:p>
          <a:p>
            <a:pPr algn="ctr">
              <a:lnSpc>
                <a:spcPts val="3359"/>
              </a:lnSpc>
              <a:spcBef>
                <a:spcPct val="0"/>
              </a:spcBef>
            </a:pPr>
            <a:endParaRPr lang="en-US" sz="6000" dirty="0" smtClean="0">
              <a:solidFill>
                <a:srgbClr val="00B050"/>
              </a:solidFill>
              <a:latin typeface="Berlin Sans FB" panose="020E0602020502020306" pitchFamily="34" charset="0"/>
            </a:endParaRPr>
          </a:p>
          <a:p>
            <a:pPr algn="ctr">
              <a:lnSpc>
                <a:spcPts val="3359"/>
              </a:lnSpc>
              <a:spcBef>
                <a:spcPct val="0"/>
              </a:spcBef>
            </a:pPr>
            <a:r>
              <a:rPr lang="en-US" sz="6000" dirty="0" smtClean="0">
                <a:solidFill>
                  <a:srgbClr val="00B050"/>
                </a:solidFill>
                <a:latin typeface="Berlin Sans FB" panose="020E0602020502020306" pitchFamily="34" charset="0"/>
              </a:rPr>
              <a:t>Carbohydrates</a:t>
            </a:r>
          </a:p>
          <a:p>
            <a:pPr algn="ctr">
              <a:lnSpc>
                <a:spcPts val="3359"/>
              </a:lnSpc>
              <a:spcBef>
                <a:spcPct val="0"/>
              </a:spcBef>
            </a:pPr>
            <a:endParaRPr lang="en-US" sz="6000" dirty="0">
              <a:solidFill>
                <a:srgbClr val="00B050"/>
              </a:solidFill>
              <a:latin typeface="Berlin Sans FB" panose="020E0602020502020306" pitchFamily="34" charset="0"/>
            </a:endParaRPr>
          </a:p>
          <a:p>
            <a:pPr algn="ctr">
              <a:lnSpc>
                <a:spcPts val="3359"/>
              </a:lnSpc>
              <a:spcBef>
                <a:spcPct val="0"/>
              </a:spcBef>
            </a:pPr>
            <a:r>
              <a:rPr lang="en-US" sz="6000" dirty="0" smtClean="0">
                <a:solidFill>
                  <a:srgbClr val="00B050"/>
                </a:solidFill>
                <a:latin typeface="Berlin Sans FB" panose="020E0602020502020306" pitchFamily="34" charset="0"/>
              </a:rPr>
              <a:t>Proteins</a:t>
            </a:r>
          </a:p>
          <a:p>
            <a:pPr algn="ctr">
              <a:lnSpc>
                <a:spcPts val="3359"/>
              </a:lnSpc>
              <a:spcBef>
                <a:spcPct val="0"/>
              </a:spcBef>
            </a:pPr>
            <a:endParaRPr lang="en-US" sz="6000" dirty="0" smtClean="0">
              <a:solidFill>
                <a:srgbClr val="00B050"/>
              </a:solidFill>
              <a:latin typeface="Berlin Sans FB" panose="020E0602020502020306" pitchFamily="34" charset="0"/>
            </a:endParaRPr>
          </a:p>
          <a:p>
            <a:pPr algn="ctr">
              <a:lnSpc>
                <a:spcPts val="3359"/>
              </a:lnSpc>
              <a:spcBef>
                <a:spcPct val="0"/>
              </a:spcBef>
            </a:pPr>
            <a:r>
              <a:rPr lang="en-US" sz="6000" dirty="0" smtClean="0">
                <a:solidFill>
                  <a:srgbClr val="00B050"/>
                </a:solidFill>
                <a:latin typeface="Berlin Sans FB" panose="020E0602020502020306" pitchFamily="34" charset="0"/>
              </a:rPr>
              <a:t>Dairy</a:t>
            </a:r>
          </a:p>
          <a:p>
            <a:pPr algn="ctr">
              <a:lnSpc>
                <a:spcPts val="3359"/>
              </a:lnSpc>
              <a:spcBef>
                <a:spcPct val="0"/>
              </a:spcBef>
            </a:pPr>
            <a:endParaRPr lang="en-US" sz="6000" dirty="0" smtClean="0">
              <a:solidFill>
                <a:srgbClr val="00B050"/>
              </a:solidFill>
              <a:latin typeface="Berlin Sans FB" panose="020E0602020502020306" pitchFamily="34" charset="0"/>
            </a:endParaRPr>
          </a:p>
          <a:p>
            <a:pPr algn="ctr">
              <a:lnSpc>
                <a:spcPts val="3359"/>
              </a:lnSpc>
              <a:spcBef>
                <a:spcPct val="0"/>
              </a:spcBef>
            </a:pPr>
            <a:r>
              <a:rPr lang="en-US" sz="6000" dirty="0" smtClean="0">
                <a:solidFill>
                  <a:srgbClr val="00B050"/>
                </a:solidFill>
                <a:latin typeface="Berlin Sans FB" panose="020E0602020502020306" pitchFamily="34" charset="0"/>
              </a:rPr>
              <a:t>Fats </a:t>
            </a:r>
          </a:p>
        </p:txBody>
      </p:sp>
      <p:sp>
        <p:nvSpPr>
          <p:cNvPr id="9" name="TextBox 9"/>
          <p:cNvSpPr txBox="1"/>
          <p:nvPr/>
        </p:nvSpPr>
        <p:spPr>
          <a:xfrm>
            <a:off x="1357213" y="721512"/>
            <a:ext cx="9431478"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There are 5 main food groups</a:t>
            </a:r>
            <a:endParaRPr lang="en-US" sz="8000" dirty="0">
              <a:solidFill>
                <a:srgbClr val="000000"/>
              </a:solidFill>
              <a:latin typeface="Amatic SC Bold"/>
            </a:endParaRPr>
          </a:p>
        </p:txBody>
      </p:sp>
      <p:pic>
        <p:nvPicPr>
          <p:cNvPr id="12" name="Picture 1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851397">
            <a:off x="11087297" y="2421114"/>
            <a:ext cx="319992" cy="307192"/>
          </a:xfrm>
          <a:prstGeom prst="rect">
            <a:avLst/>
          </a:prstGeom>
        </p:spPr>
      </p:pic>
      <p:pic>
        <p:nvPicPr>
          <p:cNvPr id="13" name="Picture 13"/>
          <p:cNvPicPr>
            <a:picLocks noChangeAspect="1"/>
          </p:cNvPicPr>
          <p:nvPr/>
        </p:nvPicPr>
        <p:blipFill>
          <a:blip r:embed="rId4"/>
          <a:srcRect/>
          <a:stretch>
            <a:fillRect/>
          </a:stretch>
        </p:blipFill>
        <p:spPr>
          <a:xfrm rot="-10019461">
            <a:off x="11296480" y="9642552"/>
            <a:ext cx="516571" cy="495908"/>
          </a:xfrm>
          <a:prstGeom prst="rect">
            <a:avLst/>
          </a:prstGeom>
        </p:spPr>
      </p:pic>
      <p:pic>
        <p:nvPicPr>
          <p:cNvPr id="17" name="Picture 17"/>
          <p:cNvPicPr>
            <a:picLocks noChangeAspect="1"/>
          </p:cNvPicPr>
          <p:nvPr/>
        </p:nvPicPr>
        <p:blipFill>
          <a:blip r:embed="rId4"/>
          <a:srcRect/>
          <a:stretch>
            <a:fillRect/>
          </a:stretch>
        </p:blipFill>
        <p:spPr>
          <a:xfrm rot="-7483644">
            <a:off x="764034" y="9398694"/>
            <a:ext cx="509049" cy="488687"/>
          </a:xfrm>
          <a:prstGeom prst="rect">
            <a:avLst/>
          </a:prstGeom>
        </p:spPr>
      </p:pic>
      <p:pic>
        <p:nvPicPr>
          <p:cNvPr id="18" name="Picture 18"/>
          <p:cNvPicPr>
            <a:picLocks noChangeAspect="1"/>
          </p:cNvPicPr>
          <p:nvPr/>
        </p:nvPicPr>
        <p:blipFill>
          <a:blip r:embed="rId4"/>
          <a:srcRect/>
          <a:stretch>
            <a:fillRect/>
          </a:stretch>
        </p:blipFill>
        <p:spPr>
          <a:xfrm rot="-1839255">
            <a:off x="337123" y="2488044"/>
            <a:ext cx="554415" cy="532238"/>
          </a:xfrm>
          <a:prstGeom prst="rect">
            <a:avLst/>
          </a:prstGeom>
        </p:spPr>
      </p:pic>
      <p:pic>
        <p:nvPicPr>
          <p:cNvPr id="20"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https://lifebydesignover50.com/wp-content/uploads/2014/02/bigstock-Healthy-Lifestyle-Concept-3316684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658595" y="2171700"/>
            <a:ext cx="6477000" cy="647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www.comiccompany.co.uk/images/483-EATWELL-mgnt-50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76400" y="190500"/>
            <a:ext cx="13937608" cy="9372600"/>
          </a:xfrm>
          <a:prstGeom prst="rect">
            <a:avLst/>
          </a:prstGeom>
          <a:solidFill>
            <a:schemeClr val="accent6">
              <a:lumMod val="40000"/>
              <a:lumOff val="60000"/>
            </a:schemeClr>
          </a:solidFill>
          <a:ln w="9525">
            <a:noFill/>
            <a:miter lim="800000"/>
            <a:headEnd/>
            <a:tailEnd/>
          </a:ln>
        </p:spPr>
      </p:pic>
    </p:spTree>
    <p:extLst>
      <p:ext uri="{BB962C8B-B14F-4D97-AF65-F5344CB8AC3E}">
        <p14:creationId xmlns:p14="http://schemas.microsoft.com/office/powerpoint/2010/main" val="244370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p:cNvPicPr>
          <p:nvPr/>
        </p:nvPicPr>
        <p:blipFill>
          <a:blip r:embed="rId2"/>
          <a:srcRect/>
          <a:stretch>
            <a:fillRect/>
          </a:stretch>
        </p:blipFill>
        <p:spPr>
          <a:xfrm rot="181237">
            <a:off x="1719087" y="305456"/>
            <a:ext cx="4923008" cy="1749923"/>
          </a:xfrm>
          <a:prstGeom prst="rect">
            <a:avLst/>
          </a:prstGeom>
        </p:spPr>
      </p:pic>
      <p:sp>
        <p:nvSpPr>
          <p:cNvPr id="9" name="TextBox 9"/>
          <p:cNvSpPr txBox="1"/>
          <p:nvPr/>
        </p:nvSpPr>
        <p:spPr>
          <a:xfrm>
            <a:off x="1357213" y="721512"/>
            <a:ext cx="6034187"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carbohydrates</a:t>
            </a:r>
            <a:endParaRPr lang="en-US" sz="8000" dirty="0">
              <a:solidFill>
                <a:srgbClr val="000000"/>
              </a:solidFill>
              <a:latin typeface="Amatic SC Bold"/>
            </a:endParaRPr>
          </a:p>
        </p:txBody>
      </p:sp>
      <p:pic>
        <p:nvPicPr>
          <p:cNvPr id="20"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 y="2445907"/>
            <a:ext cx="4261104" cy="282627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83418" y="6232380"/>
            <a:ext cx="4848923" cy="3232615"/>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800" y="6286500"/>
            <a:ext cx="4212915" cy="3159686"/>
          </a:xfrm>
          <a:prstGeom prst="rect">
            <a:avLst/>
          </a:prstGeom>
        </p:spPr>
      </p:pic>
      <p:sp>
        <p:nvSpPr>
          <p:cNvPr id="8" name="Rounded Rectangle 7"/>
          <p:cNvSpPr/>
          <p:nvPr/>
        </p:nvSpPr>
        <p:spPr>
          <a:xfrm>
            <a:off x="10972800"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2261141" y="730780"/>
            <a:ext cx="4724400" cy="6494085"/>
          </a:xfrm>
          <a:prstGeom prst="rect">
            <a:avLst/>
          </a:prstGeom>
          <a:noFill/>
        </p:spPr>
        <p:txBody>
          <a:bodyPr wrap="square" rtlCol="0">
            <a:spAutoFit/>
          </a:bodyPr>
          <a:lstStyle/>
          <a:p>
            <a:endParaRPr lang="en-GB" sz="4000" dirty="0" smtClean="0">
              <a:solidFill>
                <a:srgbClr val="C00000"/>
              </a:solidFill>
              <a:latin typeface="Berlin Sans FB" panose="020E0602020502020306" pitchFamily="34" charset="0"/>
            </a:endParaRPr>
          </a:p>
          <a:p>
            <a:endParaRPr lang="en-GB" sz="4000" dirty="0">
              <a:solidFill>
                <a:srgbClr val="C00000"/>
              </a:solidFill>
              <a:latin typeface="Berlin Sans FB" panose="020E0602020502020306" pitchFamily="34" charset="0"/>
            </a:endParaRPr>
          </a:p>
          <a:p>
            <a:endParaRPr lang="en-GB" sz="4800" dirty="0" smtClean="0">
              <a:solidFill>
                <a:srgbClr val="C00000"/>
              </a:solidFill>
              <a:latin typeface="Berlin Sans FB" panose="020E0602020502020306" pitchFamily="34" charset="0"/>
            </a:endParaRPr>
          </a:p>
          <a:p>
            <a:r>
              <a:rPr lang="en-GB" sz="4800" dirty="0" smtClean="0">
                <a:solidFill>
                  <a:srgbClr val="C00000"/>
                </a:solidFill>
                <a:latin typeface="Berlin Sans FB" panose="020E0602020502020306" pitchFamily="34" charset="0"/>
              </a:rPr>
              <a:t>Bread, rice cereal and pasta are healthy.</a:t>
            </a:r>
          </a:p>
          <a:p>
            <a:endParaRPr lang="en-GB" sz="4800" dirty="0">
              <a:solidFill>
                <a:srgbClr val="C00000"/>
              </a:solidFill>
              <a:latin typeface="Berlin Sans FB" panose="020E0602020502020306" pitchFamily="34" charset="0"/>
            </a:endParaRPr>
          </a:p>
          <a:p>
            <a:r>
              <a:rPr lang="en-GB" sz="4800" dirty="0" smtClean="0">
                <a:solidFill>
                  <a:srgbClr val="C00000"/>
                </a:solidFill>
                <a:latin typeface="Berlin Sans FB" panose="020E0602020502020306" pitchFamily="34" charset="0"/>
              </a:rPr>
              <a:t>They give us energy.</a:t>
            </a:r>
            <a:endParaRPr lang="en-GB" sz="4800" dirty="0">
              <a:solidFill>
                <a:srgbClr val="C00000"/>
              </a:solidFill>
              <a:latin typeface="Berlin Sans FB" panose="020E0602020502020306" pitchFamily="34" charset="0"/>
            </a:endParaRPr>
          </a:p>
        </p:txBody>
      </p:sp>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43600" y="2628900"/>
            <a:ext cx="3765199" cy="2824606"/>
          </a:xfrm>
          <a:prstGeom prst="rect">
            <a:avLst/>
          </a:prstGeom>
        </p:spPr>
      </p:pic>
    </p:spTree>
    <p:extLst>
      <p:ext uri="{BB962C8B-B14F-4D97-AF65-F5344CB8AC3E}">
        <p14:creationId xmlns:p14="http://schemas.microsoft.com/office/powerpoint/2010/main" val="3636206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p:cNvPicPr>
          <p:nvPr/>
        </p:nvPicPr>
        <p:blipFill>
          <a:blip r:embed="rId2"/>
          <a:srcRect/>
          <a:stretch>
            <a:fillRect/>
          </a:stretch>
        </p:blipFill>
        <p:spPr>
          <a:xfrm rot="181237">
            <a:off x="1719087" y="305456"/>
            <a:ext cx="4923008" cy="1749923"/>
          </a:xfrm>
          <a:prstGeom prst="rect">
            <a:avLst/>
          </a:prstGeom>
        </p:spPr>
      </p:pic>
      <p:sp>
        <p:nvSpPr>
          <p:cNvPr id="9" name="TextBox 9"/>
          <p:cNvSpPr txBox="1"/>
          <p:nvPr/>
        </p:nvSpPr>
        <p:spPr>
          <a:xfrm>
            <a:off x="1357213" y="721512"/>
            <a:ext cx="6034187"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carbohydrates</a:t>
            </a:r>
            <a:endParaRPr lang="en-US" sz="8000" dirty="0">
              <a:solidFill>
                <a:srgbClr val="000000"/>
              </a:solidFill>
              <a:latin typeface="Amatic SC Bold"/>
            </a:endParaRPr>
          </a:p>
        </p:txBody>
      </p:sp>
      <p:pic>
        <p:nvPicPr>
          <p:cNvPr id="20"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0972800"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dirty="0">
                <a:solidFill>
                  <a:srgbClr val="C00000"/>
                </a:solidFill>
                <a:latin typeface="Berlin Sans FB" panose="020E0602020502020306" pitchFamily="34" charset="0"/>
              </a:rPr>
              <a:t>Sweets, sugary drinks, pastries, sugary cereals are “bad” carbohydrates.</a:t>
            </a:r>
          </a:p>
          <a:p>
            <a:r>
              <a:rPr lang="en-GB" sz="4800" dirty="0">
                <a:solidFill>
                  <a:srgbClr val="C00000"/>
                </a:solidFill>
                <a:latin typeface="Berlin Sans FB" panose="020E0602020502020306" pitchFamily="34" charset="0"/>
              </a:rPr>
              <a:t>They also give us energy but should </a:t>
            </a:r>
            <a:r>
              <a:rPr lang="en-GB" sz="4800" dirty="0" smtClean="0">
                <a:solidFill>
                  <a:srgbClr val="C00000"/>
                </a:solidFill>
                <a:latin typeface="Berlin Sans FB" panose="020E0602020502020306" pitchFamily="34" charset="0"/>
              </a:rPr>
              <a:t>only be eaten as a treat!!</a:t>
            </a:r>
            <a:r>
              <a:rPr lang="en-GB" dirty="0" smtClean="0">
                <a:solidFill>
                  <a:srgbClr val="FF0000"/>
                </a:solidFill>
                <a:latin typeface="Berlin Sans FB" panose="020E0602020502020306" pitchFamily="34" charset="0"/>
              </a:rPr>
              <a:t>.</a:t>
            </a:r>
            <a:endParaRPr lang="en-GB" dirty="0">
              <a:solidFill>
                <a:srgbClr val="FF0000"/>
              </a:solidFill>
              <a:latin typeface="Berlin Sans FB" panose="020E0602020502020306" pitchFamily="34" charset="0"/>
            </a:endParaRPr>
          </a:p>
        </p:txBody>
      </p:sp>
      <p:sp>
        <p:nvSpPr>
          <p:cNvPr id="11" name="TextBox 10"/>
          <p:cNvSpPr txBox="1"/>
          <p:nvPr/>
        </p:nvSpPr>
        <p:spPr>
          <a:xfrm>
            <a:off x="12261141" y="730780"/>
            <a:ext cx="4724400" cy="4278094"/>
          </a:xfrm>
          <a:prstGeom prst="rect">
            <a:avLst/>
          </a:prstGeom>
          <a:noFill/>
        </p:spPr>
        <p:txBody>
          <a:bodyPr wrap="square" rtlCol="0">
            <a:spAutoFit/>
          </a:bodyPr>
          <a:lstStyle/>
          <a:p>
            <a:endParaRPr lang="en-GB" sz="4000" dirty="0" smtClean="0">
              <a:solidFill>
                <a:srgbClr val="C00000"/>
              </a:solidFill>
              <a:latin typeface="Berlin Sans FB" panose="020E0602020502020306" pitchFamily="34" charset="0"/>
            </a:endParaRPr>
          </a:p>
          <a:p>
            <a:endParaRPr lang="en-GB" sz="4000" dirty="0">
              <a:solidFill>
                <a:srgbClr val="C00000"/>
              </a:solidFill>
              <a:latin typeface="Berlin Sans FB" panose="020E0602020502020306" pitchFamily="34" charset="0"/>
            </a:endParaRPr>
          </a:p>
          <a:p>
            <a:endParaRPr lang="en-GB" sz="4800" dirty="0" smtClean="0">
              <a:solidFill>
                <a:srgbClr val="C00000"/>
              </a:solidFill>
              <a:latin typeface="Berlin Sans FB" panose="020E0602020502020306" pitchFamily="34" charset="0"/>
            </a:endParaRPr>
          </a:p>
          <a:p>
            <a:endParaRPr lang="en-GB" sz="4800" dirty="0" smtClean="0">
              <a:solidFill>
                <a:srgbClr val="C00000"/>
              </a:solidFill>
              <a:latin typeface="Berlin Sans FB" panose="020E0602020502020306" pitchFamily="34" charset="0"/>
            </a:endParaRPr>
          </a:p>
          <a:p>
            <a:endParaRPr lang="en-GB" sz="4800" dirty="0">
              <a:solidFill>
                <a:srgbClr val="C00000"/>
              </a:solidFill>
              <a:latin typeface="Berlin Sans FB" panose="020E0602020502020306" pitchFamily="34" charset="0"/>
            </a:endParaRPr>
          </a:p>
          <a:p>
            <a:endParaRPr lang="en-GB" sz="4800" dirty="0">
              <a:solidFill>
                <a:srgbClr val="C00000"/>
              </a:solidFill>
              <a:latin typeface="Berlin Sans FB" panose="020E0602020502020306" pitchFamily="34" charset="0"/>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107" y="7401649"/>
            <a:ext cx="7749273" cy="2514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45" y="2120103"/>
            <a:ext cx="5048250" cy="3371850"/>
          </a:xfrm>
          <a:prstGeom prst="rect">
            <a:avLst/>
          </a:prstGeom>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09317" y="4288337"/>
            <a:ext cx="4043980" cy="2662237"/>
          </a:xfrm>
          <a:prstGeom prst="rect">
            <a:avLst/>
          </a:prstGeom>
        </p:spPr>
      </p:pic>
      <p:pic>
        <p:nvPicPr>
          <p:cNvPr id="3076" name="Picture 4" descr="Soft Drinks (1.25 Ml Bottle) – samirsindiankitchen"/>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2037" r="-37"/>
          <a:stretch/>
        </p:blipFill>
        <p:spPr bwMode="auto">
          <a:xfrm>
            <a:off x="6859411" y="47127"/>
            <a:ext cx="3817938" cy="381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47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33800" y="24245"/>
            <a:ext cx="9829800" cy="9982200"/>
          </a:xfrm>
          <a:prstGeom prst="rect">
            <a:avLst/>
          </a:prstGeom>
        </p:spPr>
      </p:pic>
      <p:pic>
        <p:nvPicPr>
          <p:cNvPr id="3"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94648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2214</TotalTime>
  <Words>1012</Words>
  <Application>Microsoft Office PowerPoint</Application>
  <PresentationFormat>Custom</PresentationFormat>
  <Paragraphs>196</Paragraphs>
  <Slides>37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Berlin Sans FB</vt:lpstr>
      <vt:lpstr>Muli Regular Bold</vt:lpstr>
      <vt:lpstr>Calibri</vt:lpstr>
      <vt:lpstr>Times New Roman</vt:lpstr>
      <vt:lpstr>Muli Bold</vt:lpstr>
      <vt:lpstr>Symbol</vt:lpstr>
      <vt:lpstr>Muli Regular</vt:lpstr>
      <vt:lpstr>Amatic SC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Anna Green</cp:lastModifiedBy>
  <cp:revision>81</cp:revision>
  <dcterms:created xsi:type="dcterms:W3CDTF">2006-08-16T00:00:00Z</dcterms:created>
  <dcterms:modified xsi:type="dcterms:W3CDTF">2021-03-29T16:21:09Z</dcterms:modified>
  <dc:identifier>DAEDc3676mY</dc:identifier>
</cp:coreProperties>
</file>