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6" r:id="rId2"/>
    <p:sldId id="257" r:id="rId3"/>
    <p:sldId id="272" r:id="rId4"/>
    <p:sldId id="273" r:id="rId5"/>
    <p:sldId id="274" r:id="rId6"/>
    <p:sldId id="275" r:id="rId7"/>
    <p:sldId id="276" r:id="rId8"/>
    <p:sldId id="277" r:id="rId9"/>
    <p:sldId id="278" r:id="rId10"/>
    <p:sldId id="312" r:id="rId11"/>
    <p:sldId id="313"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2"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258" r:id="rId42"/>
    <p:sldId id="259" r:id="rId43"/>
    <p:sldId id="260" r:id="rId44"/>
    <p:sldId id="261" r:id="rId45"/>
    <p:sldId id="262" r:id="rId46"/>
    <p:sldId id="263" r:id="rId47"/>
    <p:sldId id="264" r:id="rId48"/>
    <p:sldId id="265" r:id="rId49"/>
    <p:sldId id="266" r:id="rId50"/>
    <p:sldId id="267" r:id="rId51"/>
    <p:sldId id="268" r:id="rId52"/>
    <p:sldId id="269" r:id="rId53"/>
    <p:sldId id="270" r:id="rId54"/>
    <p:sldId id="271" r:id="rId55"/>
  </p:sldIdLst>
  <p:sldSz cx="18288000" cy="10287000"/>
  <p:notesSz cx="6858000" cy="9144000"/>
  <p:embeddedFontLst>
    <p:embeddedFont>
      <p:font typeface="Berlin Sans FB" panose="020E0602020502020306" pitchFamily="34" charset="0"/>
      <p:regular r:id="rId57"/>
      <p:bold r:id="rId58"/>
    </p:embeddedFont>
    <p:embeddedFont>
      <p:font typeface="Muli Regular Bold" panose="020B0604020202020204" charset="0"/>
      <p:regular r:id="rId59"/>
    </p:embeddedFont>
    <p:embeddedFont>
      <p:font typeface="Calibri" panose="020F0502020204030204" pitchFamily="34" charset="0"/>
      <p:regular r:id="rId60"/>
      <p:bold r:id="rId61"/>
      <p:italic r:id="rId62"/>
      <p:boldItalic r:id="rId63"/>
    </p:embeddedFont>
    <p:embeddedFont>
      <p:font typeface="Amatic SC Bold" panose="020B0604020202020204" charset="-79"/>
      <p:regular r:id="rId64"/>
    </p:embeddedFont>
    <p:embeddedFont>
      <p:font typeface="Muli Bold" panose="020B0604020202020204" charset="0"/>
      <p:regular r:id="rId65"/>
    </p:embeddedFont>
    <p:embeddedFont>
      <p:font typeface="Muli Regular"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4" d="100"/>
          <a:sy n="34" d="100"/>
        </p:scale>
        <p:origin x="1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B7301-9C0D-46BB-89EA-D6C8C87432CA}"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3E061-7AF9-4F67-881D-2F375C85D809}" type="slidenum">
              <a:rPr lang="en-GB" smtClean="0"/>
              <a:t>‹#›</a:t>
            </a:fld>
            <a:endParaRPr lang="en-GB"/>
          </a:p>
        </p:txBody>
      </p:sp>
    </p:spTree>
    <p:extLst>
      <p:ext uri="{BB962C8B-B14F-4D97-AF65-F5344CB8AC3E}">
        <p14:creationId xmlns:p14="http://schemas.microsoft.com/office/powerpoint/2010/main" val="702707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CAA9B0-5205-47ED-B95E-9C0BFC329AD8}" type="slidenum">
              <a:rPr lang="en-GB" smtClean="0"/>
              <a:t>15</a:t>
            </a:fld>
            <a:endParaRPr lang="en-GB"/>
          </a:p>
        </p:txBody>
      </p:sp>
    </p:spTree>
    <p:extLst>
      <p:ext uri="{BB962C8B-B14F-4D97-AF65-F5344CB8AC3E}">
        <p14:creationId xmlns:p14="http://schemas.microsoft.com/office/powerpoint/2010/main" val="29645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HABITAT</a:t>
            </a:r>
            <a:r>
              <a:rPr lang="en-GB" baseline="0" dirty="0" smtClean="0">
                <a:solidFill>
                  <a:srgbClr val="FF0000"/>
                </a:solidFill>
              </a:rPr>
              <a:t> LOSS </a:t>
            </a:r>
            <a:r>
              <a:rPr lang="en-GB" baseline="0" dirty="0" smtClean="0"/>
              <a:t>– less forage and shelter for bees. Its vitals for bees to have enough flowers to forage and safe places to use for nesting among vegetation, soil, and hedges.</a:t>
            </a:r>
          </a:p>
          <a:p>
            <a:r>
              <a:rPr lang="en-GB" baseline="0" dirty="0" smtClean="0"/>
              <a:t>Since WW2 we’ve lost 97% of wildflower meadows leaving bees with little natural habitat.</a:t>
            </a:r>
          </a:p>
          <a:p>
            <a:r>
              <a:rPr lang="en-GB" baseline="0" dirty="0" smtClean="0"/>
              <a:t>CLIMATE CHANGE – changes in climate may be disrupting bee nesting behaviour. It may also affect the timing of flowering plants that bees rely on for food. </a:t>
            </a:r>
            <a:r>
              <a:rPr lang="en-GB" baseline="0" dirty="0" err="1" smtClean="0"/>
              <a:t>Eg</a:t>
            </a:r>
            <a:r>
              <a:rPr lang="en-GB" baseline="0" dirty="0" smtClean="0"/>
              <a:t> apple trees could be in blossom at a different time from when the bees are active.</a:t>
            </a:r>
          </a:p>
          <a:p>
            <a:r>
              <a:rPr lang="en-GB" baseline="0" dirty="0" smtClean="0"/>
              <a:t>PESTICIDES – these can have adverse effects on bees by reducing their breeding success and resistance to disease. Scientists have found that exposure to pesticides can impair honeybees ability to navigate, bumblebees ability to reproduce.</a:t>
            </a:r>
          </a:p>
          <a:p>
            <a:r>
              <a:rPr lang="en-GB" baseline="0" dirty="0" smtClean="0"/>
              <a:t>PEST AND DISEASE – honeybee diseases can spread to wild bumblebees.</a:t>
            </a:r>
          </a:p>
          <a:p>
            <a:r>
              <a:rPr lang="en-GB" baseline="0" dirty="0" smtClean="0"/>
              <a:t>INVASIVE BEES – some species that are not naturally found in UK can be disruptive or worse for native bees. </a:t>
            </a:r>
            <a:r>
              <a:rPr lang="en-GB" baseline="0" dirty="0" err="1" smtClean="0"/>
              <a:t>Eg</a:t>
            </a:r>
            <a:r>
              <a:rPr lang="en-GB" baseline="0" dirty="0" smtClean="0"/>
              <a:t> Asian Hornet recently arrived in UK and could devastate British bee species.</a:t>
            </a:r>
          </a:p>
        </p:txBody>
      </p:sp>
      <p:sp>
        <p:nvSpPr>
          <p:cNvPr id="4" name="Slide Number Placeholder 3"/>
          <p:cNvSpPr>
            <a:spLocks noGrp="1"/>
          </p:cNvSpPr>
          <p:nvPr>
            <p:ph type="sldNum" sz="quarter" idx="10"/>
          </p:nvPr>
        </p:nvSpPr>
        <p:spPr/>
        <p:txBody>
          <a:bodyPr/>
          <a:lstStyle/>
          <a:p>
            <a:fld id="{ACCAA9B0-5205-47ED-B95E-9C0BFC329AD8}" type="slidenum">
              <a:rPr lang="en-GB" smtClean="0"/>
              <a:t>25</a:t>
            </a:fld>
            <a:endParaRPr lang="en-GB"/>
          </a:p>
        </p:txBody>
      </p:sp>
    </p:spTree>
    <p:extLst>
      <p:ext uri="{BB962C8B-B14F-4D97-AF65-F5344CB8AC3E}">
        <p14:creationId xmlns:p14="http://schemas.microsoft.com/office/powerpoint/2010/main" val="2965394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8.png"/><Relationship Id="rId16" Type="http://schemas.openxmlformats.org/officeDocument/2006/relationships/image" Target="../media/image54.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png"/><Relationship Id="rId11" Type="http://schemas.microsoft.com/office/2007/relationships/hdphoto" Target="../media/hdphoto1.wdp"/><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9.png"/><Relationship Id="rId19"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27.png"/><Relationship Id="rId2" Type="http://schemas.openxmlformats.org/officeDocument/2006/relationships/image" Target="../media/image28.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27.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28.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28.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1.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27.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3.jfif"/><Relationship Id="rId5" Type="http://schemas.openxmlformats.org/officeDocument/2006/relationships/image" Target="../media/image112.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20.png"/><Relationship Id="rId7" Type="http://schemas.openxmlformats.org/officeDocument/2006/relationships/image" Target="../media/image118.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2.png"/><Relationship Id="rId9" Type="http://schemas.openxmlformats.org/officeDocument/2006/relationships/image" Target="../media/image1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2.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12.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1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4.png"/><Relationship Id="rId7" Type="http://schemas.openxmlformats.org/officeDocument/2006/relationships/image" Target="../media/image12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jpeg"/><Relationship Id="rId4" Type="http://schemas.openxmlformats.org/officeDocument/2006/relationships/image" Target="../media/image112.png"/><Relationship Id="rId9" Type="http://schemas.openxmlformats.org/officeDocument/2006/relationships/image" Target="../media/image1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2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12.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12.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pollinators.ie/"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9.gif"/><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6.png"/><Relationship Id="rId3" Type="http://schemas.openxmlformats.org/officeDocument/2006/relationships/image" Target="../media/image159.png"/><Relationship Id="rId7" Type="http://schemas.openxmlformats.org/officeDocument/2006/relationships/image" Target="../media/image20.png"/><Relationship Id="rId12" Type="http://schemas.openxmlformats.org/officeDocument/2006/relationships/image" Target="../media/image15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5.png"/><Relationship Id="rId5" Type="http://schemas.openxmlformats.org/officeDocument/2006/relationships/image" Target="../media/image161.png"/><Relationship Id="rId10" Type="http://schemas.openxmlformats.org/officeDocument/2006/relationships/image" Target="../media/image164.png"/><Relationship Id="rId4" Type="http://schemas.openxmlformats.org/officeDocument/2006/relationships/image" Target="../media/image160.png"/><Relationship Id="rId9" Type="http://schemas.openxmlformats.org/officeDocument/2006/relationships/image" Target="../media/image163.png"/><Relationship Id="rId14"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3.png"/><Relationship Id="rId3" Type="http://schemas.openxmlformats.org/officeDocument/2006/relationships/image" Target="../media/image161.png"/><Relationship Id="rId7" Type="http://schemas.openxmlformats.org/officeDocument/2006/relationships/image" Target="../media/image156.png"/><Relationship Id="rId12" Type="http://schemas.openxmlformats.org/officeDocument/2006/relationships/image" Target="../media/image165.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63.png"/><Relationship Id="rId5" Type="http://schemas.openxmlformats.org/officeDocument/2006/relationships/image" Target="../media/image169.png"/><Relationship Id="rId10" Type="http://schemas.openxmlformats.org/officeDocument/2006/relationships/image" Target="../media/image164.png"/><Relationship Id="rId4" Type="http://schemas.openxmlformats.org/officeDocument/2006/relationships/image" Target="../media/image168.png"/><Relationship Id="rId9" Type="http://schemas.openxmlformats.org/officeDocument/2006/relationships/image" Target="../media/image172.png"/><Relationship Id="rId14" Type="http://schemas.openxmlformats.org/officeDocument/2006/relationships/image" Target="../media/image27.png"/></Relationships>
</file>

<file path=ppt/slides/_rels/slide4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28.png"/><Relationship Id="rId7" Type="http://schemas.openxmlformats.org/officeDocument/2006/relationships/image" Target="../media/image177.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176.png"/><Relationship Id="rId10" Type="http://schemas.openxmlformats.org/officeDocument/2006/relationships/image" Target="../media/image180.png"/><Relationship Id="rId4" Type="http://schemas.openxmlformats.org/officeDocument/2006/relationships/image" Target="../media/image175.png"/><Relationship Id="rId9"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4.png"/><Relationship Id="rId4" Type="http://schemas.openxmlformats.org/officeDocument/2006/relationships/image" Target="../media/image156.png"/></Relationships>
</file>

<file path=ppt/slides/_rels/slide46.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27.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85.jpeg"/><Relationship Id="rId4" Type="http://schemas.openxmlformats.org/officeDocument/2006/relationships/image" Target="../media/image184.png"/></Relationships>
</file>

<file path=ppt/slides/_rels/slide4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56.png"/><Relationship Id="rId4"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f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27.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png"/></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6.png"/><Relationship Id="rId7" Type="http://schemas.openxmlformats.org/officeDocument/2006/relationships/image" Target="../media/image169.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87.png"/><Relationship Id="rId4" Type="http://schemas.openxmlformats.org/officeDocument/2006/relationships/image" Target="../media/image197.png"/></Relationships>
</file>

<file path=ppt/slides/_rels/slide52.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7.png"/><Relationship Id="rId2"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201.jpeg"/><Relationship Id="rId4" Type="http://schemas.openxmlformats.org/officeDocument/2006/relationships/image" Target="../media/image200.png"/></Relationships>
</file>

<file path=ppt/slides/_rels/slide53.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18" Type="http://schemas.openxmlformats.org/officeDocument/2006/relationships/image" Target="../media/image218.png"/><Relationship Id="rId26" Type="http://schemas.openxmlformats.org/officeDocument/2006/relationships/image" Target="../media/image226.png"/><Relationship Id="rId3" Type="http://schemas.openxmlformats.org/officeDocument/2006/relationships/image" Target="../media/image203.png"/><Relationship Id="rId21" Type="http://schemas.openxmlformats.org/officeDocument/2006/relationships/image" Target="../media/image221.png"/><Relationship Id="rId7" Type="http://schemas.openxmlformats.org/officeDocument/2006/relationships/image" Target="../media/image207.png"/><Relationship Id="rId12" Type="http://schemas.openxmlformats.org/officeDocument/2006/relationships/image" Target="../media/image212.png"/><Relationship Id="rId17" Type="http://schemas.openxmlformats.org/officeDocument/2006/relationships/image" Target="../media/image217.png"/><Relationship Id="rId25" Type="http://schemas.openxmlformats.org/officeDocument/2006/relationships/image" Target="../media/image225.png"/><Relationship Id="rId2" Type="http://schemas.openxmlformats.org/officeDocument/2006/relationships/image" Target="../media/image202.png"/><Relationship Id="rId16" Type="http://schemas.openxmlformats.org/officeDocument/2006/relationships/image" Target="../media/image216.png"/><Relationship Id="rId20"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11.png"/><Relationship Id="rId24" Type="http://schemas.openxmlformats.org/officeDocument/2006/relationships/image" Target="../media/image224.png"/><Relationship Id="rId5" Type="http://schemas.openxmlformats.org/officeDocument/2006/relationships/image" Target="../media/image205.png"/><Relationship Id="rId15" Type="http://schemas.openxmlformats.org/officeDocument/2006/relationships/image" Target="../media/image215.png"/><Relationship Id="rId23" Type="http://schemas.openxmlformats.org/officeDocument/2006/relationships/image" Target="../media/image223.png"/><Relationship Id="rId28" Type="http://schemas.openxmlformats.org/officeDocument/2006/relationships/image" Target="../media/image27.png"/><Relationship Id="rId10" Type="http://schemas.openxmlformats.org/officeDocument/2006/relationships/image" Target="../media/image210.png"/><Relationship Id="rId19" Type="http://schemas.openxmlformats.org/officeDocument/2006/relationships/image" Target="../media/image219.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22.png"/><Relationship Id="rId27" Type="http://schemas.openxmlformats.org/officeDocument/2006/relationships/image" Target="../media/image227.png"/></Relationships>
</file>

<file path=ppt/slides/_rels/slide54.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233.png"/><Relationship Id="rId18" Type="http://schemas.openxmlformats.org/officeDocument/2006/relationships/image" Target="../media/image238.png"/><Relationship Id="rId26" Type="http://schemas.openxmlformats.org/officeDocument/2006/relationships/image" Target="../media/image246.png"/><Relationship Id="rId3" Type="http://schemas.openxmlformats.org/officeDocument/2006/relationships/image" Target="../media/image172.png"/><Relationship Id="rId21" Type="http://schemas.openxmlformats.org/officeDocument/2006/relationships/image" Target="../media/image241.png"/><Relationship Id="rId7" Type="http://schemas.openxmlformats.org/officeDocument/2006/relationships/image" Target="../media/image230.png"/><Relationship Id="rId12" Type="http://schemas.openxmlformats.org/officeDocument/2006/relationships/image" Target="../media/image232.png"/><Relationship Id="rId17" Type="http://schemas.openxmlformats.org/officeDocument/2006/relationships/image" Target="../media/image237.png"/><Relationship Id="rId25" Type="http://schemas.openxmlformats.org/officeDocument/2006/relationships/image" Target="../media/image245.png"/><Relationship Id="rId2" Type="http://schemas.openxmlformats.org/officeDocument/2006/relationships/image" Target="../media/image228.png"/><Relationship Id="rId16" Type="http://schemas.openxmlformats.org/officeDocument/2006/relationships/image" Target="../media/image236.png"/><Relationship Id="rId20" Type="http://schemas.openxmlformats.org/officeDocument/2006/relationships/image" Target="../media/image240.png"/><Relationship Id="rId29" Type="http://schemas.openxmlformats.org/officeDocument/2006/relationships/image" Target="../media/image249.png"/><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231.png"/><Relationship Id="rId24" Type="http://schemas.openxmlformats.org/officeDocument/2006/relationships/image" Target="../media/image244.png"/><Relationship Id="rId5" Type="http://schemas.openxmlformats.org/officeDocument/2006/relationships/image" Target="../media/image229.png"/><Relationship Id="rId15" Type="http://schemas.openxmlformats.org/officeDocument/2006/relationships/image" Target="../media/image235.png"/><Relationship Id="rId23" Type="http://schemas.openxmlformats.org/officeDocument/2006/relationships/image" Target="../media/image243.png"/><Relationship Id="rId28" Type="http://schemas.openxmlformats.org/officeDocument/2006/relationships/image" Target="../media/image248.png"/><Relationship Id="rId10" Type="http://schemas.openxmlformats.org/officeDocument/2006/relationships/image" Target="../media/image168.png"/><Relationship Id="rId19" Type="http://schemas.openxmlformats.org/officeDocument/2006/relationships/image" Target="../media/image239.png"/><Relationship Id="rId31" Type="http://schemas.openxmlformats.org/officeDocument/2006/relationships/image" Target="../media/image27.png"/><Relationship Id="rId4" Type="http://schemas.openxmlformats.org/officeDocument/2006/relationships/image" Target="../media/image164.png"/><Relationship Id="rId9" Type="http://schemas.openxmlformats.org/officeDocument/2006/relationships/image" Target="../media/image156.png"/><Relationship Id="rId14" Type="http://schemas.openxmlformats.org/officeDocument/2006/relationships/image" Target="../media/image234.png"/><Relationship Id="rId22" Type="http://schemas.openxmlformats.org/officeDocument/2006/relationships/image" Target="../media/image242.png"/><Relationship Id="rId27" Type="http://schemas.openxmlformats.org/officeDocument/2006/relationships/image" Target="../media/image247.png"/><Relationship Id="rId30" Type="http://schemas.openxmlformats.org/officeDocument/2006/relationships/image" Target="../media/image250.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4806408" y="8269"/>
            <a:ext cx="7419064" cy="1839179"/>
          </a:xfrm>
          <a:prstGeom prst="rect">
            <a:avLst/>
          </a:prstGeom>
        </p:spPr>
      </p:pic>
      <p:sp>
        <p:nvSpPr>
          <p:cNvPr id="6" name="TextBox 10"/>
          <p:cNvSpPr txBox="1"/>
          <p:nvPr/>
        </p:nvSpPr>
        <p:spPr>
          <a:xfrm>
            <a:off x="609600" y="434066"/>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is an ecosystem?</a:t>
            </a:r>
            <a:endParaRPr lang="en-US" sz="8007" dirty="0">
              <a:solidFill>
                <a:srgbClr val="000000"/>
              </a:solidFill>
              <a:latin typeface="Amatic SC Bold"/>
            </a:endParaRPr>
          </a:p>
        </p:txBody>
      </p:sp>
      <p:sp>
        <p:nvSpPr>
          <p:cNvPr id="2" name="Rounded Rectangle 1"/>
          <p:cNvSpPr/>
          <p:nvPr/>
        </p:nvSpPr>
        <p:spPr>
          <a:xfrm>
            <a:off x="190500" y="2187146"/>
            <a:ext cx="9906000" cy="46327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62000" y="2933700"/>
            <a:ext cx="8458200" cy="4031873"/>
          </a:xfrm>
          <a:prstGeom prst="rect">
            <a:avLst/>
          </a:prstGeom>
        </p:spPr>
        <p:txBody>
          <a:bodyPr wrap="square">
            <a:spAutoFit/>
          </a:bodyPr>
          <a:lstStyle/>
          <a:p>
            <a:r>
              <a:rPr lang="en-GB" sz="3200" dirty="0" smtClean="0">
                <a:solidFill>
                  <a:srgbClr val="00B050"/>
                </a:solidFill>
                <a:latin typeface="Berlin Sans FB" panose="020E0602020502020306" pitchFamily="34" charset="0"/>
              </a:rPr>
              <a:t>An</a:t>
            </a:r>
            <a:r>
              <a:rPr lang="en-GB" sz="3200" dirty="0" smtClean="0">
                <a:solidFill>
                  <a:srgbClr val="0070C0"/>
                </a:solidFill>
                <a:latin typeface="Berlin Sans FB" panose="020E0602020502020306" pitchFamily="34" charset="0"/>
              </a:rPr>
              <a:t> ecosystem </a:t>
            </a:r>
            <a:r>
              <a:rPr lang="en-GB" sz="3200" dirty="0" smtClean="0">
                <a:solidFill>
                  <a:srgbClr val="00B050"/>
                </a:solidFill>
                <a:latin typeface="Berlin Sans FB" panose="020E0602020502020306" pitchFamily="34" charset="0"/>
              </a:rPr>
              <a:t>is a way that living things work together in their surroundings.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need </a:t>
            </a:r>
            <a:r>
              <a:rPr lang="en-GB" sz="3200" dirty="0" smtClean="0">
                <a:solidFill>
                  <a:srgbClr val="0070C0"/>
                </a:solidFill>
                <a:latin typeface="Berlin Sans FB" panose="020E0602020502020306" pitchFamily="34" charset="0"/>
              </a:rPr>
              <a:t>water, soil, plants, animals.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all work together so if you take 1 thing away they wont work as well.</a:t>
            </a:r>
          </a:p>
          <a:p>
            <a:endParaRPr lang="en-GB" sz="3200" dirty="0">
              <a:solidFill>
                <a:srgbClr val="00B050"/>
              </a:solidFill>
              <a:latin typeface="Berlin Sans FB" panose="020E0602020502020306"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82800" y="571500"/>
            <a:ext cx="2362200" cy="3640769"/>
          </a:xfrm>
          <a:prstGeom prst="rect">
            <a:avLst/>
          </a:prstGeom>
        </p:spPr>
      </p:pic>
      <p:pic>
        <p:nvPicPr>
          <p:cNvPr id="6148" name="Picture 4" descr="Hole Clipart Garden Soil - Clipart Images Of Soil Transparent PNG - 640x480  - Free Download on Nic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9400" y="3383620"/>
            <a:ext cx="4343400" cy="23253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ee And Soil Png - Sapling Clipart, Transparent Png - kin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10800" y="6819900"/>
            <a:ext cx="3943350" cy="26823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sects and bugs clipart - Clip Art Librar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01800" y="5829300"/>
            <a:ext cx="3333750" cy="416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05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4833577" y="213229"/>
            <a:ext cx="7419064" cy="1839179"/>
          </a:xfrm>
          <a:prstGeom prst="rect">
            <a:avLst/>
          </a:prstGeom>
        </p:spPr>
      </p:pic>
      <p:sp>
        <p:nvSpPr>
          <p:cNvPr id="2" name="Rounded Rectangle 1"/>
          <p:cNvSpPr/>
          <p:nvPr/>
        </p:nvSpPr>
        <p:spPr>
          <a:xfrm>
            <a:off x="304800" y="2324100"/>
            <a:ext cx="9525000" cy="5943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66800" y="2775558"/>
            <a:ext cx="8458200" cy="5016758"/>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 </a:t>
            </a:r>
            <a:r>
              <a:rPr lang="en-GB" sz="3200" dirty="0" err="1" smtClean="0">
                <a:solidFill>
                  <a:srgbClr val="0070C0"/>
                </a:solidFill>
                <a:latin typeface="Berlin Sans FB" panose="020E0602020502020306" pitchFamily="34" charset="0"/>
              </a:rPr>
              <a:t>minibeast</a:t>
            </a:r>
            <a:r>
              <a:rPr lang="en-GB" sz="3200" dirty="0" smtClean="0">
                <a:solidFill>
                  <a:srgbClr val="00B050"/>
                </a:solidFill>
                <a:latin typeface="Berlin Sans FB" panose="020E0602020502020306" pitchFamily="34" charset="0"/>
              </a:rPr>
              <a:t> is a creepy crawly</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are the little bugs that crawl around the garden.</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provide food </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pollinate flowers</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spread seeds</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help break down waste</a:t>
            </a:r>
          </a:p>
        </p:txBody>
      </p:sp>
      <p:sp>
        <p:nvSpPr>
          <p:cNvPr id="6" name="TextBox 10"/>
          <p:cNvSpPr txBox="1"/>
          <p:nvPr/>
        </p:nvSpPr>
        <p:spPr>
          <a:xfrm>
            <a:off x="609600" y="568561"/>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is a </a:t>
            </a:r>
            <a:r>
              <a:rPr lang="en-US" sz="8007" dirty="0" err="1" smtClean="0">
                <a:solidFill>
                  <a:srgbClr val="000000"/>
                </a:solidFill>
                <a:latin typeface="Amatic SC Bold"/>
              </a:rPr>
              <a:t>minibeast</a:t>
            </a:r>
            <a:r>
              <a:rPr lang="en-US" sz="8007" dirty="0" smtClean="0">
                <a:solidFill>
                  <a:srgbClr val="000000"/>
                </a:solidFill>
                <a:latin typeface="Amatic SC Bold"/>
              </a:rPr>
              <a:t>?</a:t>
            </a:r>
            <a:endParaRPr lang="en-US" sz="8007" dirty="0">
              <a:solidFill>
                <a:srgbClr val="000000"/>
              </a:solidFill>
              <a:latin typeface="Amatic SC Bold"/>
            </a:endParaRPr>
          </a:p>
        </p:txBody>
      </p:sp>
      <p:pic>
        <p:nvPicPr>
          <p:cNvPr id="5122" name="Picture 2" descr="Funny Cartoon Insects vector set 02 | Bug art, Cartoon animals, Insect  clip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0399" y="2355676"/>
            <a:ext cx="6486379" cy="741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370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4806408" y="8269"/>
            <a:ext cx="7419064" cy="1839179"/>
          </a:xfrm>
          <a:prstGeom prst="rect">
            <a:avLst/>
          </a:prstGeom>
        </p:spPr>
      </p:pic>
      <p:sp>
        <p:nvSpPr>
          <p:cNvPr id="4"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Types of plants</a:t>
            </a:r>
            <a:endParaRPr lang="en-US" sz="7200" dirty="0">
              <a:solidFill>
                <a:srgbClr val="000000"/>
              </a:solidFill>
              <a:latin typeface="Amatic SC Bold"/>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947" y="558298"/>
            <a:ext cx="3698608" cy="2171621"/>
          </a:xfrm>
          <a:prstGeom prst="rect">
            <a:avLst/>
          </a:prstGeom>
          <a:ln>
            <a:noFill/>
          </a:ln>
          <a:effectLst>
            <a:softEdge rad="112500"/>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0400" y="2247900"/>
            <a:ext cx="3357675" cy="2213811"/>
          </a:xfrm>
          <a:prstGeom prst="rect">
            <a:avLst/>
          </a:prstGeom>
          <a:ln>
            <a:noFill/>
          </a:ln>
          <a:effectLst>
            <a:softEdge rad="112500"/>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90281" y="416024"/>
            <a:ext cx="3681663" cy="2286912"/>
          </a:xfrm>
          <a:prstGeom prst="rect">
            <a:avLst/>
          </a:prstGeom>
          <a:ln>
            <a:noFill/>
          </a:ln>
          <a:effectLst>
            <a:softEdge rad="112500"/>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267" y="3745227"/>
            <a:ext cx="2992304" cy="2750484"/>
          </a:xfrm>
          <a:prstGeom prst="rect">
            <a:avLst/>
          </a:prstGeom>
          <a:ln>
            <a:noFill/>
          </a:ln>
          <a:effectLst>
            <a:softEdge rad="112500"/>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800" y="7284382"/>
            <a:ext cx="3651961" cy="2507317"/>
          </a:xfrm>
          <a:prstGeom prst="rect">
            <a:avLst/>
          </a:prstGeom>
          <a:ln>
            <a:noFill/>
          </a:ln>
          <a:effectLst>
            <a:softEdge rad="112500"/>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89279" y="6495711"/>
            <a:ext cx="3599915" cy="2384994"/>
          </a:xfrm>
          <a:prstGeom prst="rect">
            <a:avLst/>
          </a:prstGeom>
          <a:ln>
            <a:noFill/>
          </a:ln>
          <a:effectLst>
            <a:softEdge rad="112500"/>
          </a:effectLst>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19371" y="3720982"/>
            <a:ext cx="3870302" cy="2496246"/>
          </a:xfrm>
          <a:prstGeom prst="rect">
            <a:avLst/>
          </a:prstGeom>
          <a:ln>
            <a:noFill/>
          </a:ln>
          <a:effectLst>
            <a:softEdge rad="112500"/>
          </a:effectLst>
        </p:spPr>
      </p:pic>
      <p:pic>
        <p:nvPicPr>
          <p:cNvPr id="12" name="Picture 11"/>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33000"/>
                    </a14:imgEffect>
                  </a14:imgLayer>
                </a14:imgProps>
              </a:ext>
              <a:ext uri="{28A0092B-C50C-407E-A947-70E740481C1C}">
                <a14:useLocalDpi xmlns:a14="http://schemas.microsoft.com/office/drawing/2010/main"/>
              </a:ext>
            </a:extLst>
          </a:blip>
          <a:stretch>
            <a:fillRect/>
          </a:stretch>
        </p:blipFill>
        <p:spPr>
          <a:xfrm>
            <a:off x="12344400" y="7087022"/>
            <a:ext cx="3589334" cy="179368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5092" y="2265987"/>
            <a:ext cx="1765253" cy="312176"/>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9479" y="6084848"/>
            <a:ext cx="1421772" cy="306902"/>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19498" y="9314997"/>
            <a:ext cx="1721220" cy="375493"/>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35517" y="3999454"/>
            <a:ext cx="1792421" cy="372252"/>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893076" y="2044706"/>
            <a:ext cx="1228982" cy="442561"/>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35517" y="8499537"/>
            <a:ext cx="1165551" cy="29411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448350" y="5761789"/>
            <a:ext cx="1880754" cy="323059"/>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551757" y="8415019"/>
            <a:ext cx="1341319" cy="390473"/>
          </a:xfrm>
          <a:prstGeom prst="rect">
            <a:avLst/>
          </a:prstGeom>
        </p:spPr>
      </p:pic>
      <p:pic>
        <p:nvPicPr>
          <p:cNvPr id="21"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4012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4806408" y="8269"/>
            <a:ext cx="7419064" cy="1839179"/>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Types of birds</a:t>
            </a:r>
            <a:endParaRPr lang="en-US" sz="7200" dirty="0">
              <a:solidFill>
                <a:srgbClr val="000000"/>
              </a:solidFill>
              <a:latin typeface="Amatic SC Bold"/>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158" y="906118"/>
            <a:ext cx="3965116" cy="2789582"/>
          </a:xfrm>
          <a:prstGeom prst="rect">
            <a:avLst/>
          </a:prstGeom>
          <a:ln>
            <a:noFill/>
          </a:ln>
          <a:effectLst>
            <a:softEdge rad="112500"/>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932" y="5409327"/>
            <a:ext cx="2700313" cy="3728157"/>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4397" y="6667501"/>
            <a:ext cx="3602414" cy="2874202"/>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9591" y="6469056"/>
            <a:ext cx="3575910" cy="2957130"/>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6320" y="6210300"/>
            <a:ext cx="3432261" cy="2927184"/>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95539" y="538429"/>
            <a:ext cx="3130238" cy="409023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23294" y="2042746"/>
            <a:ext cx="3623666" cy="2585521"/>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7938" y="3050871"/>
            <a:ext cx="1326963" cy="644829"/>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7938" y="8641944"/>
            <a:ext cx="1791670" cy="470692"/>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20927" y="9099384"/>
            <a:ext cx="1426146" cy="390131"/>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66466" y="3911435"/>
            <a:ext cx="1749802" cy="542660"/>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74123" y="8953036"/>
            <a:ext cx="1445199" cy="368895"/>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695538" y="4090968"/>
            <a:ext cx="1595950" cy="37670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962569" y="8498205"/>
            <a:ext cx="1179095" cy="459801"/>
          </a:xfrm>
          <a:prstGeom prst="rect">
            <a:avLst/>
          </a:prstGeom>
        </p:spPr>
      </p:pic>
      <p:pic>
        <p:nvPicPr>
          <p:cNvPr id="18" name="Picture 23"/>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7764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4806408" y="8269"/>
            <a:ext cx="7419064" cy="1839179"/>
          </a:xfrm>
          <a:prstGeom prst="rect">
            <a:avLst/>
          </a:prstGeom>
        </p:spPr>
      </p:pic>
      <p:pic>
        <p:nvPicPr>
          <p:cNvPr id="2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5320537" y="5426835"/>
            <a:ext cx="7419064" cy="1839179"/>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Types of animals</a:t>
            </a:r>
            <a:endParaRPr lang="en-US" sz="7200" dirty="0">
              <a:solidFill>
                <a:srgbClr val="000000"/>
              </a:solidFill>
              <a:latin typeface="Amatic SC Bold"/>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586403"/>
            <a:ext cx="3276600" cy="2383419"/>
          </a:xfrm>
          <a:prstGeom prst="rect">
            <a:avLst/>
          </a:prstGeom>
          <a:ln>
            <a:noFill/>
          </a:ln>
          <a:effectLst>
            <a:softEdge rad="1125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2476500"/>
            <a:ext cx="3274084" cy="2262554"/>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6009" y="2476500"/>
            <a:ext cx="3496080" cy="2262554"/>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6412" y="776584"/>
            <a:ext cx="3097996" cy="238571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509" y="4351683"/>
            <a:ext cx="2792709" cy="2439290"/>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229" y="7810500"/>
            <a:ext cx="3222741" cy="204975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19830" y="7598604"/>
            <a:ext cx="3230909" cy="2116557"/>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58600" y="7810500"/>
            <a:ext cx="3326120" cy="1971688"/>
          </a:xfrm>
          <a:prstGeom prst="rect">
            <a:avLst/>
          </a:prstGeom>
          <a:ln>
            <a:noFill/>
          </a:ln>
          <a:effectLst>
            <a:softEdge rad="112500"/>
          </a:effectLst>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16412" y="4351683"/>
            <a:ext cx="3443881" cy="240450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5923" y="2476500"/>
            <a:ext cx="1516997" cy="371064"/>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5273" y="6354713"/>
            <a:ext cx="1341018" cy="320243"/>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312348" y="9334342"/>
            <a:ext cx="1094612" cy="374950"/>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455338" y="9296713"/>
            <a:ext cx="1583259" cy="33486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830159" y="9296713"/>
            <a:ext cx="1559070" cy="320695"/>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414199" y="6160667"/>
            <a:ext cx="955686" cy="48854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249650" y="2628321"/>
            <a:ext cx="818314" cy="391645"/>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28067" y="4275282"/>
            <a:ext cx="1130245" cy="384822"/>
          </a:xfrm>
          <a:prstGeom prst="rect">
            <a:avLst/>
          </a:prstGeom>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92566" y="4221297"/>
            <a:ext cx="1451250" cy="427020"/>
          </a:xfrm>
          <a:prstGeom prst="rect">
            <a:avLst/>
          </a:prstGeom>
        </p:spPr>
      </p:pic>
      <p:sp>
        <p:nvSpPr>
          <p:cNvPr id="24" name="TextBox 25"/>
          <p:cNvSpPr txBox="1"/>
          <p:nvPr/>
        </p:nvSpPr>
        <p:spPr>
          <a:xfrm>
            <a:off x="3323085" y="5810076"/>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 soil dwellers</a:t>
            </a:r>
            <a:endParaRPr lang="en-US" sz="7200" dirty="0">
              <a:solidFill>
                <a:srgbClr val="000000"/>
              </a:solidFill>
              <a:latin typeface="Amatic SC Bold"/>
            </a:endParaRPr>
          </a:p>
        </p:txBody>
      </p:sp>
      <p:pic>
        <p:nvPicPr>
          <p:cNvPr id="25" name="Picture 23"/>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2248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21466179">
            <a:off x="4806408" y="8269"/>
            <a:ext cx="7419064" cy="1839179"/>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Types of insects</a:t>
            </a:r>
            <a:endParaRPr lang="en-US" sz="7200" dirty="0">
              <a:solidFill>
                <a:srgbClr val="000000"/>
              </a:solidFill>
              <a:latin typeface="Amatic SC Bold"/>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545764"/>
            <a:ext cx="2966806" cy="2131627"/>
          </a:xfrm>
          <a:prstGeom prst="rect">
            <a:avLst/>
          </a:prstGeom>
          <a:ln>
            <a:noFill/>
          </a:ln>
          <a:effectLst>
            <a:softEdge rad="1125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784" y="4076700"/>
            <a:ext cx="3501506" cy="2590800"/>
          </a:xfrm>
          <a:prstGeom prst="rect">
            <a:avLst/>
          </a:prstGeom>
          <a:ln>
            <a:noFill/>
          </a:ln>
          <a:effectLst>
            <a:softEdge rad="112500"/>
          </a:effectLst>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4722" y="7683394"/>
            <a:ext cx="3125277" cy="2246911"/>
          </a:xfrm>
          <a:prstGeom prst="rect">
            <a:avLst/>
          </a:prstGeom>
          <a:ln>
            <a:noFill/>
          </a:ln>
          <a:effectLst>
            <a:softEdge rad="112500"/>
          </a:effectLst>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83029" y="2031196"/>
            <a:ext cx="3498971" cy="2504055"/>
          </a:xfrm>
          <a:prstGeom prst="rect">
            <a:avLst/>
          </a:prstGeom>
          <a:ln>
            <a:noFill/>
          </a:ln>
          <a:effectLst>
            <a:softEdge rad="112500"/>
          </a:effectLst>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06000" y="2005770"/>
            <a:ext cx="2907531" cy="2584583"/>
          </a:xfrm>
          <a:prstGeom prst="rect">
            <a:avLst/>
          </a:prstGeom>
          <a:ln>
            <a:noFill/>
          </a:ln>
          <a:effectLst>
            <a:softEdge rad="112500"/>
          </a:effectLst>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959920" y="482835"/>
            <a:ext cx="3489880" cy="2194556"/>
          </a:xfrm>
          <a:prstGeom prst="rect">
            <a:avLst/>
          </a:prstGeom>
          <a:ln>
            <a:noFill/>
          </a:ln>
          <a:effectLst>
            <a:softEdge rad="112500"/>
          </a:effectLst>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43398" y="6286500"/>
            <a:ext cx="3186853" cy="2286000"/>
          </a:xfrm>
          <a:prstGeom prst="rect">
            <a:avLst/>
          </a:prstGeom>
          <a:ln>
            <a:noFill/>
          </a:ln>
          <a:effectLst>
            <a:softEdge rad="112500"/>
          </a:effectLst>
        </p:spPr>
      </p:pic>
      <p:pic>
        <p:nvPicPr>
          <p:cNvPr id="11" name="Picture 1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21459" y="5190273"/>
            <a:ext cx="3660642" cy="2540576"/>
          </a:xfrm>
          <a:prstGeom prst="rect">
            <a:avLst/>
          </a:prstGeom>
          <a:ln>
            <a:noFill/>
          </a:ln>
          <a:effectLst>
            <a:softEdge rad="112500"/>
          </a:effectLst>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431617" y="4114704"/>
            <a:ext cx="3286846" cy="2171796"/>
          </a:xfrm>
          <a:prstGeom prst="rect">
            <a:avLst/>
          </a:prstGeom>
          <a:ln>
            <a:noFill/>
          </a:ln>
          <a:effectLst>
            <a:softEdge rad="112500"/>
          </a:effectLst>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966098" y="6973567"/>
            <a:ext cx="3202275" cy="2485119"/>
          </a:xfrm>
          <a:prstGeom prst="rect">
            <a:avLst/>
          </a:prstGeom>
          <a:ln>
            <a:noFill/>
          </a:ln>
          <a:effectLst>
            <a:softEdge rad="112500"/>
          </a:effectLst>
        </p:spPr>
      </p:pic>
      <p:pic>
        <p:nvPicPr>
          <p:cNvPr id="17" name="Picture 1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33400" y="2246327"/>
            <a:ext cx="1804025" cy="312454"/>
          </a:xfrm>
          <a:prstGeom prst="rect">
            <a:avLst/>
          </a:prstGeom>
        </p:spPr>
      </p:pic>
      <p:pic>
        <p:nvPicPr>
          <p:cNvPr id="18" name="Picture 1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03563" y="6266273"/>
            <a:ext cx="1213240" cy="331602"/>
          </a:xfrm>
          <a:prstGeom prst="rect">
            <a:avLst/>
          </a:prstGeom>
        </p:spPr>
      </p:pic>
      <p:pic>
        <p:nvPicPr>
          <p:cNvPr id="19" name="Picture 1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3815" y="9664348"/>
            <a:ext cx="2186293" cy="260588"/>
          </a:xfrm>
          <a:prstGeom prst="rect">
            <a:avLst/>
          </a:prstGeom>
        </p:spPr>
      </p:pic>
      <p:pic>
        <p:nvPicPr>
          <p:cNvPr id="20" name="Picture 1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044813" y="4114704"/>
            <a:ext cx="1499126" cy="281791"/>
          </a:xfrm>
          <a:prstGeom prst="rect">
            <a:avLst/>
          </a:prstGeom>
        </p:spPr>
      </p:pic>
      <p:pic>
        <p:nvPicPr>
          <p:cNvPr id="21" name="Picture 2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339861" y="8039100"/>
            <a:ext cx="1843345" cy="384473"/>
          </a:xfrm>
          <a:prstGeom prst="rect">
            <a:avLst/>
          </a:prstGeom>
        </p:spPr>
      </p:pic>
      <p:pic>
        <p:nvPicPr>
          <p:cNvPr id="22" name="Picture 2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714382" y="7429500"/>
            <a:ext cx="1619476" cy="375696"/>
          </a:xfrm>
          <a:prstGeom prst="rect">
            <a:avLst/>
          </a:prstGeom>
        </p:spPr>
      </p:pic>
      <p:pic>
        <p:nvPicPr>
          <p:cNvPr id="23" name="Picture 2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996773" y="4114704"/>
            <a:ext cx="957924" cy="388723"/>
          </a:xfrm>
          <a:prstGeom prst="rect">
            <a:avLst/>
          </a:prstGeom>
        </p:spPr>
      </p:pic>
      <p:pic>
        <p:nvPicPr>
          <p:cNvPr id="24" name="Picture 2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4100133" y="2205690"/>
            <a:ext cx="662967" cy="393727"/>
          </a:xfrm>
          <a:prstGeom prst="rect">
            <a:avLst/>
          </a:prstGeom>
        </p:spPr>
      </p:pic>
      <p:pic>
        <p:nvPicPr>
          <p:cNvPr id="25" name="Picture 2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4581934" y="5753100"/>
            <a:ext cx="1100687" cy="342436"/>
          </a:xfrm>
          <a:prstGeom prst="rect">
            <a:avLst/>
          </a:prstGeom>
        </p:spPr>
      </p:pic>
      <p:pic>
        <p:nvPicPr>
          <p:cNvPr id="26" name="Picture 2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100133" y="9053848"/>
            <a:ext cx="1091948" cy="387333"/>
          </a:xfrm>
          <a:prstGeom prst="rect">
            <a:avLst/>
          </a:prstGeom>
        </p:spPr>
      </p:pic>
      <p:pic>
        <p:nvPicPr>
          <p:cNvPr id="27" name="Picture 23"/>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33806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3652007" y="441281"/>
            <a:ext cx="4014784" cy="1839179"/>
          </a:xfrm>
          <a:prstGeom prst="rect">
            <a:avLst/>
          </a:prstGeom>
        </p:spPr>
      </p:pic>
      <p:sp>
        <p:nvSpPr>
          <p:cNvPr id="10" name="Rounded Rectangle 9"/>
          <p:cNvSpPr/>
          <p:nvPr/>
        </p:nvSpPr>
        <p:spPr>
          <a:xfrm>
            <a:off x="914400" y="2552700"/>
            <a:ext cx="9982200" cy="7391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381000" y="903670"/>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Types of bees</a:t>
            </a:r>
            <a:endParaRPr lang="en-US" sz="7200" dirty="0">
              <a:solidFill>
                <a:srgbClr val="000000"/>
              </a:solidFill>
              <a:latin typeface="Amatic SC Bold"/>
            </a:endParaRPr>
          </a:p>
        </p:txBody>
      </p:sp>
      <p:sp>
        <p:nvSpPr>
          <p:cNvPr id="6" name="Rectangle 5"/>
          <p:cNvSpPr/>
          <p:nvPr/>
        </p:nvSpPr>
        <p:spPr>
          <a:xfrm>
            <a:off x="1295400" y="2628900"/>
            <a:ext cx="9525000" cy="5750420"/>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t>
            </a:r>
            <a:r>
              <a:rPr lang="en-GB" sz="36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99</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different species of bees in Ireland.</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70C0"/>
                </a:solidFill>
                <a:latin typeface="Berlin Sans FB" panose="020E0602020502020306" pitchFamily="34" charset="0"/>
                <a:ea typeface="Calibri" panose="020F0502020204030204" pitchFamily="34" charset="0"/>
                <a:cs typeface="Times New Roman" panose="02020603050405020304" pitchFamily="18" charset="0"/>
              </a:rPr>
              <a:t>1</a:t>
            </a: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honeybee</a:t>
            </a:r>
          </a:p>
          <a:p>
            <a:pPr>
              <a:lnSpc>
                <a:spcPct val="107000"/>
              </a:lnSpc>
              <a:spcAft>
                <a:spcPts val="800"/>
              </a:spcAft>
            </a:pPr>
            <a:r>
              <a:rPr lang="en-GB" sz="3600" dirty="0" smtClean="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21</a:t>
            </a:r>
            <a:r>
              <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different bumblebees</a:t>
            </a:r>
          </a:p>
          <a:p>
            <a:pPr>
              <a:lnSpc>
                <a:spcPct val="107000"/>
              </a:lnSpc>
              <a:spcAft>
                <a:spcPts val="800"/>
              </a:spcAft>
            </a:pPr>
            <a:r>
              <a:rPr lang="en-GB" sz="3600" dirty="0" smtClean="0">
                <a:solidFill>
                  <a:srgbClr val="0070C0"/>
                </a:solidFill>
                <a:latin typeface="Berlin Sans FB" panose="020E0602020502020306" pitchFamily="34" charset="0"/>
                <a:ea typeface="Calibri" panose="020F0502020204030204" pitchFamily="34" charset="0"/>
                <a:cs typeface="Times New Roman" panose="02020603050405020304" pitchFamily="18" charset="0"/>
              </a:rPr>
              <a:t>77</a:t>
            </a: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solitary bees.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Bumblebees and solitary bees are known as wild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Irish Honey B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58600" y="2552700"/>
            <a:ext cx="6171514" cy="383059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114800" y="4381500"/>
            <a:ext cx="7239000" cy="599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3770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3652007" y="441281"/>
            <a:ext cx="4014784" cy="1839179"/>
          </a:xfrm>
          <a:prstGeom prst="rect">
            <a:avLst/>
          </a:prstGeom>
        </p:spPr>
      </p:pic>
      <p:sp>
        <p:nvSpPr>
          <p:cNvPr id="10" name="Rounded Rectangle 9"/>
          <p:cNvSpPr/>
          <p:nvPr/>
        </p:nvSpPr>
        <p:spPr>
          <a:xfrm>
            <a:off x="914400" y="2552700"/>
            <a:ext cx="9982200" cy="7391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437271" y="931041"/>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Types of bees</a:t>
            </a:r>
            <a:endParaRPr lang="en-US" sz="7200" dirty="0">
              <a:solidFill>
                <a:srgbClr val="000000"/>
              </a:solidFill>
              <a:latin typeface="Amatic SC Bold"/>
            </a:endParaRPr>
          </a:p>
        </p:txBody>
      </p:sp>
      <p:sp>
        <p:nvSpPr>
          <p:cNvPr id="6" name="Rectangle 5"/>
          <p:cNvSpPr/>
          <p:nvPr/>
        </p:nvSpPr>
        <p:spPr>
          <a:xfrm>
            <a:off x="1295400" y="2628900"/>
            <a:ext cx="9525000" cy="6158481"/>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Honeybees</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live in hives and are managed and cared for by beekeepers.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70C0"/>
                </a:solidFill>
                <a:latin typeface="Berlin Sans FB" panose="020E0602020502020306" pitchFamily="34" charset="0"/>
                <a:ea typeface="Calibri" panose="020F0502020204030204" pitchFamily="34" charset="0"/>
                <a:cs typeface="Times New Roman" panose="02020603050405020304" pitchFamily="18" charset="0"/>
              </a:rPr>
              <a:t>Bumblebees</a:t>
            </a: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have fat furry bodies. They make their nests on the ground, hidden in long grass or other vegetation.</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70C0"/>
                </a:solidFill>
                <a:latin typeface="Berlin Sans FB" panose="020E0602020502020306" pitchFamily="34" charset="0"/>
                <a:ea typeface="Calibri" panose="020F0502020204030204" pitchFamily="34" charset="0"/>
                <a:cs typeface="Times New Roman" panose="02020603050405020304" pitchFamily="18" charset="0"/>
              </a:rPr>
              <a:t>Solitary bees </a:t>
            </a: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nest in tiny holes in wood or hollow stems or make burrows in bare soil.</a:t>
            </a:r>
            <a:endPar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descr="How Bee Movie Won 2016 | Vanity Fai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619092" y="686764"/>
            <a:ext cx="5901164" cy="885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421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1778930" y="529888"/>
            <a:ext cx="14062469" cy="1917092"/>
          </a:xfrm>
          <a:prstGeom prst="rect">
            <a:avLst/>
          </a:prstGeom>
        </p:spPr>
      </p:pic>
      <p:sp>
        <p:nvSpPr>
          <p:cNvPr id="6" name="Rounded Rectangle 5"/>
          <p:cNvSpPr/>
          <p:nvPr/>
        </p:nvSpPr>
        <p:spPr>
          <a:xfrm>
            <a:off x="1501209" y="2912390"/>
            <a:ext cx="9090591" cy="705651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3"/>
            <a:ext cx="8877670" cy="3970318"/>
          </a:xfrm>
          <a:prstGeom prst="rect">
            <a:avLst/>
          </a:prstGeom>
        </p:spPr>
        <p:txBody>
          <a:bodyPr wrap="square">
            <a:spAutoFit/>
          </a:bodyPr>
          <a:lstStyle/>
          <a:p>
            <a:r>
              <a:rPr lang="en-GB" sz="3600" dirty="0" smtClean="0">
                <a:solidFill>
                  <a:srgbClr val="00B050"/>
                </a:solidFill>
                <a:latin typeface="Berlin Sans FB" panose="020E0602020502020306" pitchFamily="34" charset="0"/>
              </a:rPr>
              <a:t>As </a:t>
            </a:r>
            <a:r>
              <a:rPr lang="en-GB" sz="3600" dirty="0">
                <a:solidFill>
                  <a:srgbClr val="00B050"/>
                </a:solidFill>
                <a:latin typeface="Berlin Sans FB" panose="020E0602020502020306" pitchFamily="34" charset="0"/>
              </a:rPr>
              <a:t>bees visit plants seeking food, pollen catches on their bodies and passes between plants, fertilising them – that's </a:t>
            </a:r>
            <a:r>
              <a:rPr lang="en-GB" sz="3600" dirty="0">
                <a:solidFill>
                  <a:srgbClr val="FF0000"/>
                </a:solidFill>
                <a:latin typeface="Berlin Sans FB" panose="020E0602020502020306" pitchFamily="34" charset="0"/>
              </a:rPr>
              <a:t>pollination</a:t>
            </a:r>
            <a:r>
              <a:rPr lang="en-GB" sz="3600" dirty="0">
                <a:solidFill>
                  <a:srgbClr val="00B050"/>
                </a:solidFill>
                <a:latin typeface="Berlin Sans FB" panose="020E0602020502020306" pitchFamily="34" charset="0"/>
              </a:rPr>
              <a:t>.</a:t>
            </a: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Many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plants would not be able to fertilise without bees and other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pollinators.</a:t>
            </a:r>
            <a:endParaRPr lang="en-GB" sz="36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12082051" y="2974621"/>
            <a:ext cx="4643751" cy="5820168"/>
          </a:xfrm>
          <a:prstGeom prst="rect">
            <a:avLst/>
          </a:prstGeom>
        </p:spPr>
      </p:pic>
      <p:sp>
        <p:nvSpPr>
          <p:cNvPr id="21"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Bees are IMPORTANT FOR OUR ENVIRONMENT</a:t>
            </a:r>
            <a:endParaRPr lang="en-US" sz="8007" dirty="0">
              <a:solidFill>
                <a:srgbClr val="000000"/>
              </a:solidFill>
              <a:latin typeface="Amatic SC Bold"/>
            </a:endParaRPr>
          </a:p>
        </p:txBody>
      </p:sp>
    </p:spTree>
    <p:extLst>
      <p:ext uri="{BB962C8B-B14F-4D97-AF65-F5344CB8AC3E}">
        <p14:creationId xmlns:p14="http://schemas.microsoft.com/office/powerpoint/2010/main" val="1764088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66800" y="1058517"/>
            <a:ext cx="7620000" cy="301818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86948" y="1596112"/>
            <a:ext cx="7848600" cy="2950808"/>
          </a:xfrm>
          <a:prstGeom prst="rect">
            <a:avLst/>
          </a:prstGeom>
        </p:spPr>
        <p:txBody>
          <a:bodyPr wrap="square">
            <a:spAutoFit/>
          </a:bodyPr>
          <a:lstStyle/>
          <a:p>
            <a:pPr>
              <a:lnSpc>
                <a:spcPct val="107000"/>
              </a:lnSpc>
              <a:spcAft>
                <a:spcPts val="1875"/>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around </a:t>
            </a:r>
            <a:r>
              <a:rPr lang="en-GB" sz="3600" dirty="0">
                <a:solidFill>
                  <a:srgbClr val="FF0000"/>
                </a:solidFill>
                <a:latin typeface="Berlin Sans FB" panose="020E0602020502020306" pitchFamily="34" charset="0"/>
                <a:ea typeface="Times New Roman" panose="02020603050405020304" pitchFamily="18" charset="0"/>
                <a:cs typeface="Times New Roman" panose="02020603050405020304" pitchFamily="18" charset="0"/>
              </a:rPr>
              <a:t>70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crops in the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UK</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that depend or benefit from bee pollination</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1875"/>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pic>
        <p:nvPicPr>
          <p:cNvPr id="5"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7609" y="776908"/>
            <a:ext cx="8024191" cy="8024191"/>
          </a:xfrm>
          <a:prstGeom prst="rect">
            <a:avLst/>
          </a:prstGeom>
        </p:spPr>
      </p:pic>
    </p:spTree>
    <p:extLst>
      <p:ext uri="{BB962C8B-B14F-4D97-AF65-F5344CB8AC3E}">
        <p14:creationId xmlns:p14="http://schemas.microsoft.com/office/powerpoint/2010/main" val="1483270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571500"/>
            <a:ext cx="13196888" cy="9081729"/>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70827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a:srcRect/>
          <a:stretch>
            <a:fillRect/>
          </a:stretch>
        </p:blipFill>
        <p:spPr>
          <a:xfrm rot="21466179">
            <a:off x="2535841" y="592845"/>
            <a:ext cx="11865776" cy="1917092"/>
          </a:xfrm>
          <a:prstGeom prst="rect">
            <a:avLst/>
          </a:prstGeom>
        </p:spPr>
      </p:pic>
      <p:sp>
        <p:nvSpPr>
          <p:cNvPr id="20" name="Rounded Rectangle 19"/>
          <p:cNvSpPr/>
          <p:nvPr/>
        </p:nvSpPr>
        <p:spPr>
          <a:xfrm>
            <a:off x="1254630" y="2666707"/>
            <a:ext cx="8374785" cy="4838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3 REASONS HONEY BEES ARE IMPORTANT</a:t>
            </a:r>
            <a:endParaRPr lang="en-US" sz="8007" dirty="0">
              <a:solidFill>
                <a:srgbClr val="000000"/>
              </a:solidFill>
              <a:latin typeface="Amatic SC Bold"/>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5994065" cy="5320559"/>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Pollinate Food Crops</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rPr>
              <a:t>Honeybees always </a:t>
            </a:r>
            <a:r>
              <a:rPr lang="en-GB" sz="3600" dirty="0" smtClean="0">
                <a:solidFill>
                  <a:srgbClr val="00B050"/>
                </a:solidFill>
                <a:latin typeface="Berlin Sans FB" panose="020E0602020502020306" pitchFamily="34" charset="0"/>
                <a:ea typeface="Times New Roman" panose="02020603050405020304" pitchFamily="18" charset="0"/>
              </a:rPr>
              <a:t>travel a long way </a:t>
            </a:r>
            <a:r>
              <a:rPr lang="en-GB" sz="3600" dirty="0">
                <a:solidFill>
                  <a:srgbClr val="00B050"/>
                </a:solidFill>
                <a:latin typeface="Berlin Sans FB" panose="020E0602020502020306" pitchFamily="34" charset="0"/>
                <a:ea typeface="Times New Roman" panose="02020603050405020304" pitchFamily="18" charset="0"/>
              </a:rPr>
              <a:t>to look for </a:t>
            </a:r>
            <a:r>
              <a:rPr lang="en-GB" sz="3600" dirty="0" smtClean="0">
                <a:solidFill>
                  <a:srgbClr val="00B050"/>
                </a:solidFill>
                <a:latin typeface="Berlin Sans FB" panose="020E0602020502020306" pitchFamily="34" charset="0"/>
                <a:ea typeface="Times New Roman" panose="02020603050405020304" pitchFamily="18" charset="0"/>
              </a:rPr>
              <a:t>nectar. </a:t>
            </a:r>
          </a:p>
          <a:p>
            <a:endParaRPr lang="en-GB" sz="3600" dirty="0">
              <a:solidFill>
                <a:srgbClr val="00B050"/>
              </a:solidFill>
              <a:latin typeface="Berlin Sans FB" panose="020E0602020502020306" pitchFamily="34" charset="0"/>
              <a:ea typeface="Times New Roman" panose="02020603050405020304" pitchFamily="18" charset="0"/>
            </a:endParaRPr>
          </a:p>
          <a:p>
            <a:r>
              <a:rPr lang="en-GB" sz="3600" dirty="0" smtClean="0">
                <a:solidFill>
                  <a:srgbClr val="00B050"/>
                </a:solidFill>
                <a:latin typeface="Berlin Sans FB" panose="020E0602020502020306" pitchFamily="34" charset="0"/>
                <a:ea typeface="Times New Roman" panose="02020603050405020304" pitchFamily="18" charset="0"/>
              </a:rPr>
              <a:t>As </a:t>
            </a:r>
            <a:r>
              <a:rPr lang="en-GB" sz="3600" dirty="0">
                <a:solidFill>
                  <a:srgbClr val="00B050"/>
                </a:solidFill>
                <a:latin typeface="Berlin Sans FB" panose="020E0602020502020306" pitchFamily="34" charset="0"/>
                <a:ea typeface="Times New Roman" panose="02020603050405020304" pitchFamily="18" charset="0"/>
              </a:rPr>
              <a:t>a result, we </a:t>
            </a:r>
            <a:r>
              <a:rPr lang="en-GB" sz="3600" dirty="0" smtClean="0">
                <a:solidFill>
                  <a:srgbClr val="00B050"/>
                </a:solidFill>
                <a:latin typeface="Berlin Sans FB" panose="020E0602020502020306" pitchFamily="34" charset="0"/>
                <a:ea typeface="Times New Roman" panose="02020603050405020304" pitchFamily="18" charset="0"/>
              </a:rPr>
              <a:t>have </a:t>
            </a:r>
            <a:r>
              <a:rPr lang="en-GB" sz="3600" dirty="0">
                <a:solidFill>
                  <a:srgbClr val="00B050"/>
                </a:solidFill>
                <a:latin typeface="Berlin Sans FB" panose="020E0602020502020306" pitchFamily="34" charset="0"/>
                <a:ea typeface="Times New Roman" panose="02020603050405020304" pitchFamily="18" charset="0"/>
              </a:rPr>
              <a:t>many foods like cucumbers, cherries, apples, limes and lemons. </a:t>
            </a:r>
            <a:endParaRPr lang="en-GB" sz="3600" dirty="0" smtClean="0">
              <a:solidFill>
                <a:srgbClr val="00B050"/>
              </a:solidFill>
              <a:latin typeface="Berlin Sans FB" panose="020E0602020502020306" pitchFamily="34" charset="0"/>
              <a:ea typeface="Times New Roman" panose="02020603050405020304" pitchFamily="18" charset="0"/>
            </a:endParaRPr>
          </a:p>
          <a:p>
            <a:endParaRPr lang="en-GB" sz="3200" dirty="0" smtClean="0">
              <a:solidFill>
                <a:srgbClr val="00B050"/>
              </a:solidFill>
              <a:latin typeface="Berlin Sans FB" panose="020E0602020502020306" pitchFamily="34" charset="0"/>
            </a:endParaRPr>
          </a:p>
          <a:p>
            <a:endParaRPr lang="en-GB" sz="3200" dirty="0">
              <a:solidFill>
                <a:srgbClr val="5A5B5C"/>
              </a:solidFill>
              <a:latin typeface="Arial" panose="020B0604020202020204" pitchFamily="34" charset="0"/>
            </a:endParaRPr>
          </a:p>
          <a:p>
            <a:endParaRPr lang="en-GB"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2815" y="7951447"/>
            <a:ext cx="3048000" cy="206654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56378" y="5554046"/>
            <a:ext cx="5516255" cy="3251687"/>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26906" y="8003924"/>
            <a:ext cx="3015116" cy="2004532"/>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97099" y="1427745"/>
            <a:ext cx="3048000" cy="2910840"/>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12589" y="3084135"/>
            <a:ext cx="3669181" cy="1985897"/>
          </a:xfrm>
          <a:prstGeom prst="rect">
            <a:avLst/>
          </a:prstGeom>
        </p:spPr>
      </p:pic>
    </p:spTree>
    <p:extLst>
      <p:ext uri="{BB962C8B-B14F-4D97-AF65-F5344CB8AC3E}">
        <p14:creationId xmlns:p14="http://schemas.microsoft.com/office/powerpoint/2010/main" val="2962570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21466179">
            <a:off x="2852129" y="427616"/>
            <a:ext cx="12077576" cy="1917092"/>
          </a:xfrm>
          <a:prstGeom prst="rect">
            <a:avLst/>
          </a:prstGeom>
        </p:spPr>
      </p:pic>
      <p:sp>
        <p:nvSpPr>
          <p:cNvPr id="20" name="Rounded Rectangle 19"/>
          <p:cNvSpPr/>
          <p:nvPr/>
        </p:nvSpPr>
        <p:spPr>
          <a:xfrm>
            <a:off x="1254630" y="2628900"/>
            <a:ext cx="102515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a:t>
            </a:r>
            <a:r>
              <a:rPr lang="en-US" sz="8007" dirty="0" smtClean="0">
                <a:solidFill>
                  <a:srgbClr val="000000"/>
                </a:solidFill>
                <a:latin typeface="Amatic SC Bold"/>
              </a:rPr>
              <a:t> REASONS HONEY BEES </a:t>
            </a:r>
            <a:r>
              <a:rPr lang="en-US" sz="8800" dirty="0" err="1">
                <a:solidFill>
                  <a:srgbClr val="000000"/>
                </a:solidFill>
                <a:latin typeface="Amatic SC Bold"/>
              </a:rPr>
              <a:t>a</a:t>
            </a:r>
            <a:r>
              <a:rPr lang="en-US" sz="8007" dirty="0" err="1" smtClean="0">
                <a:solidFill>
                  <a:srgbClr val="000000"/>
                </a:solidFill>
                <a:latin typeface="Amatic SC Bold"/>
              </a:rPr>
              <a:t>RE</a:t>
            </a:r>
            <a:r>
              <a:rPr lang="en-US" sz="8007" dirty="0" smtClean="0">
                <a:solidFill>
                  <a:srgbClr val="000000"/>
                </a:solidFill>
                <a:latin typeface="Amatic SC Bold"/>
              </a:rPr>
              <a:t> IMPORTANT</a:t>
            </a:r>
            <a:endParaRPr lang="en-US" sz="8007" dirty="0">
              <a:solidFill>
                <a:srgbClr val="000000"/>
              </a:solidFill>
              <a:latin typeface="Amatic SC Bold"/>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smtClean="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2" name="Rectangle 1"/>
          <p:cNvSpPr/>
          <p:nvPr/>
        </p:nvSpPr>
        <p:spPr>
          <a:xfrm>
            <a:off x="1998800" y="3084116"/>
            <a:ext cx="8915400" cy="5509200"/>
          </a:xfrm>
          <a:prstGeom prst="rect">
            <a:avLst/>
          </a:prstGeom>
        </p:spPr>
        <p:txBody>
          <a:bodyPr wrap="square">
            <a:spAutoFit/>
          </a:bodyPr>
          <a:lstStyle/>
          <a:p>
            <a:r>
              <a:rPr lang="en-GB" sz="3200" b="1" dirty="0">
                <a:solidFill>
                  <a:srgbClr val="0070C0"/>
                </a:solidFill>
                <a:latin typeface="Berlin Sans FB" panose="020E0602020502020306" pitchFamily="34" charset="0"/>
              </a:rPr>
              <a:t>They Pollinate Wild </a:t>
            </a:r>
            <a:r>
              <a:rPr lang="en-GB" sz="3200" b="1" dirty="0" smtClean="0">
                <a:solidFill>
                  <a:srgbClr val="0070C0"/>
                </a:solidFill>
                <a:latin typeface="Berlin Sans FB" panose="020E0602020502020306" pitchFamily="34" charset="0"/>
              </a:rPr>
              <a:t>Plants</a:t>
            </a:r>
          </a:p>
          <a:p>
            <a:endParaRPr lang="en-GB" sz="32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Wild </a:t>
            </a:r>
            <a:r>
              <a:rPr lang="en-GB" sz="3600" dirty="0">
                <a:solidFill>
                  <a:srgbClr val="00B050"/>
                </a:solidFill>
                <a:latin typeface="Berlin Sans FB" panose="020E0602020502020306" pitchFamily="34" charset="0"/>
              </a:rPr>
              <a:t>plants </a:t>
            </a:r>
            <a:r>
              <a:rPr lang="en-GB" sz="3600" dirty="0" smtClean="0">
                <a:solidFill>
                  <a:srgbClr val="00B050"/>
                </a:solidFill>
                <a:latin typeface="Berlin Sans FB" panose="020E0602020502020306" pitchFamily="34" charset="0"/>
              </a:rPr>
              <a:t>provide </a:t>
            </a:r>
            <a:r>
              <a:rPr lang="en-GB" sz="3600" dirty="0">
                <a:solidFill>
                  <a:srgbClr val="00B050"/>
                </a:solidFill>
                <a:latin typeface="Berlin Sans FB" panose="020E0602020502020306" pitchFamily="34" charset="0"/>
              </a:rPr>
              <a:t>food </a:t>
            </a:r>
            <a:r>
              <a:rPr lang="en-GB" sz="3600" dirty="0" smtClean="0">
                <a:solidFill>
                  <a:srgbClr val="00B050"/>
                </a:solidFill>
                <a:latin typeface="Berlin Sans FB" panose="020E0602020502020306" pitchFamily="34" charset="0"/>
              </a:rPr>
              <a:t>for lots of </a:t>
            </a:r>
            <a:r>
              <a:rPr lang="en-GB" sz="3600" dirty="0">
                <a:solidFill>
                  <a:srgbClr val="00B050"/>
                </a:solidFill>
                <a:latin typeface="Berlin Sans FB" panose="020E0602020502020306" pitchFamily="34" charset="0"/>
              </a:rPr>
              <a:t>insects, birds and </a:t>
            </a:r>
            <a:r>
              <a:rPr lang="en-GB" sz="3600" dirty="0" smtClean="0">
                <a:solidFill>
                  <a:srgbClr val="00B050"/>
                </a:solidFill>
                <a:latin typeface="Berlin Sans FB" panose="020E0602020502020306" pitchFamily="34" charset="0"/>
              </a:rPr>
              <a:t>animals. </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Without </a:t>
            </a:r>
            <a:r>
              <a:rPr lang="en-GB" sz="3600" dirty="0">
                <a:solidFill>
                  <a:srgbClr val="00B050"/>
                </a:solidFill>
                <a:latin typeface="Berlin Sans FB" panose="020E0602020502020306" pitchFamily="34" charset="0"/>
              </a:rPr>
              <a:t>wild plants, </a:t>
            </a:r>
            <a:r>
              <a:rPr lang="en-GB" sz="3600" dirty="0" smtClean="0">
                <a:solidFill>
                  <a:srgbClr val="00B050"/>
                </a:solidFill>
                <a:latin typeface="Berlin Sans FB" panose="020E0602020502020306" pitchFamily="34" charset="0"/>
              </a:rPr>
              <a:t>these would </a:t>
            </a:r>
            <a:r>
              <a:rPr lang="en-GB" sz="3600" dirty="0">
                <a:solidFill>
                  <a:srgbClr val="00B050"/>
                </a:solidFill>
                <a:latin typeface="Berlin Sans FB" panose="020E0602020502020306" pitchFamily="34" charset="0"/>
              </a:rPr>
              <a:t>disappear. </a:t>
            </a:r>
            <a:endParaRPr lang="en-GB" sz="3600" dirty="0" smtClean="0">
              <a:solidFill>
                <a:srgbClr val="00B050"/>
              </a:solidFill>
              <a:latin typeface="Berlin Sans FB" panose="020E0602020502020306" pitchFamily="34" charset="0"/>
            </a:endParaRP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There </a:t>
            </a:r>
            <a:r>
              <a:rPr lang="en-GB" sz="3600" dirty="0">
                <a:solidFill>
                  <a:srgbClr val="00B050"/>
                </a:solidFill>
                <a:latin typeface="Berlin Sans FB" panose="020E0602020502020306" pitchFamily="34" charset="0"/>
              </a:rPr>
              <a:t>would be no milk, meat and other important foods we </a:t>
            </a:r>
            <a:r>
              <a:rPr lang="en-GB" sz="3600" dirty="0" smtClean="0">
                <a:solidFill>
                  <a:srgbClr val="00B050"/>
                </a:solidFill>
                <a:latin typeface="Berlin Sans FB" panose="020E0602020502020306" pitchFamily="34" charset="0"/>
              </a:rPr>
              <a:t>get </a:t>
            </a:r>
            <a:r>
              <a:rPr lang="en-GB" sz="3600" dirty="0">
                <a:solidFill>
                  <a:srgbClr val="00B050"/>
                </a:solidFill>
                <a:latin typeface="Berlin Sans FB" panose="020E0602020502020306" pitchFamily="34" charset="0"/>
              </a:rPr>
              <a:t>from animals and birds. </a:t>
            </a: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44051" y="2495195"/>
            <a:ext cx="3293761" cy="247858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8299" y="5882213"/>
            <a:ext cx="5203159" cy="2926777"/>
          </a:xfrm>
          <a:prstGeom prst="rect">
            <a:avLst/>
          </a:prstGeom>
        </p:spPr>
      </p:pic>
    </p:spTree>
    <p:extLst>
      <p:ext uri="{BB962C8B-B14F-4D97-AF65-F5344CB8AC3E}">
        <p14:creationId xmlns:p14="http://schemas.microsoft.com/office/powerpoint/2010/main" val="2873312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21466179">
            <a:off x="2713537" y="404142"/>
            <a:ext cx="11541527" cy="1917092"/>
          </a:xfrm>
          <a:prstGeom prst="rect">
            <a:avLst/>
          </a:prstGeom>
        </p:spPr>
      </p:pic>
      <p:sp>
        <p:nvSpPr>
          <p:cNvPr id="2" name="Rounded Rectangle 1"/>
          <p:cNvSpPr/>
          <p:nvPr/>
        </p:nvSpPr>
        <p:spPr>
          <a:xfrm>
            <a:off x="1143000" y="2670007"/>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a:t>
            </a:r>
            <a:r>
              <a:rPr lang="en-US" sz="8007" dirty="0" smtClean="0">
                <a:solidFill>
                  <a:srgbClr val="000000"/>
                </a:solidFill>
                <a:latin typeface="Amatic SC Bold"/>
              </a:rPr>
              <a:t> REASONS HONEY BEES </a:t>
            </a:r>
            <a:r>
              <a:rPr lang="en-US" sz="8800" dirty="0" err="1">
                <a:solidFill>
                  <a:srgbClr val="000000"/>
                </a:solidFill>
                <a:latin typeface="Amatic SC Bold"/>
              </a:rPr>
              <a:t>a</a:t>
            </a:r>
            <a:r>
              <a:rPr lang="en-US" sz="8007" dirty="0" err="1" smtClean="0">
                <a:solidFill>
                  <a:srgbClr val="000000"/>
                </a:solidFill>
                <a:latin typeface="Amatic SC Bold"/>
              </a:rPr>
              <a:t>RE</a:t>
            </a:r>
            <a:r>
              <a:rPr lang="en-US" sz="8007" dirty="0" smtClean="0">
                <a:solidFill>
                  <a:srgbClr val="000000"/>
                </a:solidFill>
                <a:latin typeface="Amatic SC Bold"/>
              </a:rPr>
              <a:t> IMPORTANT</a:t>
            </a:r>
            <a:endParaRPr lang="en-US" sz="8007" dirty="0">
              <a:solidFill>
                <a:srgbClr val="000000"/>
              </a:solidFill>
              <a:latin typeface="Amatic SC Bold"/>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smtClean="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447800" y="2990959"/>
            <a:ext cx="9296400" cy="5807552"/>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Produce </a:t>
            </a:r>
            <a:r>
              <a:rPr lang="en-GB" sz="3200" b="1"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Honey</a:t>
            </a:r>
            <a:endPar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Bef>
                <a:spcPts val="900"/>
              </a:spcBef>
              <a:spcAft>
                <a:spcPts val="90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It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is only bees who can produce honey for us</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Bef>
                <a:spcPts val="900"/>
              </a:spcBef>
              <a:spcAft>
                <a:spcPts val="90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p>
          <a:p>
            <a:pPr>
              <a:lnSpc>
                <a:spcPct val="107000"/>
              </a:lnSpc>
              <a:spcAft>
                <a:spcPts val="180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Natural honey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is an important food that has immense benefits on our health</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180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p>
          <a:p>
            <a:pPr>
              <a:lnSpc>
                <a:spcPct val="107000"/>
              </a:lnSpc>
              <a:spcAft>
                <a:spcPts val="180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Honey also reduces coughs, increases athletic performance, heals wounds and fight bacteria. </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146" name="Picture 2" descr="Honey Jar Labels | Honey Jar Stickers | Avery WePri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13129" y="3338419"/>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59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62000" y="800100"/>
            <a:ext cx="8919030" cy="59446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00B050"/>
                </a:solidFill>
                <a:latin typeface="Berlin Sans FB" panose="020E0602020502020306" pitchFamily="34" charset="0"/>
              </a:rPr>
              <a:t>Bees are not the world's only pollinators. </a:t>
            </a:r>
            <a:r>
              <a:rPr lang="en-GB" sz="3600" dirty="0">
                <a:solidFill>
                  <a:srgbClr val="0070C0"/>
                </a:solidFill>
                <a:latin typeface="Berlin Sans FB" panose="020E0602020502020306" pitchFamily="34" charset="0"/>
              </a:rPr>
              <a:t>Flies, </a:t>
            </a:r>
            <a:r>
              <a:rPr lang="en-GB" sz="3600" dirty="0" smtClean="0">
                <a:solidFill>
                  <a:srgbClr val="0070C0"/>
                </a:solidFill>
                <a:latin typeface="Berlin Sans FB" panose="020E0602020502020306" pitchFamily="34" charset="0"/>
              </a:rPr>
              <a:t>wasps, </a:t>
            </a:r>
            <a:r>
              <a:rPr lang="en-GB" sz="3600" dirty="0">
                <a:solidFill>
                  <a:srgbClr val="0070C0"/>
                </a:solidFill>
                <a:latin typeface="Berlin Sans FB" panose="020E0602020502020306" pitchFamily="34" charset="0"/>
              </a:rPr>
              <a:t>moths, </a:t>
            </a:r>
            <a:r>
              <a:rPr lang="en-GB" sz="3600" dirty="0" smtClean="0">
                <a:solidFill>
                  <a:srgbClr val="0070C0"/>
                </a:solidFill>
                <a:latin typeface="Berlin Sans FB" panose="020E0602020502020306" pitchFamily="34" charset="0"/>
              </a:rPr>
              <a:t>beetles, </a:t>
            </a:r>
            <a:r>
              <a:rPr lang="en-GB" sz="3600" dirty="0" err="1" smtClean="0">
                <a:solidFill>
                  <a:srgbClr val="0070C0"/>
                </a:solidFill>
                <a:latin typeface="Berlin Sans FB" panose="020E0602020502020306" pitchFamily="34" charset="0"/>
              </a:rPr>
              <a:t>butterfies</a:t>
            </a:r>
            <a:r>
              <a:rPr lang="en-GB" sz="3600" dirty="0" smtClean="0">
                <a:solidFill>
                  <a:srgbClr val="0070C0"/>
                </a:solidFill>
                <a:latin typeface="Berlin Sans FB" panose="020E0602020502020306" pitchFamily="34" charset="0"/>
              </a:rPr>
              <a:t> </a:t>
            </a:r>
            <a:r>
              <a:rPr lang="en-GB" sz="3600" dirty="0">
                <a:solidFill>
                  <a:srgbClr val="00B050"/>
                </a:solidFill>
                <a:latin typeface="Berlin Sans FB" panose="020E0602020502020306" pitchFamily="34" charset="0"/>
              </a:rPr>
              <a:t>and even some </a:t>
            </a:r>
            <a:r>
              <a:rPr lang="en-GB" sz="3600" dirty="0" smtClean="0">
                <a:solidFill>
                  <a:srgbClr val="0070C0"/>
                </a:solidFill>
                <a:latin typeface="Berlin Sans FB" panose="020E0602020502020306" pitchFamily="34" charset="0"/>
              </a:rPr>
              <a:t>birds</a:t>
            </a:r>
            <a:r>
              <a:rPr lang="en-GB" sz="3600" dirty="0" smtClean="0">
                <a:solidFill>
                  <a:srgbClr val="00B050"/>
                </a:solidFill>
                <a:latin typeface="Berlin Sans FB" panose="020E0602020502020306" pitchFamily="34" charset="0"/>
              </a:rPr>
              <a:t> all pollinate</a:t>
            </a:r>
            <a:r>
              <a:rPr lang="en-GB" sz="3600" dirty="0">
                <a:solidFill>
                  <a:srgbClr val="00B050"/>
                </a:solidFill>
                <a:latin typeface="Berlin Sans FB" panose="020E0602020502020306" pitchFamily="34" charset="0"/>
              </a:rPr>
              <a:t>.</a:t>
            </a:r>
            <a:endParaRPr lang="en-GB" sz="3600" dirty="0" smtClean="0">
              <a:solidFill>
                <a:srgbClr val="00B050"/>
              </a:solidFill>
              <a:latin typeface="Berlin Sans FB" panose="020E0602020502020306" pitchFamily="34" charset="0"/>
            </a:endParaRPr>
          </a:p>
          <a:p>
            <a:pPr>
              <a:lnSpc>
                <a:spcPct val="107000"/>
              </a:lnSpc>
              <a:spcAft>
                <a:spcPts val="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Estimates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suggest we have over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1500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pollinating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insect species in UK.</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endParaRPr lang="en-GB" sz="36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3"/>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2"/>
            <a:ext cx="8077200" cy="584775"/>
          </a:xfrm>
          <a:prstGeom prst="rect">
            <a:avLst/>
          </a:prstGeom>
        </p:spPr>
        <p:txBody>
          <a:bodyPr wrap="square">
            <a:spAutoFit/>
          </a:bodyPr>
          <a:lstStyle/>
          <a:p>
            <a:endParaRPr lang="en-GB" sz="3200" dirty="0">
              <a:solidFill>
                <a:srgbClr val="00B050"/>
              </a:solidFill>
              <a:latin typeface="Berlin Sans FB" panose="020E0602020502020306" pitchFamily="34" charset="0"/>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4130" y="7403738"/>
            <a:ext cx="3724342" cy="2341994"/>
          </a:xfrm>
          <a:prstGeom prst="rect">
            <a:avLst/>
          </a:prstGeom>
          <a:ln>
            <a:noFill/>
          </a:ln>
          <a:effectLst>
            <a:softEdge rad="112500"/>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9768" y="4856776"/>
            <a:ext cx="3189206" cy="2770407"/>
          </a:xfrm>
          <a:prstGeom prst="rect">
            <a:avLst/>
          </a:prstGeom>
          <a:ln>
            <a:noFill/>
          </a:ln>
          <a:effectLst>
            <a:softEdge rad="112500"/>
          </a:effectLst>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13817" y="6336221"/>
            <a:ext cx="3667192" cy="2581924"/>
          </a:xfrm>
          <a:prstGeom prst="rect">
            <a:avLst/>
          </a:prstGeom>
          <a:ln>
            <a:noFill/>
          </a:ln>
          <a:effectLst>
            <a:softEdge rad="112500"/>
          </a:effectLst>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27526" y="2087398"/>
            <a:ext cx="3439773" cy="2419987"/>
          </a:xfrm>
          <a:prstGeom prst="rect">
            <a:avLst/>
          </a:prstGeom>
          <a:ln>
            <a:noFill/>
          </a:ln>
          <a:effectLst>
            <a:softEdge rad="112500"/>
          </a:effectLst>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3940" y="7438187"/>
            <a:ext cx="3425066" cy="2351878"/>
          </a:xfrm>
          <a:prstGeom prst="rect">
            <a:avLst/>
          </a:prstGeom>
        </p:spPr>
      </p:pic>
      <p:pic>
        <p:nvPicPr>
          <p:cNvPr id="1026" name="Picture 2" descr="Fear in Mexico as twin deaths expose threat to monarch butterflies and  their defenders | Environment | The Guardia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88174" y="1179160"/>
            <a:ext cx="3822866" cy="229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1335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3"/>
          <a:srcRect/>
          <a:stretch>
            <a:fillRect/>
          </a:stretch>
        </p:blipFill>
        <p:spPr>
          <a:xfrm rot="21466179">
            <a:off x="2372988" y="706955"/>
            <a:ext cx="12259759" cy="1917092"/>
          </a:xfrm>
          <a:prstGeom prst="rect">
            <a:avLst/>
          </a:prstGeom>
        </p:spPr>
      </p:pic>
      <p:sp>
        <p:nvSpPr>
          <p:cNvPr id="10" name="TextBox 10"/>
          <p:cNvSpPr txBox="1"/>
          <p:nvPr/>
        </p:nvSpPr>
        <p:spPr>
          <a:xfrm>
            <a:off x="876300" y="1039497"/>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Bees are in danger of dying out!!</a:t>
            </a:r>
            <a:endParaRPr lang="en-US" sz="8007" dirty="0">
              <a:solidFill>
                <a:srgbClr val="000000"/>
              </a:solidFill>
              <a:latin typeface="Amatic SC Bold"/>
            </a:endParaRP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smtClean="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98889" y="3006785"/>
            <a:ext cx="8724900" cy="578876"/>
          </a:xfrm>
          <a:prstGeom prst="rect">
            <a:avLst/>
          </a:prstGeom>
        </p:spPr>
        <p:txBody>
          <a:bodyPr wrap="square">
            <a:spAutoFit/>
          </a:bodyPr>
          <a:lstStyle/>
          <a:p>
            <a:pPr>
              <a:lnSpc>
                <a:spcPct val="107000"/>
              </a:lnSpc>
              <a:spcBef>
                <a:spcPts val="900"/>
              </a:spcBef>
              <a:spcAft>
                <a:spcPts val="900"/>
              </a:spcAft>
            </a:pP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6" name="Oval 5"/>
          <p:cNvSpPr/>
          <p:nvPr/>
        </p:nvSpPr>
        <p:spPr>
          <a:xfrm>
            <a:off x="6287597" y="4570213"/>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Climate change</a:t>
            </a:r>
            <a:endParaRPr lang="en-GB" sz="2800" dirty="0"/>
          </a:p>
        </p:txBody>
      </p:sp>
      <p:sp>
        <p:nvSpPr>
          <p:cNvPr id="16" name="Oval 15"/>
          <p:cNvSpPr/>
          <p:nvPr/>
        </p:nvSpPr>
        <p:spPr>
          <a:xfrm>
            <a:off x="1447800" y="7000185"/>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Habitat loss</a:t>
            </a:r>
          </a:p>
          <a:p>
            <a:pPr algn="ctr"/>
            <a:endParaRPr lang="en-GB" dirty="0"/>
          </a:p>
        </p:txBody>
      </p:sp>
      <p:sp>
        <p:nvSpPr>
          <p:cNvPr id="20" name="Oval 19"/>
          <p:cNvSpPr/>
          <p:nvPr/>
        </p:nvSpPr>
        <p:spPr>
          <a:xfrm>
            <a:off x="1133418" y="2942242"/>
            <a:ext cx="4267200" cy="178048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Pollution and disease</a:t>
            </a:r>
            <a:endParaRPr lang="en-GB" sz="3200" dirty="0"/>
          </a:p>
        </p:txBody>
      </p:sp>
      <p:sp>
        <p:nvSpPr>
          <p:cNvPr id="21" name="Oval 20"/>
          <p:cNvSpPr/>
          <p:nvPr/>
        </p:nvSpPr>
        <p:spPr>
          <a:xfrm>
            <a:off x="12123358" y="2803612"/>
            <a:ext cx="4267200" cy="17804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Pesticides and herbicides</a:t>
            </a:r>
            <a:endParaRPr lang="en-GB" sz="2800" dirty="0"/>
          </a:p>
        </p:txBody>
      </p:sp>
      <p:sp>
        <p:nvSpPr>
          <p:cNvPr id="22" name="Oval 21"/>
          <p:cNvSpPr/>
          <p:nvPr/>
        </p:nvSpPr>
        <p:spPr>
          <a:xfrm>
            <a:off x="11816439" y="6916912"/>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Invasive species</a:t>
            </a:r>
            <a:endParaRPr lang="en-GB" sz="2800" dirty="0"/>
          </a:p>
        </p:txBody>
      </p:sp>
    </p:spTree>
    <p:extLst>
      <p:ext uri="{BB962C8B-B14F-4D97-AF65-F5344CB8AC3E}">
        <p14:creationId xmlns:p14="http://schemas.microsoft.com/office/powerpoint/2010/main" val="3730612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460057"/>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smtClean="0"/>
              <a:t>Habitat loss</a:t>
            </a:r>
          </a:p>
          <a:p>
            <a:pPr algn="ctr"/>
            <a:endParaRPr lang="en-GB" dirty="0"/>
          </a:p>
        </p:txBody>
      </p:sp>
      <p:sp>
        <p:nvSpPr>
          <p:cNvPr id="4" name="Rectangle 3"/>
          <p:cNvSpPr/>
          <p:nvPr/>
        </p:nvSpPr>
        <p:spPr>
          <a:xfrm>
            <a:off x="304800" y="2628900"/>
            <a:ext cx="6477000" cy="2554545"/>
          </a:xfrm>
          <a:prstGeom prst="rect">
            <a:avLst/>
          </a:prstGeom>
        </p:spPr>
        <p:txBody>
          <a:bodyPr wrap="square">
            <a:spAutoFit/>
          </a:bodyPr>
          <a:lstStyle/>
          <a:p>
            <a:r>
              <a:rPr lang="en-GB" sz="3200" dirty="0">
                <a:solidFill>
                  <a:srgbClr val="0070C0"/>
                </a:solidFill>
                <a:latin typeface="Berlin Sans FB" panose="020E0602020502020306" pitchFamily="34" charset="0"/>
              </a:rPr>
              <a:t>less forage and shelter for bees. </a:t>
            </a:r>
            <a:r>
              <a:rPr lang="en-GB" sz="3200" dirty="0" smtClean="0">
                <a:solidFill>
                  <a:srgbClr val="0070C0"/>
                </a:solidFill>
                <a:latin typeface="Berlin Sans FB" panose="020E0602020502020306" pitchFamily="34" charset="0"/>
              </a:rPr>
              <a:t>It’s vital </a:t>
            </a:r>
            <a:r>
              <a:rPr lang="en-GB" sz="3200" dirty="0">
                <a:solidFill>
                  <a:srgbClr val="0070C0"/>
                </a:solidFill>
                <a:latin typeface="Berlin Sans FB" panose="020E0602020502020306" pitchFamily="34" charset="0"/>
              </a:rPr>
              <a:t>for bees to have enough flowers to forage and safe places to use for nesting among vegetation, soil, and hedges</a:t>
            </a:r>
            <a:r>
              <a:rPr lang="en-GB" dirty="0"/>
              <a:t>.</a:t>
            </a:r>
          </a:p>
        </p:txBody>
      </p:sp>
      <p:sp>
        <p:nvSpPr>
          <p:cNvPr id="5" name="Oval 4"/>
          <p:cNvSpPr/>
          <p:nvPr/>
        </p:nvSpPr>
        <p:spPr>
          <a:xfrm>
            <a:off x="11277600" y="117325"/>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Climate change</a:t>
            </a:r>
            <a:endParaRPr lang="en-GB" sz="2800" dirty="0"/>
          </a:p>
        </p:txBody>
      </p:sp>
      <p:sp>
        <p:nvSpPr>
          <p:cNvPr id="6" name="Rectangle 5"/>
          <p:cNvSpPr/>
          <p:nvPr/>
        </p:nvSpPr>
        <p:spPr>
          <a:xfrm>
            <a:off x="8077200" y="2240542"/>
            <a:ext cx="9753600" cy="2554545"/>
          </a:xfrm>
          <a:prstGeom prst="rect">
            <a:avLst/>
          </a:prstGeom>
        </p:spPr>
        <p:txBody>
          <a:bodyPr wrap="square">
            <a:spAutoFit/>
          </a:bodyPr>
          <a:lstStyle/>
          <a:p>
            <a:r>
              <a:rPr lang="en-GB" sz="3200" dirty="0">
                <a:solidFill>
                  <a:srgbClr val="FFC000"/>
                </a:solidFill>
                <a:latin typeface="Berlin Sans FB" panose="020E0602020502020306" pitchFamily="34" charset="0"/>
              </a:rPr>
              <a:t>changes in climate may be disrupting bee nesting behaviour. It may also affect the timing of flowering plants that bees rely on for food. </a:t>
            </a:r>
            <a:r>
              <a:rPr lang="en-GB" sz="3200" dirty="0" err="1">
                <a:solidFill>
                  <a:srgbClr val="FFC000"/>
                </a:solidFill>
                <a:latin typeface="Berlin Sans FB" panose="020E0602020502020306" pitchFamily="34" charset="0"/>
              </a:rPr>
              <a:t>Eg</a:t>
            </a:r>
            <a:r>
              <a:rPr lang="en-GB" sz="3200" dirty="0">
                <a:solidFill>
                  <a:srgbClr val="FFC000"/>
                </a:solidFill>
                <a:latin typeface="Berlin Sans FB" panose="020E0602020502020306" pitchFamily="34" charset="0"/>
              </a:rPr>
              <a:t> apple trees could be in blossom at a different time from when the bees are active</a:t>
            </a:r>
            <a:r>
              <a:rPr lang="en-GB" dirty="0"/>
              <a:t>.</a:t>
            </a:r>
          </a:p>
        </p:txBody>
      </p:sp>
      <p:sp>
        <p:nvSpPr>
          <p:cNvPr id="7" name="Oval 6"/>
          <p:cNvSpPr/>
          <p:nvPr/>
        </p:nvSpPr>
        <p:spPr>
          <a:xfrm>
            <a:off x="457200" y="5466153"/>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Invasive species</a:t>
            </a:r>
            <a:endParaRPr lang="en-GB" sz="2800" dirty="0"/>
          </a:p>
        </p:txBody>
      </p:sp>
      <p:sp>
        <p:nvSpPr>
          <p:cNvPr id="8" name="Rectangle 7"/>
          <p:cNvSpPr/>
          <p:nvPr/>
        </p:nvSpPr>
        <p:spPr>
          <a:xfrm>
            <a:off x="838200" y="7278112"/>
            <a:ext cx="6858000" cy="2554545"/>
          </a:xfrm>
          <a:prstGeom prst="rect">
            <a:avLst/>
          </a:prstGeom>
        </p:spPr>
        <p:txBody>
          <a:bodyPr wrap="square">
            <a:spAutoFit/>
          </a:bodyPr>
          <a:lstStyle/>
          <a:p>
            <a:r>
              <a:rPr lang="en-GB" sz="3200" dirty="0">
                <a:solidFill>
                  <a:srgbClr val="7030A0"/>
                </a:solidFill>
                <a:latin typeface="Berlin Sans FB" panose="020E0602020502020306" pitchFamily="34" charset="0"/>
              </a:rPr>
              <a:t>some species that are not naturally found in UK can be disruptive or worse for native bees. </a:t>
            </a:r>
            <a:r>
              <a:rPr lang="en-GB" sz="3200" dirty="0" err="1">
                <a:solidFill>
                  <a:srgbClr val="7030A0"/>
                </a:solidFill>
                <a:latin typeface="Berlin Sans FB" panose="020E0602020502020306" pitchFamily="34" charset="0"/>
              </a:rPr>
              <a:t>Eg</a:t>
            </a:r>
            <a:r>
              <a:rPr lang="en-GB" sz="3200" dirty="0">
                <a:solidFill>
                  <a:srgbClr val="7030A0"/>
                </a:solidFill>
                <a:latin typeface="Berlin Sans FB" panose="020E0602020502020306" pitchFamily="34" charset="0"/>
              </a:rPr>
              <a:t> Asian Hornet recently arrived in UK and could devastate British bee species</a:t>
            </a:r>
            <a:r>
              <a:rPr lang="en-GB" sz="3200" dirty="0"/>
              <a:t>.</a:t>
            </a:r>
          </a:p>
        </p:txBody>
      </p:sp>
      <p:sp>
        <p:nvSpPr>
          <p:cNvPr id="9" name="Rectangle 8"/>
          <p:cNvSpPr/>
          <p:nvPr/>
        </p:nvSpPr>
        <p:spPr>
          <a:xfrm>
            <a:off x="8873987" y="6819900"/>
            <a:ext cx="9074426" cy="2554545"/>
          </a:xfrm>
          <a:prstGeom prst="rect">
            <a:avLst/>
          </a:prstGeom>
        </p:spPr>
        <p:txBody>
          <a:bodyPr wrap="square">
            <a:spAutoFit/>
          </a:bodyPr>
          <a:lstStyle/>
          <a:p>
            <a:r>
              <a:rPr lang="en-GB" sz="3200" dirty="0" smtClean="0">
                <a:solidFill>
                  <a:srgbClr val="00B050"/>
                </a:solidFill>
                <a:latin typeface="Berlin Sans FB" panose="020E0602020502020306" pitchFamily="34" charset="0"/>
              </a:rPr>
              <a:t>these </a:t>
            </a:r>
            <a:r>
              <a:rPr lang="en-GB" sz="3200" dirty="0">
                <a:solidFill>
                  <a:srgbClr val="00B050"/>
                </a:solidFill>
                <a:latin typeface="Berlin Sans FB" panose="020E0602020502020306" pitchFamily="34" charset="0"/>
              </a:rPr>
              <a:t>can have </a:t>
            </a:r>
            <a:r>
              <a:rPr lang="en-GB" sz="3200" dirty="0" smtClean="0">
                <a:solidFill>
                  <a:srgbClr val="00B050"/>
                </a:solidFill>
                <a:latin typeface="Berlin Sans FB" panose="020E0602020502020306" pitchFamily="34" charset="0"/>
              </a:rPr>
              <a:t>negative </a:t>
            </a:r>
            <a:r>
              <a:rPr lang="en-GB" sz="3200" dirty="0">
                <a:solidFill>
                  <a:srgbClr val="00B050"/>
                </a:solidFill>
                <a:latin typeface="Berlin Sans FB" panose="020E0602020502020306" pitchFamily="34" charset="0"/>
              </a:rPr>
              <a:t>effects on bees by reducing their breeding success and resistance to disease. Scientists have found that exposure to pesticides can impair honeybees ability to </a:t>
            </a:r>
            <a:r>
              <a:rPr lang="en-GB" sz="3200" dirty="0" smtClean="0">
                <a:solidFill>
                  <a:srgbClr val="00B050"/>
                </a:solidFill>
                <a:latin typeface="Berlin Sans FB" panose="020E0602020502020306" pitchFamily="34" charset="0"/>
              </a:rPr>
              <a:t>navigate and bumblebees </a:t>
            </a:r>
            <a:r>
              <a:rPr lang="en-GB" sz="3200" dirty="0">
                <a:solidFill>
                  <a:srgbClr val="00B050"/>
                </a:solidFill>
                <a:latin typeface="Berlin Sans FB" panose="020E0602020502020306" pitchFamily="34" charset="0"/>
              </a:rPr>
              <a:t>ability to reproduce.</a:t>
            </a:r>
          </a:p>
        </p:txBody>
      </p:sp>
      <p:sp>
        <p:nvSpPr>
          <p:cNvPr id="10" name="Oval 9"/>
          <p:cNvSpPr/>
          <p:nvPr/>
        </p:nvSpPr>
        <p:spPr>
          <a:xfrm>
            <a:off x="11049000" y="4610100"/>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Pesticides and herbicides</a:t>
            </a:r>
            <a:endParaRPr lang="en-GB" sz="2800" dirty="0"/>
          </a:p>
        </p:txBody>
      </p:sp>
      <p:pic>
        <p:nvPicPr>
          <p:cNvPr id="11"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3452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3779768" y="404104"/>
            <a:ext cx="9585460" cy="1917092"/>
          </a:xfrm>
          <a:prstGeom prst="rect">
            <a:avLst/>
          </a:prstGeom>
        </p:spPr>
      </p:pic>
      <p:sp>
        <p:nvSpPr>
          <p:cNvPr id="2" name="Rounded Rectangle 1"/>
          <p:cNvSpPr/>
          <p:nvPr/>
        </p:nvSpPr>
        <p:spPr>
          <a:xfrm>
            <a:off x="685800" y="2623653"/>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smtClean="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smtClean="0">
              <a:solidFill>
                <a:srgbClr val="00B050"/>
              </a:solidFill>
              <a:latin typeface="Berlin Sans FB" panose="020E0602020502020306" pitchFamily="34" charset="0"/>
            </a:endParaRPr>
          </a:p>
          <a:p>
            <a:pPr algn="ctr"/>
            <a:r>
              <a:rPr lang="en-GB" sz="3600" dirty="0" smtClean="0">
                <a:solidFill>
                  <a:srgbClr val="00B050"/>
                </a:solidFill>
                <a:latin typeface="Berlin Sans FB" panose="020E0602020502020306" pitchFamily="34" charset="0"/>
              </a:rPr>
              <a:t>First </a:t>
            </a:r>
            <a:r>
              <a:rPr lang="en-GB" sz="3600" dirty="0">
                <a:solidFill>
                  <a:srgbClr val="00B050"/>
                </a:solidFill>
                <a:latin typeface="Berlin Sans FB" panose="020E0602020502020306" pitchFamily="34" charset="0"/>
              </a:rPr>
              <a:t>and most important is to</a:t>
            </a:r>
            <a:r>
              <a:rPr lang="en-GB" sz="3600" dirty="0">
                <a:solidFill>
                  <a:srgbClr val="0070C0"/>
                </a:solidFill>
                <a:latin typeface="Berlin Sans FB" panose="020E0602020502020306" pitchFamily="34" charset="0"/>
              </a:rPr>
              <a:t> protect </a:t>
            </a:r>
            <a:r>
              <a:rPr lang="en-GB" sz="3600" dirty="0" smtClean="0">
                <a:solidFill>
                  <a:srgbClr val="0070C0"/>
                </a:solidFill>
                <a:latin typeface="Berlin Sans FB" panose="020E0602020502020306" pitchFamily="34" charset="0"/>
              </a:rPr>
              <a:t>existing natural </a:t>
            </a:r>
            <a:r>
              <a:rPr lang="en-GB" sz="3600" dirty="0">
                <a:solidFill>
                  <a:srgbClr val="0070C0"/>
                </a:solidFill>
                <a:latin typeface="Berlin Sans FB" panose="020E0602020502020306" pitchFamily="34" charset="0"/>
              </a:rPr>
              <a:t>habitats.</a:t>
            </a:r>
            <a:r>
              <a:rPr lang="en-GB" sz="3600" dirty="0">
                <a:solidFill>
                  <a:srgbClr val="00B050"/>
                </a:solidFill>
                <a:latin typeface="Berlin Sans FB" panose="020E0602020502020306" pitchFamily="34" charset="0"/>
              </a:rPr>
              <a:t> </a:t>
            </a:r>
            <a:endParaRPr lang="en-GB" sz="3600" dirty="0" smtClean="0">
              <a:solidFill>
                <a:srgbClr val="00B050"/>
              </a:solidFill>
              <a:latin typeface="Berlin Sans FB" panose="020E0602020502020306" pitchFamily="34" charset="0"/>
            </a:endParaRPr>
          </a:p>
          <a:p>
            <a:pPr algn="ctr"/>
            <a:endParaRPr lang="en-GB" sz="3600" dirty="0">
              <a:solidFill>
                <a:srgbClr val="00B050"/>
              </a:solidFill>
              <a:latin typeface="Berlin Sans FB" panose="020E0602020502020306" pitchFamily="34" charset="0"/>
            </a:endParaRPr>
          </a:p>
          <a:p>
            <a:pPr algn="ctr"/>
            <a:r>
              <a:rPr lang="en-GB" sz="3600" dirty="0" smtClean="0">
                <a:solidFill>
                  <a:srgbClr val="00B050"/>
                </a:solidFill>
                <a:latin typeface="Berlin Sans FB" panose="020E0602020502020306" pitchFamily="34" charset="0"/>
              </a:rPr>
              <a:t>Native hedgerows are vital for pollinators and wildlife. </a:t>
            </a:r>
          </a:p>
          <a:p>
            <a:pPr algn="ctr"/>
            <a:endParaRPr lang="en-GB" sz="3600" dirty="0">
              <a:solidFill>
                <a:srgbClr val="00B050"/>
              </a:solidFill>
              <a:latin typeface="Berlin Sans FB" panose="020E0602020502020306" pitchFamily="34" charset="0"/>
            </a:endParaRPr>
          </a:p>
          <a:p>
            <a:pPr algn="ctr"/>
            <a:r>
              <a:rPr lang="en-GB" sz="3600" dirty="0" smtClean="0">
                <a:solidFill>
                  <a:srgbClr val="00B050"/>
                </a:solidFill>
                <a:latin typeface="Berlin Sans FB" panose="020E0602020502020306" pitchFamily="34" charset="0"/>
              </a:rPr>
              <a:t>It is important to stop mowing grassy areas. This allows common wildflower to naturally grow among the grass</a:t>
            </a:r>
            <a:endParaRPr lang="en-GB" sz="3600" dirty="0">
              <a:solidFill>
                <a:srgbClr val="00B050"/>
              </a:solidFill>
              <a:latin typeface="Berlin Sans FB" panose="020E0602020502020306" pitchFamily="34" charset="0"/>
            </a:endParaRPr>
          </a:p>
          <a:p>
            <a:pPr algn="ctr"/>
            <a:endParaRPr lang="en-GB" sz="3200" dirty="0" smtClean="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smtClean="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smtClean="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HABITAT PROTECTION</a:t>
            </a:r>
            <a:endParaRPr lang="en-US" sz="8007" dirty="0">
              <a:solidFill>
                <a:srgbClr val="000000"/>
              </a:solidFill>
              <a:latin typeface="Amatic SC Bold"/>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smtClean="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2050" name="Picture 2" descr="https://i.pinimg.com/originals/1d/ab/ef/1dabefa0618f8d20c30973414caa4c0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3200" y="3314700"/>
            <a:ext cx="7663133" cy="511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36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srcRect/>
          <a:stretch>
            <a:fillRect/>
          </a:stretch>
        </p:blipFill>
        <p:spPr>
          <a:xfrm rot="21466179">
            <a:off x="4178485" y="355657"/>
            <a:ext cx="9585460" cy="1917092"/>
          </a:xfrm>
          <a:prstGeom prst="rect">
            <a:avLst/>
          </a:prstGeom>
        </p:spPr>
      </p:pic>
      <p:sp>
        <p:nvSpPr>
          <p:cNvPr id="2" name="Rounded Rectangle 1"/>
          <p:cNvSpPr/>
          <p:nvPr/>
        </p:nvSpPr>
        <p:spPr>
          <a:xfrm>
            <a:off x="659956" y="2505829"/>
            <a:ext cx="154331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B050"/>
              </a:solidFill>
              <a:latin typeface="Berlin Sans FB" panose="020E0602020502020306" pitchFamily="34" charset="0"/>
            </a:endParaRPr>
          </a:p>
          <a:p>
            <a:pPr algn="ctr"/>
            <a:endParaRPr lang="en-GB" sz="3200" dirty="0" smtClean="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smtClean="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smtClean="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11" name="Rectangle 10"/>
          <p:cNvSpPr/>
          <p:nvPr/>
        </p:nvSpPr>
        <p:spPr>
          <a:xfrm>
            <a:off x="1447800" y="3472880"/>
            <a:ext cx="14020798" cy="4718215"/>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Next comes</a:t>
            </a: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 restoration of existing areas</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to encourage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plants to grow again. </a:t>
            </a:r>
          </a:p>
          <a:p>
            <a:pPr>
              <a:lnSpc>
                <a:spcPct val="107000"/>
              </a:lnSpc>
              <a:spcAft>
                <a:spcPts val="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Trees and shrubs, verges and parks need to be allowed to flower and fruit. Bees need the pollen and nectar that flowers provide, while birds need the seeds</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need to survive the winter and safe spaces to rear the next generation. Leaving rough uncut areas in parks or around hedgerow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bottoms are perfect places for this.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13" name="TextBox 10"/>
          <p:cNvSpPr txBox="1"/>
          <p:nvPr/>
        </p:nvSpPr>
        <p:spPr>
          <a:xfrm>
            <a:off x="879461" y="932758"/>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HABITAT PROTECTION</a:t>
            </a:r>
            <a:endParaRPr lang="en-US" sz="8007" dirty="0">
              <a:solidFill>
                <a:srgbClr val="000000"/>
              </a:solidFill>
              <a:latin typeface="Amatic SC Bold"/>
            </a:endParaRPr>
          </a:p>
        </p:txBody>
      </p:sp>
    </p:spTree>
    <p:extLst>
      <p:ext uri="{BB962C8B-B14F-4D97-AF65-F5344CB8AC3E}">
        <p14:creationId xmlns:p14="http://schemas.microsoft.com/office/powerpoint/2010/main" val="3360504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3779768" y="590826"/>
            <a:ext cx="9585460" cy="1917092"/>
          </a:xfrm>
          <a:prstGeom prst="rect">
            <a:avLst/>
          </a:prstGeom>
        </p:spPr>
      </p:pic>
      <p:sp>
        <p:nvSpPr>
          <p:cNvPr id="2" name="Rounded Rectangle 1"/>
          <p:cNvSpPr/>
          <p:nvPr/>
        </p:nvSpPr>
        <p:spPr>
          <a:xfrm>
            <a:off x="523722" y="2552700"/>
            <a:ext cx="7432170" cy="46865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00B050"/>
                </a:solidFill>
                <a:latin typeface="Berlin Sans FB" panose="020E0602020502020306" pitchFamily="34" charset="0"/>
              </a:rPr>
              <a:t>Last but not least comes the</a:t>
            </a:r>
            <a:r>
              <a:rPr lang="en-GB" sz="3600" dirty="0">
                <a:solidFill>
                  <a:srgbClr val="0070C0"/>
                </a:solidFill>
                <a:latin typeface="Berlin Sans FB" panose="020E0602020502020306" pitchFamily="34" charset="0"/>
              </a:rPr>
              <a:t> creation of new habitat</a:t>
            </a:r>
            <a:r>
              <a:rPr lang="en-GB" sz="3600" dirty="0">
                <a:solidFill>
                  <a:srgbClr val="00B050"/>
                </a:solidFill>
                <a:latin typeface="Berlin Sans FB" panose="020E0602020502020306" pitchFamily="34" charset="0"/>
              </a:rPr>
              <a:t>. </a:t>
            </a:r>
            <a:endParaRPr lang="en-GB" sz="3600" dirty="0" smtClean="0">
              <a:solidFill>
                <a:srgbClr val="00B050"/>
              </a:solidFill>
              <a:latin typeface="Berlin Sans FB" panose="020E0602020502020306" pitchFamily="34" charset="0"/>
            </a:endParaRP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Higher </a:t>
            </a:r>
            <a:r>
              <a:rPr lang="en-GB" sz="3600" dirty="0">
                <a:solidFill>
                  <a:srgbClr val="00B050"/>
                </a:solidFill>
                <a:latin typeface="Berlin Sans FB" panose="020E0602020502020306" pitchFamily="34" charset="0"/>
              </a:rPr>
              <a:t>quality green spaces bring us closer to nature. </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HABITAT PROTECTION</a:t>
            </a:r>
            <a:endParaRPr lang="en-US" sz="8007" dirty="0">
              <a:solidFill>
                <a:srgbClr val="000000"/>
              </a:solidFill>
              <a:latin typeface="Amatic SC Bold"/>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smtClean="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29600" y="2781300"/>
            <a:ext cx="7984958" cy="6705600"/>
          </a:xfrm>
          <a:prstGeom prst="rect">
            <a:avLst/>
          </a:prstGeom>
        </p:spPr>
      </p:pic>
    </p:spTree>
    <p:extLst>
      <p:ext uri="{BB962C8B-B14F-4D97-AF65-F5344CB8AC3E}">
        <p14:creationId xmlns:p14="http://schemas.microsoft.com/office/powerpoint/2010/main" val="3736372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srcRect/>
          <a:stretch>
            <a:fillRect/>
          </a:stretch>
        </p:blipFill>
        <p:spPr>
          <a:xfrm rot="21466179">
            <a:off x="4858766" y="5056162"/>
            <a:ext cx="8254672" cy="2556999"/>
          </a:xfrm>
          <a:prstGeom prst="rect">
            <a:avLst/>
          </a:prstGeom>
        </p:spPr>
      </p:pic>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7091121" y="7847770"/>
            <a:ext cx="3789962" cy="1455439"/>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BIODIVERSITY</a:t>
            </a:r>
            <a:endParaRPr lang="en-US" sz="14400" dirty="0">
              <a:solidFill>
                <a:srgbClr val="000000"/>
              </a:solidFill>
              <a:latin typeface="Amatic SC Bold"/>
            </a:endParaRPr>
          </a:p>
        </p:txBody>
      </p:sp>
      <p:sp>
        <p:nvSpPr>
          <p:cNvPr id="25" name="TextBox 25"/>
          <p:cNvSpPr txBox="1"/>
          <p:nvPr/>
        </p:nvSpPr>
        <p:spPr>
          <a:xfrm>
            <a:off x="3357995" y="8149142"/>
            <a:ext cx="11572009" cy="787908"/>
          </a:xfrm>
          <a:prstGeom prst="rect">
            <a:avLst/>
          </a:prstGeom>
        </p:spPr>
        <p:txBody>
          <a:bodyPr lIns="0" tIns="0" rIns="0" bIns="0" rtlCol="0" anchor="t">
            <a:spAutoFit/>
          </a:bodyPr>
          <a:lstStyle/>
          <a:p>
            <a:pPr algn="ctr">
              <a:lnSpc>
                <a:spcPts val="6719"/>
              </a:lnSpc>
            </a:pPr>
            <a:r>
              <a:rPr lang="en-US" sz="4800" dirty="0" smtClean="0">
                <a:solidFill>
                  <a:srgbClr val="000000"/>
                </a:solidFill>
                <a:latin typeface="Amatic SC Bold"/>
              </a:rPr>
              <a:t>FOUNDATION STAGE</a:t>
            </a:r>
            <a:endParaRPr lang="en-US" sz="4800" dirty="0">
              <a:solidFill>
                <a:srgbClr val="000000"/>
              </a:solidFill>
              <a:latin typeface="Amatic SC Bold"/>
            </a:endParaRPr>
          </a:p>
        </p:txBody>
      </p:sp>
      <p:pic>
        <p:nvPicPr>
          <p:cNvPr id="2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8"/>
          <p:cNvPicPr>
            <a:picLocks noChangeAspect="1"/>
          </p:cNvPicPr>
          <p:nvPr/>
        </p:nvPicPr>
        <p:blipFill>
          <a:blip r:embed="rId4"/>
          <a:srcRect/>
          <a:stretch>
            <a:fillRect/>
          </a:stretch>
        </p:blipFill>
        <p:spPr>
          <a:xfrm>
            <a:off x="16683654" y="15826"/>
            <a:ext cx="1513767" cy="1560642"/>
          </a:xfrm>
          <a:prstGeom prst="rect">
            <a:avLst/>
          </a:prstGeom>
        </p:spPr>
      </p:pic>
      <p:pic>
        <p:nvPicPr>
          <p:cNvPr id="1028" name="Picture 4" descr="How can changing your food shop help biodiversity? - BBC Foo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91000" y="39510"/>
            <a:ext cx="8557796" cy="4813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832" y="6370333"/>
            <a:ext cx="3864961" cy="386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79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1828137" y="600784"/>
            <a:ext cx="13710002" cy="1917092"/>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850925" y="1105769"/>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Why do we need to protect our pollinators?</a:t>
            </a:r>
            <a:endParaRPr lang="en-US" sz="8007" dirty="0">
              <a:solidFill>
                <a:srgbClr val="000000"/>
              </a:solidFill>
              <a:latin typeface="Amatic SC Bold"/>
            </a:endParaRPr>
          </a:p>
        </p:txBody>
      </p:sp>
      <p:sp>
        <p:nvSpPr>
          <p:cNvPr id="4" name="Rectangle 3"/>
          <p:cNvSpPr/>
          <p:nvPr/>
        </p:nvSpPr>
        <p:spPr>
          <a:xfrm>
            <a:off x="1752600" y="3059551"/>
            <a:ext cx="13817650" cy="5245026"/>
          </a:xfrm>
          <a:prstGeom prst="rect">
            <a:avLst/>
          </a:prstGeom>
        </p:spPr>
        <p:txBody>
          <a:bodyPr wrap="square">
            <a:spAutoFit/>
          </a:bodyPr>
          <a:lstStyle/>
          <a:p>
            <a:pPr>
              <a:lnSpc>
                <a:spcPct val="107000"/>
              </a:lnSpc>
              <a:spcAft>
                <a:spcPts val="800"/>
              </a:spcAft>
            </a:pPr>
            <a:r>
              <a:rPr lang="en-GB" sz="3600" dirty="0" smtClean="0">
                <a:solidFill>
                  <a:srgbClr val="0070C0"/>
                </a:solidFill>
                <a:latin typeface="Berlin Sans FB" panose="020E0602020502020306" pitchFamily="34" charset="0"/>
                <a:ea typeface="Calibri" panose="020F0502020204030204" pitchFamily="34" charset="0"/>
                <a:cs typeface="Times New Roman" panose="02020603050405020304" pitchFamily="18" charset="0"/>
              </a:rPr>
              <a:t>Farmers </a:t>
            </a: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need pollinators to ensure good yields of high quality produce. Without pollinators the livelihood of farmers would be impacted.</a:t>
            </a:r>
          </a:p>
          <a:p>
            <a:pPr>
              <a:lnSpc>
                <a:spcPct val="107000"/>
              </a:lnSpc>
              <a:spcAft>
                <a:spcPts val="800"/>
              </a:spcAft>
            </a:pPr>
            <a:endPar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Gardeners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rely on pollinators for growing their own fruit and vegetables to feed their families.</a:t>
            </a:r>
          </a:p>
          <a:p>
            <a:pPr>
              <a:lnSpc>
                <a:spcPct val="107000"/>
              </a:lnSpc>
              <a:spcAft>
                <a:spcPts val="800"/>
              </a:spcAft>
            </a:pPr>
            <a:endPar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Environment</a:t>
            </a:r>
            <a:r>
              <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78% of wild plants need insect pollination. Without these the landscape would be a much less beautiful place.</a:t>
            </a: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9331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3234073" y="306914"/>
            <a:ext cx="9585460" cy="1917092"/>
          </a:xfrm>
          <a:prstGeom prst="rect">
            <a:avLst/>
          </a:prstGeom>
        </p:spPr>
      </p:pic>
      <p:sp>
        <p:nvSpPr>
          <p:cNvPr id="5" name="Rounded Rectangle 4"/>
          <p:cNvSpPr/>
          <p:nvPr/>
        </p:nvSpPr>
        <p:spPr>
          <a:xfrm>
            <a:off x="1447800" y="2857500"/>
            <a:ext cx="147066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46992"/>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CAN WE DO TO HELP?</a:t>
            </a:r>
            <a:endParaRPr lang="en-US" sz="8007" dirty="0">
              <a:solidFill>
                <a:srgbClr val="000000"/>
              </a:solidFill>
              <a:latin typeface="Amatic SC Bold"/>
            </a:endParaRPr>
          </a:p>
        </p:txBody>
      </p:sp>
      <p:sp>
        <p:nvSpPr>
          <p:cNvPr id="4" name="Rectangle 3"/>
          <p:cNvSpPr/>
          <p:nvPr/>
        </p:nvSpPr>
        <p:spPr>
          <a:xfrm>
            <a:off x="1752600" y="3059551"/>
            <a:ext cx="14097000" cy="6533199"/>
          </a:xfrm>
          <a:prstGeom prst="rect">
            <a:avLst/>
          </a:prstGeom>
        </p:spPr>
        <p:txBody>
          <a:bodyPr wrap="square">
            <a:spAutoFit/>
          </a:bodyPr>
          <a:lstStyle/>
          <a:p>
            <a:pPr marL="342900" lvl="0" indent="-342900">
              <a:lnSpc>
                <a:spcPct val="107000"/>
              </a:lnSpc>
              <a:spcAft>
                <a:spcPts val="800"/>
              </a:spcAft>
              <a:tabLst>
                <a:tab pos="457200" algn="l"/>
              </a:tabLst>
            </a:pPr>
            <a:r>
              <a:rPr lang="en-GB" sz="36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Plant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for pollinators: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Grow more nectar-rich flowers, shrubs and trees to provide for pollinators throughout the year. </a:t>
            </a:r>
            <a:endPar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Let your garden grow wild:</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Leaving patches of land to grow wild let wildflowers grow and make great nesting and feeding sites. </a:t>
            </a:r>
            <a:endPar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Put away the pesticide:</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They can harm pollinators and many other beneficial invertebrates. Consider alternatives and only use pesticides as a last resort</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en-GB" sz="3600" dirty="0">
                <a:latin typeface="Calibri" panose="020F0502020204030204" pitchFamily="34" charset="0"/>
                <a:ea typeface="Calibri" panose="020F0502020204030204" pitchFamily="34"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882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3017769" y="185792"/>
            <a:ext cx="9585460" cy="1917092"/>
          </a:xfrm>
          <a:prstGeom prst="rect">
            <a:avLst/>
          </a:prstGeom>
        </p:spPr>
      </p:pic>
      <p:sp>
        <p:nvSpPr>
          <p:cNvPr id="5" name="Rounded Rectangle 4"/>
          <p:cNvSpPr/>
          <p:nvPr/>
        </p:nvSpPr>
        <p:spPr>
          <a:xfrm>
            <a:off x="1447800" y="2857500"/>
            <a:ext cx="147066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59536"/>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CAN WE DO TO HELP?</a:t>
            </a:r>
            <a:endParaRPr lang="en-US" sz="8007" dirty="0">
              <a:solidFill>
                <a:srgbClr val="000000"/>
              </a:solidFill>
              <a:latin typeface="Amatic SC Bold"/>
            </a:endParaRPr>
          </a:p>
        </p:txBody>
      </p:sp>
      <p:sp>
        <p:nvSpPr>
          <p:cNvPr id="4" name="Rectangle 3"/>
          <p:cNvSpPr/>
          <p:nvPr/>
        </p:nvSpPr>
        <p:spPr>
          <a:xfrm>
            <a:off x="1810996" y="2247900"/>
            <a:ext cx="13957852" cy="5512278"/>
          </a:xfrm>
          <a:prstGeom prst="rect">
            <a:avLst/>
          </a:prstGeom>
        </p:spPr>
        <p:txBody>
          <a:bodyPr wrap="square">
            <a:spAutoFit/>
          </a:bodyPr>
          <a:lstStyle/>
          <a:p>
            <a:pPr marL="342900" lvl="0" indent="-342900">
              <a:lnSpc>
                <a:spcPct val="107000"/>
              </a:lnSpc>
              <a:spcAft>
                <a:spcPts val="800"/>
              </a:spcAft>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r>
              <a:rPr lang="en-GB" sz="36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Leave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 lawnmower:</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Cut your grass less often, and remove cuttings to let plants flower. </a:t>
            </a:r>
            <a:endPar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Build a bee hotel and avoid disturbing or destroying nesting or hibernating insects in grass margins, bare soil, hedgerows, trees, dead wood or walls.</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56788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1247755" y="119963"/>
            <a:ext cx="11677691" cy="1917092"/>
          </a:xfrm>
          <a:prstGeom prst="rect">
            <a:avLst/>
          </a:prstGeom>
        </p:spPr>
      </p:pic>
      <p:sp>
        <p:nvSpPr>
          <p:cNvPr id="6" name="Rectangle 5"/>
          <p:cNvSpPr/>
          <p:nvPr/>
        </p:nvSpPr>
        <p:spPr>
          <a:xfrm>
            <a:off x="0" y="468086"/>
            <a:ext cx="14173200" cy="1220847"/>
          </a:xfrm>
          <a:prstGeom prst="rect">
            <a:avLst/>
          </a:prstGeom>
        </p:spPr>
        <p:txBody>
          <a:bodyPr wrap="square">
            <a:spAutoFit/>
          </a:bodyPr>
          <a:lstStyle/>
          <a:p>
            <a:pPr algn="ctr">
              <a:lnSpc>
                <a:spcPts val="8807"/>
              </a:lnSpc>
            </a:pPr>
            <a:r>
              <a:rPr lang="en-US" sz="8000" dirty="0">
                <a:solidFill>
                  <a:srgbClr val="000000"/>
                </a:solidFill>
                <a:latin typeface="Amatic SC Bold"/>
              </a:rPr>
              <a:t>4</a:t>
            </a:r>
            <a:r>
              <a:rPr lang="en-US" sz="8000" dirty="0" smtClean="0">
                <a:solidFill>
                  <a:srgbClr val="000000"/>
                </a:solidFill>
                <a:latin typeface="Amatic SC Bold"/>
              </a:rPr>
              <a:t> things you can do to save our bees!!</a:t>
            </a:r>
            <a:endParaRPr lang="en-US" sz="8000" dirty="0">
              <a:solidFill>
                <a:srgbClr val="000000"/>
              </a:solidFill>
              <a:latin typeface="Amatic SC Bold"/>
            </a:endParaRPr>
          </a:p>
        </p:txBody>
      </p:sp>
      <p:sp>
        <p:nvSpPr>
          <p:cNvPr id="7" name="Oval 6"/>
          <p:cNvSpPr/>
          <p:nvPr/>
        </p:nvSpPr>
        <p:spPr>
          <a:xfrm>
            <a:off x="12268200" y="5524500"/>
            <a:ext cx="5486400" cy="4572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Don’t have a garden? You can grow flowers and plants in plant pots</a:t>
            </a:r>
            <a:endParaRPr lang="en-GB" sz="3600" dirty="0"/>
          </a:p>
        </p:txBody>
      </p:sp>
      <p:sp>
        <p:nvSpPr>
          <p:cNvPr id="8" name="Oval 7"/>
          <p:cNvSpPr/>
          <p:nvPr/>
        </p:nvSpPr>
        <p:spPr>
          <a:xfrm>
            <a:off x="76200" y="2122090"/>
            <a:ext cx="5486400" cy="4572000"/>
          </a:xfrm>
          <a:prstGeom prst="ellipse">
            <a:avLst/>
          </a:prstGeom>
          <a:solidFill>
            <a:srgbClr val="C0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When planning you garden, plant flowers and shrubs that will flower in Spring or Autumn</a:t>
            </a:r>
            <a:endParaRPr lang="en-GB" sz="3600" dirty="0"/>
          </a:p>
        </p:txBody>
      </p:sp>
      <p:sp>
        <p:nvSpPr>
          <p:cNvPr id="9" name="Oval 8"/>
          <p:cNvSpPr/>
          <p:nvPr/>
        </p:nvSpPr>
        <p:spPr>
          <a:xfrm>
            <a:off x="3939309" y="5715000"/>
            <a:ext cx="5486400" cy="4572000"/>
          </a:xfrm>
          <a:prstGeom prst="ellipse">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When gardening consider leaving an area uncut to allow daisies, dandelions and other flowers to grow</a:t>
            </a:r>
            <a:endParaRPr lang="en-GB" sz="3600" dirty="0"/>
          </a:p>
        </p:txBody>
      </p:sp>
      <p:sp>
        <p:nvSpPr>
          <p:cNvPr id="10" name="Oval 9"/>
          <p:cNvSpPr/>
          <p:nvPr/>
        </p:nvSpPr>
        <p:spPr>
          <a:xfrm>
            <a:off x="7696200" y="2120935"/>
            <a:ext cx="5486400" cy="4572000"/>
          </a:xfrm>
          <a:prstGeom prst="ellips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Have a little more space? Grow a fruit bush</a:t>
            </a:r>
            <a:endParaRPr lang="en-GB" sz="3600" dirty="0"/>
          </a:p>
        </p:txBody>
      </p:sp>
    </p:spTree>
    <p:extLst>
      <p:ext uri="{BB962C8B-B14F-4D97-AF65-F5344CB8AC3E}">
        <p14:creationId xmlns:p14="http://schemas.microsoft.com/office/powerpoint/2010/main" val="29786296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3238442" y="360319"/>
            <a:ext cx="10829048" cy="2165810"/>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Pollinator plan for your school</a:t>
            </a:r>
            <a:endParaRPr lang="en-US" sz="8007" dirty="0">
              <a:solidFill>
                <a:srgbClr val="000000"/>
              </a:solidFill>
              <a:latin typeface="Amatic SC Bold"/>
            </a:endParaRPr>
          </a:p>
        </p:txBody>
      </p:sp>
      <p:sp>
        <p:nvSpPr>
          <p:cNvPr id="4" name="Rectangle 3"/>
          <p:cNvSpPr/>
          <p:nvPr/>
        </p:nvSpPr>
        <p:spPr>
          <a:xfrm>
            <a:off x="1752600" y="3059551"/>
            <a:ext cx="14097000" cy="6248185"/>
          </a:xfrm>
          <a:prstGeom prst="rect">
            <a:avLst/>
          </a:prstGeom>
        </p:spPr>
        <p:txBody>
          <a:bodyPr wrap="square">
            <a:spAutoFit/>
          </a:bodyPr>
          <a:lstStyle/>
          <a:p>
            <a:pPr>
              <a:lnSpc>
                <a:spcPct val="107000"/>
              </a:lnSpc>
              <a:spcAft>
                <a:spcPts val="800"/>
              </a:spcAft>
            </a:pPr>
            <a:r>
              <a:rPr lang="en-GB" sz="3600" dirty="0" smtClean="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Draw a habitat map of your school.</a:t>
            </a: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Identify areas where you can take action to help pollinators.</a:t>
            </a:r>
            <a:endPar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hlinkClick r:id="rId3"/>
              </a:rPr>
              <a:t>www.pollinators.ie</a:t>
            </a: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  pollinating insects and what they need to survive.</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C00000"/>
                </a:solidFill>
                <a:latin typeface="Berlin Sans FB" panose="020E0602020502020306" pitchFamily="34" charset="0"/>
                <a:ea typeface="Calibri" panose="020F0502020204030204" pitchFamily="34" charset="0"/>
                <a:cs typeface="Times New Roman" panose="02020603050405020304" pitchFamily="18" charset="0"/>
              </a:rPr>
              <a:t>Protect wildlife spots you already have.</a:t>
            </a:r>
          </a:p>
          <a:p>
            <a:pPr>
              <a:lnSpc>
                <a:spcPct val="107000"/>
              </a:lnSpc>
              <a:spcAft>
                <a:spcPts val="800"/>
              </a:spcAft>
            </a:pPr>
            <a:r>
              <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Areas of long grass with wildflowers; flowerbeds; native trees.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smtClean="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Reduce mowing.</a:t>
            </a: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Make your own “Don’t Mow” “Pesticide free zone” sign for school.</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1487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3261470"/>
          </a:xfrm>
          <a:prstGeom prst="rect">
            <a:avLst/>
          </a:prstGeom>
        </p:spPr>
        <p:txBody>
          <a:bodyPr wrap="square">
            <a:spAutoFit/>
          </a:bodyPr>
          <a:lstStyle/>
          <a:p>
            <a:pPr>
              <a:lnSpc>
                <a:spcPct val="107000"/>
              </a:lnSpc>
              <a:spcAft>
                <a:spcPts val="800"/>
              </a:spcAft>
            </a:pPr>
            <a:r>
              <a:rPr lang="en-GB" sz="3600" dirty="0" smtClean="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a:t>
            </a:r>
          </a:p>
          <a:p>
            <a:pPr>
              <a:lnSpc>
                <a:spcPct val="107000"/>
              </a:lnSpc>
              <a:spcAft>
                <a:spcPts val="800"/>
              </a:spcAft>
            </a:pPr>
            <a:r>
              <a:rPr lang="en-GB" sz="3600" dirty="0" smtClean="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trees.</a:t>
            </a: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native trees are</a:t>
            </a:r>
            <a:endPar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266700"/>
            <a:ext cx="3744686" cy="4468091"/>
          </a:xfrm>
          <a:prstGeom prst="rect">
            <a:avLst/>
          </a:prstGeom>
        </p:spPr>
      </p:pic>
      <p:pic>
        <p:nvPicPr>
          <p:cNvPr id="6146" name="Picture 2" descr="Hawthorn | How to Identify Hawthorn | A Guide from TC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04592" y="447874"/>
            <a:ext cx="4613275" cy="37377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ecies of UK: Week 58: Wild Cherry ('Prunus aviu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09800" y="5606590"/>
            <a:ext cx="4724400" cy="35606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rabapple Fertilizer Needs – How Much Should You Be Feeding A Crabapple Tre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5905500"/>
            <a:ext cx="4079792" cy="30884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8114" y="4678400"/>
            <a:ext cx="1981200" cy="646331"/>
          </a:xfrm>
          <a:prstGeom prst="rect">
            <a:avLst/>
          </a:prstGeom>
          <a:noFill/>
        </p:spPr>
        <p:txBody>
          <a:bodyPr wrap="square" rtlCol="0">
            <a:spAutoFit/>
          </a:bodyPr>
          <a:lstStyle/>
          <a:p>
            <a:r>
              <a:rPr lang="en-GB" sz="3600" dirty="0" smtClean="0">
                <a:solidFill>
                  <a:srgbClr val="C00000"/>
                </a:solidFill>
                <a:latin typeface="Berlin Sans FB" panose="020E0602020502020306" pitchFamily="34" charset="0"/>
              </a:rPr>
              <a:t>willow</a:t>
            </a:r>
            <a:endParaRPr lang="en-GB" sz="3600" dirty="0">
              <a:solidFill>
                <a:srgbClr val="C00000"/>
              </a:solidFill>
              <a:latin typeface="Berlin Sans FB" panose="020E0602020502020306" pitchFamily="34" charset="0"/>
            </a:endParaRPr>
          </a:p>
        </p:txBody>
      </p:sp>
      <p:sp>
        <p:nvSpPr>
          <p:cNvPr id="12" name="TextBox 11"/>
          <p:cNvSpPr txBox="1"/>
          <p:nvPr/>
        </p:nvSpPr>
        <p:spPr>
          <a:xfrm>
            <a:off x="12192000" y="4411625"/>
            <a:ext cx="3048000" cy="646331"/>
          </a:xfrm>
          <a:prstGeom prst="rect">
            <a:avLst/>
          </a:prstGeom>
          <a:noFill/>
        </p:spPr>
        <p:txBody>
          <a:bodyPr wrap="square" rtlCol="0">
            <a:spAutoFit/>
          </a:bodyPr>
          <a:lstStyle/>
          <a:p>
            <a:r>
              <a:rPr lang="en-GB" sz="3600" dirty="0" smtClean="0">
                <a:solidFill>
                  <a:srgbClr val="C00000"/>
                </a:solidFill>
                <a:latin typeface="Berlin Sans FB" panose="020E0602020502020306" pitchFamily="34" charset="0"/>
              </a:rPr>
              <a:t>hawthorn</a:t>
            </a:r>
            <a:endParaRPr lang="en-GB" sz="3600" dirty="0">
              <a:solidFill>
                <a:srgbClr val="C00000"/>
              </a:solidFill>
              <a:latin typeface="Berlin Sans FB" panose="020E0602020502020306" pitchFamily="34" charset="0"/>
            </a:endParaRPr>
          </a:p>
        </p:txBody>
      </p:sp>
      <p:sp>
        <p:nvSpPr>
          <p:cNvPr id="13" name="TextBox 12"/>
          <p:cNvSpPr txBox="1"/>
          <p:nvPr/>
        </p:nvSpPr>
        <p:spPr>
          <a:xfrm>
            <a:off x="2209800" y="9281355"/>
            <a:ext cx="3962400" cy="646331"/>
          </a:xfrm>
          <a:prstGeom prst="rect">
            <a:avLst/>
          </a:prstGeom>
          <a:noFill/>
        </p:spPr>
        <p:txBody>
          <a:bodyPr wrap="square" rtlCol="0">
            <a:spAutoFit/>
          </a:bodyPr>
          <a:lstStyle/>
          <a:p>
            <a:r>
              <a:rPr lang="en-GB" sz="3600" dirty="0" smtClean="0">
                <a:solidFill>
                  <a:srgbClr val="C00000"/>
                </a:solidFill>
                <a:latin typeface="Berlin Sans FB" panose="020E0602020502020306" pitchFamily="34" charset="0"/>
              </a:rPr>
              <a:t>Wild cherry</a:t>
            </a:r>
            <a:endParaRPr lang="en-GB" sz="3600" dirty="0">
              <a:solidFill>
                <a:srgbClr val="C00000"/>
              </a:solidFill>
              <a:latin typeface="Berlin Sans FB" panose="020E0602020502020306" pitchFamily="34" charset="0"/>
            </a:endParaRPr>
          </a:p>
        </p:txBody>
      </p:sp>
      <p:sp>
        <p:nvSpPr>
          <p:cNvPr id="14" name="TextBox 13"/>
          <p:cNvSpPr txBox="1"/>
          <p:nvPr/>
        </p:nvSpPr>
        <p:spPr>
          <a:xfrm>
            <a:off x="8077200" y="9336916"/>
            <a:ext cx="3276600" cy="646331"/>
          </a:xfrm>
          <a:prstGeom prst="rect">
            <a:avLst/>
          </a:prstGeom>
          <a:noFill/>
        </p:spPr>
        <p:txBody>
          <a:bodyPr wrap="square" rtlCol="0">
            <a:spAutoFit/>
          </a:bodyPr>
          <a:lstStyle/>
          <a:p>
            <a:r>
              <a:rPr lang="en-GB" sz="3600" dirty="0" smtClean="0">
                <a:solidFill>
                  <a:srgbClr val="C00000"/>
                </a:solidFill>
                <a:latin typeface="Berlin Sans FB" panose="020E0602020502020306" pitchFamily="34" charset="0"/>
              </a:rPr>
              <a:t>Crab apple</a:t>
            </a:r>
            <a:endParaRPr lang="en-GB" sz="3600" dirty="0">
              <a:solidFill>
                <a:srgbClr val="C00000"/>
              </a:solidFill>
              <a:latin typeface="Berlin Sans FB" panose="020E0602020502020306" pitchFamily="34" charset="0"/>
            </a:endParaRPr>
          </a:p>
        </p:txBody>
      </p:sp>
      <p:pic>
        <p:nvPicPr>
          <p:cNvPr id="6152" name="Picture 8" descr="Blackthorn Tree by David Davi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94032" y="5373256"/>
            <a:ext cx="4963886" cy="32990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198650" y="8782256"/>
            <a:ext cx="3276600" cy="1200329"/>
          </a:xfrm>
          <a:prstGeom prst="rect">
            <a:avLst/>
          </a:prstGeom>
          <a:noFill/>
        </p:spPr>
        <p:txBody>
          <a:bodyPr wrap="square" rtlCol="0">
            <a:spAutoFit/>
          </a:bodyPr>
          <a:lstStyle/>
          <a:p>
            <a:r>
              <a:rPr lang="en-GB" sz="3600" dirty="0" smtClean="0">
                <a:solidFill>
                  <a:srgbClr val="C00000"/>
                </a:solidFill>
                <a:latin typeface="Berlin Sans FB" panose="020E0602020502020306" pitchFamily="34" charset="0"/>
              </a:rPr>
              <a:t>Blackthorn</a:t>
            </a:r>
          </a:p>
          <a:p>
            <a:endParaRPr lang="en-GB" sz="3600" dirty="0">
              <a:solidFill>
                <a:srgbClr val="C00000"/>
              </a:solidFill>
              <a:latin typeface="Berlin Sans FB" panose="020E0602020502020306" pitchFamily="34" charset="0"/>
            </a:endParaRPr>
          </a:p>
        </p:txBody>
      </p:sp>
    </p:spTree>
    <p:extLst>
      <p:ext uri="{BB962C8B-B14F-4D97-AF65-F5344CB8AC3E}">
        <p14:creationId xmlns:p14="http://schemas.microsoft.com/office/powerpoint/2010/main" val="6442984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smtClean="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a:t>
            </a: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 </a:t>
            </a:r>
            <a:r>
              <a:rPr lang="en-GB" sz="3600" dirty="0" smtClean="0">
                <a:solidFill>
                  <a:srgbClr val="C00000"/>
                </a:solidFill>
                <a:latin typeface="Berlin Sans FB" panose="020E0602020502020306" pitchFamily="34" charset="0"/>
                <a:ea typeface="Calibri" panose="020F0502020204030204" pitchFamily="34" charset="0"/>
                <a:cs typeface="Times New Roman" panose="02020603050405020304" pitchFamily="18" charset="0"/>
              </a:rPr>
              <a:t>for every season of the year.</a:t>
            </a: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SUMMER</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SPRING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a:off x="12420600" y="1903700"/>
            <a:ext cx="4724400" cy="923330"/>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650759" y="5621552"/>
            <a:ext cx="252505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050" name="Picture 2" descr="Growing Crocuses: Planting &amp; Caring for Crocus Flowers | Garden De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6494" y="6382957"/>
            <a:ext cx="3241675" cy="21611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arda 'Cambridge Scarlet' - BBC Gardeners' World Magaz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7195" y="1639623"/>
            <a:ext cx="3382168" cy="22547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rysimum Bowles Mauve - Perennial Wallflower - Pack of THREE in Bud &amp; Bloom  - Special Deals - Garden Plant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87400" y="3009900"/>
            <a:ext cx="2840324"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owdrop | The Wildlife Trust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3559" y="6667500"/>
            <a:ext cx="3352800" cy="22410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5063" y="8724900"/>
            <a:ext cx="1752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a:t>
            </a:r>
            <a:r>
              <a:rPr lang="en-GB" sz="3600" dirty="0" smtClean="0">
                <a:solidFill>
                  <a:srgbClr val="0070C0"/>
                </a:solidFill>
                <a:latin typeface="Berlin Sans FB" panose="020E0602020502020306" pitchFamily="34" charset="0"/>
              </a:rPr>
              <a:t>rocus</a:t>
            </a:r>
            <a:endParaRPr lang="en-GB" sz="3600" dirty="0">
              <a:solidFill>
                <a:srgbClr val="0070C0"/>
              </a:solidFill>
              <a:latin typeface="Berlin Sans FB" panose="020E0602020502020306" pitchFamily="34" charset="0"/>
            </a:endParaRPr>
          </a:p>
        </p:txBody>
      </p:sp>
      <p:sp>
        <p:nvSpPr>
          <p:cNvPr id="26" name="TextBox 25"/>
          <p:cNvSpPr txBox="1"/>
          <p:nvPr/>
        </p:nvSpPr>
        <p:spPr>
          <a:xfrm>
            <a:off x="7467600" y="4158350"/>
            <a:ext cx="2362200" cy="646331"/>
          </a:xfrm>
          <a:prstGeom prst="rect">
            <a:avLst/>
          </a:prstGeom>
          <a:noFill/>
        </p:spPr>
        <p:txBody>
          <a:bodyPr wrap="square" rtlCol="0">
            <a:spAutoFit/>
          </a:bodyPr>
          <a:lstStyle/>
          <a:p>
            <a:r>
              <a:rPr lang="en-GB" sz="3600" dirty="0" err="1" smtClean="0">
                <a:solidFill>
                  <a:srgbClr val="0070C0"/>
                </a:solidFill>
                <a:latin typeface="Berlin Sans FB" panose="020E0602020502020306" pitchFamily="34" charset="0"/>
              </a:rPr>
              <a:t>Monarda</a:t>
            </a:r>
            <a:endParaRPr lang="en-GB" sz="3600" dirty="0">
              <a:solidFill>
                <a:srgbClr val="0070C0"/>
              </a:solidFill>
              <a:latin typeface="Berlin Sans FB" panose="020E0602020502020306" pitchFamily="34" charset="0"/>
            </a:endParaRPr>
          </a:p>
        </p:txBody>
      </p:sp>
      <p:sp>
        <p:nvSpPr>
          <p:cNvPr id="27" name="TextBox 26"/>
          <p:cNvSpPr txBox="1"/>
          <p:nvPr/>
        </p:nvSpPr>
        <p:spPr>
          <a:xfrm>
            <a:off x="12801600" y="5805366"/>
            <a:ext cx="474985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Perennial Wildflower</a:t>
            </a:r>
            <a:endParaRPr lang="en-GB" sz="3600" dirty="0">
              <a:solidFill>
                <a:srgbClr val="0070C0"/>
              </a:solidFill>
              <a:latin typeface="Berlin Sans FB" panose="020E0602020502020306" pitchFamily="34" charset="0"/>
            </a:endParaRPr>
          </a:p>
        </p:txBody>
      </p:sp>
      <p:sp>
        <p:nvSpPr>
          <p:cNvPr id="28" name="TextBox 27"/>
          <p:cNvSpPr txBox="1"/>
          <p:nvPr/>
        </p:nvSpPr>
        <p:spPr>
          <a:xfrm>
            <a:off x="8999359" y="9031147"/>
            <a:ext cx="26670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Snowdrop</a:t>
            </a:r>
            <a:endParaRPr lang="en-GB" sz="3600" dirty="0">
              <a:solidFill>
                <a:srgbClr val="0070C0"/>
              </a:solidFill>
              <a:latin typeface="Berlin Sans FB" panose="020E0602020502020306" pitchFamily="34" charset="0"/>
            </a:endParaRPr>
          </a:p>
        </p:txBody>
      </p:sp>
    </p:spTree>
    <p:extLst>
      <p:ext uri="{BB962C8B-B14F-4D97-AF65-F5344CB8AC3E}">
        <p14:creationId xmlns:p14="http://schemas.microsoft.com/office/powerpoint/2010/main" val="2535388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smtClean="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herbs for every season of the year.</a:t>
            </a: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SUMMER</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SPRING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a:off x="13106400" y="1606671"/>
            <a:ext cx="4724400" cy="923330"/>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9525000" y="5307645"/>
            <a:ext cx="252505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3074" name="Picture 2" descr="Tips For Growing Marjoram In Your Herb Gar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371630"/>
            <a:ext cx="2705893" cy="2029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ves - Kerry's Fre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1728246"/>
            <a:ext cx="2792413" cy="27924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owing Sage: Your Guide to Planting &amp; Growing a Sage Plant| Gilmou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85875" y="2633249"/>
            <a:ext cx="3968750" cy="23018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osemary: Health benefits, precautions, and drug interaction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86800" y="6512285"/>
            <a:ext cx="5062681" cy="26494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52946" y="8496300"/>
            <a:ext cx="24384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Marjoram</a:t>
            </a:r>
            <a:endParaRPr lang="en-GB" sz="3600" dirty="0">
              <a:solidFill>
                <a:srgbClr val="0070C0"/>
              </a:solidFill>
              <a:latin typeface="Berlin Sans FB" panose="020E0602020502020306" pitchFamily="34" charset="0"/>
            </a:endParaRPr>
          </a:p>
        </p:txBody>
      </p:sp>
      <p:sp>
        <p:nvSpPr>
          <p:cNvPr id="15" name="TextBox 14"/>
          <p:cNvSpPr txBox="1"/>
          <p:nvPr/>
        </p:nvSpPr>
        <p:spPr>
          <a:xfrm>
            <a:off x="7956127" y="4661314"/>
            <a:ext cx="24384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Chives</a:t>
            </a:r>
            <a:endParaRPr lang="en-GB" sz="3600" dirty="0">
              <a:solidFill>
                <a:srgbClr val="0070C0"/>
              </a:solidFill>
              <a:latin typeface="Berlin Sans FB" panose="020E0602020502020306" pitchFamily="34" charset="0"/>
            </a:endParaRPr>
          </a:p>
        </p:txBody>
      </p:sp>
      <p:sp>
        <p:nvSpPr>
          <p:cNvPr id="16" name="TextBox 15"/>
          <p:cNvSpPr txBox="1"/>
          <p:nvPr/>
        </p:nvSpPr>
        <p:spPr>
          <a:xfrm>
            <a:off x="14782800" y="5055877"/>
            <a:ext cx="24384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Sage</a:t>
            </a:r>
            <a:endParaRPr lang="en-GB" sz="3600" dirty="0">
              <a:solidFill>
                <a:srgbClr val="0070C0"/>
              </a:solidFill>
              <a:latin typeface="Berlin Sans FB" panose="020E0602020502020306" pitchFamily="34" charset="0"/>
            </a:endParaRPr>
          </a:p>
        </p:txBody>
      </p:sp>
      <p:sp>
        <p:nvSpPr>
          <p:cNvPr id="20" name="TextBox 19"/>
          <p:cNvSpPr txBox="1"/>
          <p:nvPr/>
        </p:nvSpPr>
        <p:spPr>
          <a:xfrm>
            <a:off x="9989959" y="9443065"/>
            <a:ext cx="24384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Rosemary</a:t>
            </a:r>
            <a:endParaRPr lang="en-GB" sz="3600" dirty="0">
              <a:solidFill>
                <a:srgbClr val="0070C0"/>
              </a:solidFill>
              <a:latin typeface="Berlin Sans FB" panose="020E0602020502020306" pitchFamily="34" charset="0"/>
            </a:endParaRPr>
          </a:p>
        </p:txBody>
      </p:sp>
    </p:spTree>
    <p:extLst>
      <p:ext uri="{BB962C8B-B14F-4D97-AF65-F5344CB8AC3E}">
        <p14:creationId xmlns:p14="http://schemas.microsoft.com/office/powerpoint/2010/main" val="33926572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smtClean="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fruit and veg for every season of the year.</a:t>
            </a:r>
          </a:p>
          <a:p>
            <a:pPr>
              <a:lnSpc>
                <a:spcPct val="107000"/>
              </a:lnSpc>
              <a:spcAft>
                <a:spcPts val="800"/>
              </a:spcAft>
            </a:pPr>
            <a:r>
              <a:rPr lang="en-GB" sz="3600" dirty="0" smtClean="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smtClean="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SUMMER</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SPRING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a:off x="13106400" y="2324100"/>
            <a:ext cx="4724400" cy="923330"/>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853024" y="5402992"/>
            <a:ext cx="252505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098" name="Picture 2" descr="Kale Information, Recipes and Fac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317054"/>
            <a:ext cx="3429000" cy="22925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rawberry Day (27th February) | Days Of The Ye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5845" y="1674128"/>
            <a:ext cx="3807355" cy="2489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static.com/images?q=tbn:ANd9GcRL8I0g9j369WGZ6fvEXLKB6WgdWO1JQJ4thQ2smp0ytaXdxFEwxMGCIxGkrUI&amp;usqp=CA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53670" y="3390900"/>
            <a:ext cx="3229859" cy="32298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cdn.shopify.com/s/files/1/0104/8100/8691/products/product_6940_large_6a278aed-8c4d-4741-a36c-e28f4553c342_300x300.jpg?v=157505179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86800" y="637163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600" y="8832032"/>
            <a:ext cx="24384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Kale</a:t>
            </a:r>
            <a:endParaRPr lang="en-GB" sz="3600" dirty="0">
              <a:solidFill>
                <a:srgbClr val="0070C0"/>
              </a:solidFill>
              <a:latin typeface="Berlin Sans FB" panose="020E0602020502020306" pitchFamily="34" charset="0"/>
            </a:endParaRPr>
          </a:p>
        </p:txBody>
      </p:sp>
      <p:sp>
        <p:nvSpPr>
          <p:cNvPr id="16" name="TextBox 15"/>
          <p:cNvSpPr txBox="1"/>
          <p:nvPr/>
        </p:nvSpPr>
        <p:spPr>
          <a:xfrm>
            <a:off x="7162800" y="4393480"/>
            <a:ext cx="24384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Strawberry</a:t>
            </a:r>
            <a:endParaRPr lang="en-GB" sz="3600" dirty="0">
              <a:solidFill>
                <a:srgbClr val="0070C0"/>
              </a:solidFill>
              <a:latin typeface="Berlin Sans FB" panose="020E0602020502020306" pitchFamily="34" charset="0"/>
            </a:endParaRPr>
          </a:p>
        </p:txBody>
      </p:sp>
      <p:sp>
        <p:nvSpPr>
          <p:cNvPr id="20" name="TextBox 19"/>
          <p:cNvSpPr txBox="1"/>
          <p:nvPr/>
        </p:nvSpPr>
        <p:spPr>
          <a:xfrm>
            <a:off x="14020800" y="7102931"/>
            <a:ext cx="36576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Runner beans</a:t>
            </a:r>
            <a:endParaRPr lang="en-GB" sz="3600" dirty="0">
              <a:solidFill>
                <a:srgbClr val="0070C0"/>
              </a:solidFill>
              <a:latin typeface="Berlin Sans FB" panose="020E0602020502020306" pitchFamily="34" charset="0"/>
            </a:endParaRPr>
          </a:p>
        </p:txBody>
      </p:sp>
      <p:sp>
        <p:nvSpPr>
          <p:cNvPr id="21" name="TextBox 20"/>
          <p:cNvSpPr txBox="1"/>
          <p:nvPr/>
        </p:nvSpPr>
        <p:spPr>
          <a:xfrm>
            <a:off x="8908783" y="9433685"/>
            <a:ext cx="2438400" cy="646331"/>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Raspberry</a:t>
            </a:r>
            <a:endParaRPr lang="en-GB" sz="3600" dirty="0">
              <a:solidFill>
                <a:srgbClr val="0070C0"/>
              </a:solidFill>
              <a:latin typeface="Berlin Sans FB" panose="020E0602020502020306" pitchFamily="34" charset="0"/>
            </a:endParaRPr>
          </a:p>
        </p:txBody>
      </p:sp>
    </p:spTree>
    <p:extLst>
      <p:ext uri="{BB962C8B-B14F-4D97-AF65-F5344CB8AC3E}">
        <p14:creationId xmlns:p14="http://schemas.microsoft.com/office/powerpoint/2010/main" val="3927104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5162" y="5295900"/>
            <a:ext cx="5867400"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47800" y="723900"/>
            <a:ext cx="6705600" cy="731414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2362200" y="1181100"/>
            <a:ext cx="5486400" cy="6180025"/>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Reduce or eliminate pesticides in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Find out from the school caretaker if they use pesticide and could they reduce it?</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Only use herbicide for health and safety reasons. </a:t>
            </a:r>
            <a:r>
              <a:rPr lang="en-GB" sz="3600" dirty="0" err="1">
                <a:solidFill>
                  <a:srgbClr val="00B050"/>
                </a:solidFill>
                <a:latin typeface="Berlin Sans FB" panose="020E0602020502020306" pitchFamily="34" charset="0"/>
                <a:ea typeface="Calibri" panose="020F0502020204030204" pitchFamily="34" charset="0"/>
                <a:cs typeface="Times New Roman" panose="02020603050405020304" pitchFamily="18" charset="0"/>
              </a:rPr>
              <a:t>Eg</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to stop areas becoming </a:t>
            </a:r>
            <a:r>
              <a:rPr lang="en-GB" sz="3600" dirty="0" err="1">
                <a:solidFill>
                  <a:srgbClr val="00B050"/>
                </a:solidFill>
                <a:latin typeface="Berlin Sans FB" panose="020E0602020502020306" pitchFamily="34" charset="0"/>
                <a:ea typeface="Calibri" panose="020F0502020204030204" pitchFamily="34" charset="0"/>
                <a:cs typeface="Times New Roman" panose="02020603050405020304" pitchFamily="18" charset="0"/>
              </a:rPr>
              <a:t>slippy</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a:t>
            </a:r>
          </a:p>
        </p:txBody>
      </p:sp>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Support our Pesticide-Free Towns Campaign - Pesticide Action Network U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5400" y="342900"/>
            <a:ext cx="5186925" cy="518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366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1318297" y="1028583"/>
            <a:ext cx="8363717" cy="1578988"/>
          </a:xfrm>
          <a:prstGeom prst="rect">
            <a:avLst/>
          </a:prstGeom>
        </p:spPr>
      </p:pic>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1318297" y="1028584"/>
            <a:ext cx="8363717" cy="1578988"/>
          </a:xfrm>
          <a:prstGeom prst="rect">
            <a:avLst/>
          </a:prstGeom>
        </p:spPr>
      </p:pic>
      <p:sp>
        <p:nvSpPr>
          <p:cNvPr id="9" name="Rounded Rectangle 8"/>
          <p:cNvSpPr/>
          <p:nvPr/>
        </p:nvSpPr>
        <p:spPr>
          <a:xfrm>
            <a:off x="620283" y="2690110"/>
            <a:ext cx="10134600" cy="663208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223158"/>
            <a:ext cx="7086600" cy="9111342"/>
          </a:xfrm>
          <a:prstGeom prst="rect">
            <a:avLst/>
          </a:prstGeom>
        </p:spPr>
      </p:pic>
      <p:sp>
        <p:nvSpPr>
          <p:cNvPr id="6" name="TextBox 9"/>
          <p:cNvSpPr txBox="1"/>
          <p:nvPr/>
        </p:nvSpPr>
        <p:spPr>
          <a:xfrm>
            <a:off x="1066800" y="1248165"/>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WHAT IS BIODIVERSITY?</a:t>
            </a:r>
            <a:endParaRPr lang="en-US" sz="8000" dirty="0">
              <a:solidFill>
                <a:srgbClr val="000000"/>
              </a:solidFill>
              <a:latin typeface="Amatic SC Bold"/>
            </a:endParaRPr>
          </a:p>
        </p:txBody>
      </p:sp>
      <p:sp>
        <p:nvSpPr>
          <p:cNvPr id="7" name="TextBox 6"/>
          <p:cNvSpPr txBox="1"/>
          <p:nvPr/>
        </p:nvSpPr>
        <p:spPr>
          <a:xfrm>
            <a:off x="1117197" y="3162300"/>
            <a:ext cx="9627004" cy="5632311"/>
          </a:xfrm>
          <a:prstGeom prst="rect">
            <a:avLst/>
          </a:prstGeom>
          <a:noFill/>
        </p:spPr>
        <p:txBody>
          <a:bodyPr wrap="square" rtlCol="0">
            <a:spAutoFit/>
          </a:bodyPr>
          <a:lstStyle/>
          <a:p>
            <a:endParaRPr lang="en-GB" sz="3600" dirty="0" smtClean="0">
              <a:solidFill>
                <a:srgbClr val="FF0000"/>
              </a:solidFill>
              <a:latin typeface="Berlin Sans FB" panose="020E0602020502020306" pitchFamily="34" charset="0"/>
            </a:endParaRPr>
          </a:p>
          <a:p>
            <a:r>
              <a:rPr lang="en-GB" sz="3600" dirty="0" smtClean="0">
                <a:solidFill>
                  <a:srgbClr val="FF0000"/>
                </a:solidFill>
                <a:latin typeface="Berlin Sans FB" panose="020E0602020502020306" pitchFamily="34" charset="0"/>
              </a:rPr>
              <a:t>BIO</a:t>
            </a:r>
            <a:r>
              <a:rPr lang="en-GB" sz="3600" dirty="0" smtClean="0">
                <a:solidFill>
                  <a:srgbClr val="00B050"/>
                </a:solidFill>
                <a:latin typeface="Berlin Sans FB" panose="020E0602020502020306" pitchFamily="34" charset="0"/>
              </a:rPr>
              <a:t> </a:t>
            </a:r>
            <a:r>
              <a:rPr lang="en-GB" sz="3600" dirty="0">
                <a:solidFill>
                  <a:srgbClr val="00B050"/>
                </a:solidFill>
                <a:latin typeface="Berlin Sans FB" panose="020E0602020502020306" pitchFamily="34" charset="0"/>
              </a:rPr>
              <a:t>means </a:t>
            </a:r>
            <a:r>
              <a:rPr lang="en-GB" sz="3600" dirty="0" smtClean="0">
                <a:solidFill>
                  <a:srgbClr val="FF0000"/>
                </a:solidFill>
                <a:latin typeface="Berlin Sans FB" panose="020E0602020502020306" pitchFamily="34" charset="0"/>
              </a:rPr>
              <a:t>LIFE</a:t>
            </a:r>
          </a:p>
          <a:p>
            <a:endParaRPr lang="en-GB" sz="3600" dirty="0">
              <a:solidFill>
                <a:srgbClr val="FF0000"/>
              </a:solidFill>
              <a:latin typeface="Berlin Sans FB" panose="020E0602020502020306" pitchFamily="34" charset="0"/>
            </a:endParaRPr>
          </a:p>
          <a:p>
            <a:r>
              <a:rPr lang="en-GB" sz="3600" dirty="0" smtClean="0">
                <a:solidFill>
                  <a:srgbClr val="FF0000"/>
                </a:solidFill>
                <a:latin typeface="Berlin Sans FB" panose="020E0602020502020306" pitchFamily="34" charset="0"/>
              </a:rPr>
              <a:t>DIVERSITY</a:t>
            </a:r>
            <a:r>
              <a:rPr lang="en-GB" sz="3600" dirty="0" smtClean="0">
                <a:solidFill>
                  <a:srgbClr val="00B050"/>
                </a:solidFill>
                <a:latin typeface="Berlin Sans FB" panose="020E0602020502020306" pitchFamily="34" charset="0"/>
              </a:rPr>
              <a:t> means </a:t>
            </a:r>
            <a:r>
              <a:rPr lang="en-GB" sz="3600" dirty="0" smtClean="0">
                <a:solidFill>
                  <a:srgbClr val="FF0000"/>
                </a:solidFill>
                <a:latin typeface="Berlin Sans FB" panose="020E0602020502020306" pitchFamily="34" charset="0"/>
              </a:rPr>
              <a:t>RANGE OF DIFFERENT THINGS</a:t>
            </a:r>
            <a:endParaRPr lang="en-GB" sz="3600" dirty="0">
              <a:solidFill>
                <a:srgbClr val="FF0000"/>
              </a:solidFill>
              <a:latin typeface="Berlin Sans FB" panose="020E0602020502020306" pitchFamily="34" charset="0"/>
            </a:endParaRP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Biodiversity is all of the plants and animals species that are living.</a:t>
            </a:r>
          </a:p>
          <a:p>
            <a:endParaRPr lang="en-GB" sz="3600" dirty="0" smtClean="0">
              <a:solidFill>
                <a:srgbClr val="00B050"/>
              </a:solidFill>
              <a:latin typeface="Berlin Sans FB" panose="020E0602020502020306" pitchFamily="34" charset="0"/>
            </a:endParaRPr>
          </a:p>
          <a:p>
            <a:endParaRPr lang="en-GB" sz="3600" dirty="0">
              <a:solidFill>
                <a:srgbClr val="00B050"/>
              </a:solidFill>
              <a:latin typeface="Berlin Sans FB" panose="020E0602020502020306" pitchFamily="34" charset="0"/>
            </a:endParaRPr>
          </a:p>
        </p:txBody>
      </p:sp>
      <p:pic>
        <p:nvPicPr>
          <p:cNvPr id="1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74986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esticide-Free Challenge for Kids - Pesticide Action Network U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90500"/>
            <a:ext cx="15925800" cy="1006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00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783341" y="2097925"/>
            <a:ext cx="8115300" cy="5013569"/>
            <a:chOff x="0" y="0"/>
            <a:chExt cx="10820400" cy="6684758"/>
          </a:xfrm>
        </p:grpSpPr>
        <p:sp>
          <p:nvSpPr>
            <p:cNvPr id="3" name="TextBox 3"/>
            <p:cNvSpPr txBox="1"/>
            <p:nvPr/>
          </p:nvSpPr>
          <p:spPr>
            <a:xfrm>
              <a:off x="0" y="76200"/>
              <a:ext cx="8220101" cy="30310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MATERIALS NEEDED FOR CLASS</a:t>
              </a:r>
            </a:p>
          </p:txBody>
        </p:sp>
        <p:sp>
          <p:nvSpPr>
            <p:cNvPr id="4" name="TextBox 4"/>
            <p:cNvSpPr txBox="1"/>
            <p:nvPr/>
          </p:nvSpPr>
          <p:spPr>
            <a:xfrm>
              <a:off x="0" y="3924413"/>
              <a:ext cx="10820400" cy="27603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List the things your students need to get ready before class. It can be a particular textbook, the accomplished homework due for the day, or any specific materials for the topic you're about to discuss. You can also match it with corresponding photos or icons.</a:t>
              </a:r>
            </a:p>
          </p:txBody>
        </p:sp>
      </p:grpSp>
      <p:pic>
        <p:nvPicPr>
          <p:cNvPr id="5" name="Picture 5"/>
          <p:cNvPicPr>
            <a:picLocks noChangeAspect="1"/>
          </p:cNvPicPr>
          <p:nvPr/>
        </p:nvPicPr>
        <p:blipFill>
          <a:blip r:embed="rId2"/>
          <a:srcRect/>
          <a:stretch>
            <a:fillRect/>
          </a:stretch>
        </p:blipFill>
        <p:spPr>
          <a:xfrm>
            <a:off x="11173575" y="2331798"/>
            <a:ext cx="2256625" cy="2121228"/>
          </a:xfrm>
          <a:prstGeom prst="rect">
            <a:avLst/>
          </a:prstGeom>
        </p:spPr>
      </p:pic>
      <p:pic>
        <p:nvPicPr>
          <p:cNvPr id="6" name="Picture 6"/>
          <p:cNvPicPr>
            <a:picLocks noChangeAspect="1"/>
          </p:cNvPicPr>
          <p:nvPr/>
        </p:nvPicPr>
        <p:blipFill>
          <a:blip r:embed="rId2"/>
          <a:srcRect/>
          <a:stretch>
            <a:fillRect/>
          </a:stretch>
        </p:blipFill>
        <p:spPr>
          <a:xfrm>
            <a:off x="14314560" y="3189835"/>
            <a:ext cx="2256625" cy="2121228"/>
          </a:xfrm>
          <a:prstGeom prst="rect">
            <a:avLst/>
          </a:prstGeom>
        </p:spPr>
      </p:pic>
      <p:pic>
        <p:nvPicPr>
          <p:cNvPr id="7" name="Picture 7"/>
          <p:cNvPicPr>
            <a:picLocks noChangeAspect="1"/>
          </p:cNvPicPr>
          <p:nvPr/>
        </p:nvPicPr>
        <p:blipFill>
          <a:blip r:embed="rId2"/>
          <a:srcRect/>
          <a:stretch>
            <a:fillRect/>
          </a:stretch>
        </p:blipFill>
        <p:spPr>
          <a:xfrm>
            <a:off x="11786105" y="5054957"/>
            <a:ext cx="2256625" cy="2121228"/>
          </a:xfrm>
          <a:prstGeom prst="rect">
            <a:avLst/>
          </a:prstGeom>
        </p:spPr>
      </p:pic>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311875">
            <a:off x="11747706" y="2933480"/>
            <a:ext cx="1108364" cy="917864"/>
          </a:xfrm>
          <a:prstGeom prst="rect">
            <a:avLst/>
          </a:prstGeom>
        </p:spPr>
      </p:pic>
      <p:pic>
        <p:nvPicPr>
          <p:cNvPr id="9"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648307">
            <a:off x="12628668" y="5544071"/>
            <a:ext cx="571500" cy="1143000"/>
          </a:xfrm>
          <a:prstGeom prst="rect">
            <a:avLst/>
          </a:prstGeom>
        </p:spPr>
      </p:pic>
      <p:pic>
        <p:nvPicPr>
          <p:cNvPr id="10"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20720">
            <a:off x="14990002" y="3687608"/>
            <a:ext cx="848591" cy="1125682"/>
          </a:xfrm>
          <a:prstGeom prst="rect">
            <a:avLst/>
          </a:prstGeom>
        </p:spPr>
      </p:pic>
      <p:pic>
        <p:nvPicPr>
          <p:cNvPr id="11" name="Picture 1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789926">
            <a:off x="10940464" y="2085248"/>
            <a:ext cx="513645" cy="493100"/>
          </a:xfrm>
          <a:prstGeom prst="rect">
            <a:avLst/>
          </a:prstGeom>
        </p:spPr>
      </p:pic>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8915872">
            <a:off x="14117791" y="6688041"/>
            <a:ext cx="424393" cy="407417"/>
          </a:xfrm>
          <a:prstGeom prst="rect">
            <a:avLst/>
          </a:prstGeom>
        </p:spPr>
      </p:pic>
      <p:pic>
        <p:nvPicPr>
          <p:cNvPr id="13" name="Picture 1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4540450">
            <a:off x="16224780" y="3050290"/>
            <a:ext cx="294237" cy="282468"/>
          </a:xfrm>
          <a:prstGeom prst="rect">
            <a:avLst/>
          </a:prstGeom>
        </p:spPr>
      </p:pic>
      <p:pic>
        <p:nvPicPr>
          <p:cNvPr id="14" name="Picture 14"/>
          <p:cNvPicPr>
            <a:picLocks noChangeAspect="1"/>
          </p:cNvPicPr>
          <p:nvPr/>
        </p:nvPicPr>
        <p:blipFill>
          <a:blip r:embed="rId8"/>
          <a:srcRect/>
          <a:stretch>
            <a:fillRect/>
          </a:stretch>
        </p:blipFill>
        <p:spPr>
          <a:xfrm rot="262007">
            <a:off x="-916097" y="8700123"/>
            <a:ext cx="20474267" cy="6477314"/>
          </a:xfrm>
          <a:prstGeom prst="rect">
            <a:avLst/>
          </a:prstGeom>
        </p:spPr>
      </p:pic>
      <p:pic>
        <p:nvPicPr>
          <p:cNvPr id="15"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838">
            <a:off x="3848543" y="679393"/>
            <a:ext cx="10590914" cy="2118183"/>
          </a:xfrm>
          <a:prstGeom prst="rect">
            <a:avLst/>
          </a:prstGeom>
        </p:spPr>
      </p:pic>
      <p:sp>
        <p:nvSpPr>
          <p:cNvPr id="10" name="TextBox 10"/>
          <p:cNvSpPr txBox="1"/>
          <p:nvPr/>
        </p:nvSpPr>
        <p:spPr>
          <a:xfrm>
            <a:off x="4701985" y="1066800"/>
            <a:ext cx="8884030"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CLASS OBJECTIVES AND RULES</a:t>
            </a:r>
          </a:p>
        </p:txBody>
      </p:sp>
      <p:pic>
        <p:nvPicPr>
          <p:cNvPr id="11"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2"/>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FOUNDATION STAGE</a:t>
            </a:r>
          </a:p>
        </p:txBody>
      </p:sp>
      <p:pic>
        <p:nvPicPr>
          <p:cNvPr id="26" name="Picture 2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405273"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25012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uli Regular"/>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11462">
            <a:off x="1580140"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09298" y="2165629"/>
            <a:ext cx="7140188" cy="5372755"/>
            <a:chOff x="0" y="0"/>
            <a:chExt cx="9520251" cy="7163674"/>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554182" y="4834282"/>
              <a:ext cx="8966069" cy="23293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Individual exercises extend a student’s grasp of the lesson. It allows them to synthesize on their own and think of ways they can apply their new learnings in real life. Duplicate this page as many times as needed to give you more space for discussion.</a:t>
              </a:r>
            </a:p>
          </p:txBody>
        </p:sp>
        <p:sp>
          <p:nvSpPr>
            <p:cNvPr id="6" name="TextBox 6"/>
            <p:cNvSpPr txBox="1"/>
            <p:nvPr/>
          </p:nvSpPr>
          <p:spPr>
            <a:xfrm>
              <a:off x="554182" y="2506286"/>
              <a:ext cx="8411887" cy="16427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Add instructions or guidelines here.</a:t>
              </a:r>
            </a:p>
            <a:p>
              <a:pPr marL="0" lvl="0" indent="0">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email">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852640" y="1454328"/>
            <a:ext cx="5299030" cy="2958439"/>
            <a:chOff x="0" y="0"/>
            <a:chExt cx="7065373" cy="3944586"/>
          </a:xfrm>
        </p:grpSpPr>
        <p:sp>
          <p:nvSpPr>
            <p:cNvPr id="3" name="TextBox 3"/>
            <p:cNvSpPr txBox="1"/>
            <p:nvPr/>
          </p:nvSpPr>
          <p:spPr>
            <a:xfrm>
              <a:off x="0" y="2301841"/>
              <a:ext cx="7065373" cy="16427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 You can also put in the amount of time allotted for this.</a:t>
              </a:r>
            </a:p>
          </p:txBody>
        </p:sp>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59953" y="5715523"/>
            <a:ext cx="6899503" cy="1490350"/>
            <a:chOff x="0" y="0"/>
            <a:chExt cx="9199337" cy="1987134"/>
          </a:xfrm>
        </p:grpSpPr>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1: </a:t>
              </a:r>
              <a:r>
                <a:rPr lang="en-US" sz="2400" u="none">
                  <a:solidFill>
                    <a:srgbClr val="000000"/>
                  </a:solidFill>
                  <a:latin typeface="Muli Regular"/>
                </a:rPr>
                <a:t>Write the question you want to ask your students and allot space for the answers.</a:t>
              </a:r>
            </a:p>
          </p:txBody>
        </p:sp>
        <p:sp>
          <p:nvSpPr>
            <p:cNvPr id="9" name="TextBox 9"/>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1:</a:t>
              </a:r>
            </a:p>
          </p:txBody>
        </p:sp>
      </p:grpSp>
      <p:grpSp>
        <p:nvGrpSpPr>
          <p:cNvPr id="10" name="Group 10"/>
          <p:cNvGrpSpPr/>
          <p:nvPr/>
        </p:nvGrpSpPr>
        <p:grpSpPr>
          <a:xfrm>
            <a:off x="9651453" y="1454328"/>
            <a:ext cx="6899503" cy="1490350"/>
            <a:chOff x="0" y="0"/>
            <a:chExt cx="9199337" cy="1987134"/>
          </a:xfrm>
        </p:grpSpPr>
        <p:pic>
          <p:nvPicPr>
            <p:cNvPr id="11"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2: </a:t>
              </a:r>
              <a:r>
                <a:rPr lang="en-US" sz="2400" u="none">
                  <a:solidFill>
                    <a:srgbClr val="000000"/>
                  </a:solidFill>
                  <a:latin typeface="Muli Regular"/>
                </a:rPr>
                <a:t>Write the question you want to ask your students and allot space for the answers.</a:t>
              </a:r>
            </a:p>
          </p:txBody>
        </p:sp>
        <p:sp>
          <p:nvSpPr>
            <p:cNvPr id="13"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grpSp>
        <p:nvGrpSpPr>
          <p:cNvPr id="14" name="Group 14"/>
          <p:cNvGrpSpPr/>
          <p:nvPr/>
        </p:nvGrpSpPr>
        <p:grpSpPr>
          <a:xfrm>
            <a:off x="9651453" y="5715523"/>
            <a:ext cx="6899503" cy="1490350"/>
            <a:chOff x="0" y="0"/>
            <a:chExt cx="9199337" cy="1987134"/>
          </a:xfrm>
        </p:grpSpPr>
        <p:pic>
          <p:nvPicPr>
            <p:cNvPr id="15"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3: </a:t>
              </a:r>
              <a:r>
                <a:rPr lang="en-US" sz="2400" u="none">
                  <a:solidFill>
                    <a:srgbClr val="000000"/>
                  </a:solidFill>
                  <a:latin typeface="Muli Regular"/>
                </a:rPr>
                <a:t>Write the question you want to ask your students and allot space for the answers.</a:t>
              </a:r>
            </a:p>
          </p:txBody>
        </p:sp>
        <p:sp>
          <p:nvSpPr>
            <p:cNvPr id="17" name="TextBox 17"/>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3:</a:t>
              </a:r>
            </a:p>
          </p:txBody>
        </p:sp>
      </p:grpSp>
      <p:pic>
        <p:nvPicPr>
          <p:cNvPr id="18"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BB447"/>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0106568">
            <a:off x="16537371" y="8143369"/>
            <a:ext cx="826577" cy="1185137"/>
          </a:xfrm>
          <a:prstGeom prst="rect">
            <a:avLst/>
          </a:prstGeom>
        </p:spPr>
      </p:pic>
      <p:pic>
        <p:nvPicPr>
          <p:cNvPr id="24" name="Picture 24"/>
          <p:cNvPicPr>
            <a:picLocks noChangeAspect="1"/>
          </p:cNvPicPr>
          <p:nvPr/>
        </p:nvPicPr>
        <p:blipFill>
          <a:blip r:embed="rId8"/>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237124" y="7211173"/>
            <a:ext cx="1801962" cy="2266619"/>
          </a:xfrm>
          <a:prstGeom prst="rect">
            <a:avLst/>
          </a:prstGeom>
        </p:spPr>
      </p:pic>
      <p:pic>
        <p:nvPicPr>
          <p:cNvPr id="8"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285750"/>
            <a:ext cx="13182600" cy="9886950"/>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206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BB4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902287">
            <a:off x="8285642" y="1077931"/>
            <a:ext cx="1333688" cy="1193045"/>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email">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81905"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217869"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935110"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935110" y="2749364"/>
            <a:ext cx="1324190" cy="1324190"/>
          </a:xfrm>
          <a:prstGeom prst="rect">
            <a:avLst/>
          </a:prstGeom>
        </p:spPr>
      </p:pic>
      <p:pic>
        <p:nvPicPr>
          <p:cNvPr id="26" name="Picture 26"/>
          <p:cNvPicPr>
            <a:picLocks noChangeAspect="1"/>
          </p:cNvPicPr>
          <p:nvPr/>
        </p:nvPicPr>
        <p:blipFill>
          <a:blip r:embed="rId26"/>
          <a:srcRect/>
          <a:stretch>
            <a:fillRect/>
          </a:stretch>
        </p:blipFill>
        <p:spPr>
          <a:xfrm>
            <a:off x="15935110"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828599" y="9201"/>
            <a:ext cx="5874719" cy="15789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855949"/>
            <a:ext cx="13101132" cy="8001000"/>
          </a:xfrm>
          <a:prstGeom prst="rect">
            <a:avLst/>
          </a:prstGeom>
        </p:spPr>
      </p:pic>
      <p:sp>
        <p:nvSpPr>
          <p:cNvPr id="6" name="TextBox 25"/>
          <p:cNvSpPr txBox="1"/>
          <p:nvPr/>
        </p:nvSpPr>
        <p:spPr>
          <a:xfrm>
            <a:off x="-1828800" y="470242"/>
            <a:ext cx="11572009" cy="859659"/>
          </a:xfrm>
          <a:prstGeom prst="rect">
            <a:avLst/>
          </a:prstGeom>
        </p:spPr>
        <p:txBody>
          <a:bodyPr lIns="0" tIns="0" rIns="0" bIns="0" rtlCol="0" anchor="t">
            <a:spAutoFit/>
          </a:bodyPr>
          <a:lstStyle/>
          <a:p>
            <a:pPr algn="ctr">
              <a:lnSpc>
                <a:spcPts val="6719"/>
              </a:lnSpc>
            </a:pPr>
            <a:r>
              <a:rPr lang="en-US" sz="7200" dirty="0" smtClean="0">
                <a:solidFill>
                  <a:srgbClr val="000000"/>
                </a:solidFill>
                <a:latin typeface="Amatic SC Bold"/>
              </a:rPr>
              <a:t>High biodiversity</a:t>
            </a:r>
            <a:endParaRPr lang="en-US" sz="7200" dirty="0">
              <a:solidFill>
                <a:srgbClr val="000000"/>
              </a:solidFill>
              <a:latin typeface="Amatic SC Bold"/>
            </a:endParaRPr>
          </a:p>
        </p:txBody>
      </p:sp>
      <p:sp>
        <p:nvSpPr>
          <p:cNvPr id="7" name="Right Arrow 6"/>
          <p:cNvSpPr/>
          <p:nvPr/>
        </p:nvSpPr>
        <p:spPr>
          <a:xfrm>
            <a:off x="228600" y="392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152400" y="8801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1828800" y="59047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4020800" y="4086997"/>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2344400" y="4914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4020800" y="840671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14637944" y="562663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10800000">
            <a:off x="12141879" y="750448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0800000">
            <a:off x="12268200" y="9508994"/>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1600200" y="2095128"/>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58200" y="175025"/>
            <a:ext cx="9144000" cy="1600438"/>
          </a:xfrm>
          <a:prstGeom prst="rect">
            <a:avLst/>
          </a:prstGeom>
        </p:spPr>
        <p:txBody>
          <a:bodyPr>
            <a:spAutoFit/>
          </a:bodyPr>
          <a:lstStyle/>
          <a:p>
            <a:r>
              <a:rPr lang="en-GB" sz="4000" dirty="0">
                <a:solidFill>
                  <a:srgbClr val="00B050"/>
                </a:solidFill>
                <a:latin typeface="Berlin Sans FB" panose="020E0602020502020306" pitchFamily="34" charset="0"/>
              </a:rPr>
              <a:t>High biodiversity means many species of animal and plants.</a:t>
            </a:r>
          </a:p>
          <a:p>
            <a:endParaRPr lang="en-GB" dirty="0">
              <a:solidFill>
                <a:srgbClr val="00B050"/>
              </a:solidFill>
              <a:latin typeface="Berlin Sans FB" panose="020E0602020502020306" pitchFamily="34" charset="0"/>
            </a:endParaRPr>
          </a:p>
        </p:txBody>
      </p:sp>
      <p:pic>
        <p:nvPicPr>
          <p:cNvPr id="18"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96706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turalgardens.co.uk/wp-content/uploads/2016/09/Ponds-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2045" y="190500"/>
            <a:ext cx="13106400" cy="98298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34745" y="6972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1143000" y="1562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934745" y="546401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2971800" y="473105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a:off x="8991600" y="25527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14041145" y="800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2783105" y="45172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3412495" y="6286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19634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95710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1466179">
            <a:off x="828599" y="9201"/>
            <a:ext cx="5874719" cy="1578988"/>
          </a:xfrm>
          <a:prstGeom prst="rect">
            <a:avLst/>
          </a:prstGeom>
        </p:spPr>
      </p:pic>
      <p:sp>
        <p:nvSpPr>
          <p:cNvPr id="6" name="TextBox 25"/>
          <p:cNvSpPr txBox="1"/>
          <p:nvPr/>
        </p:nvSpPr>
        <p:spPr>
          <a:xfrm>
            <a:off x="800100" y="468815"/>
            <a:ext cx="6085609" cy="859659"/>
          </a:xfrm>
          <a:prstGeom prst="rect">
            <a:avLst/>
          </a:prstGeom>
        </p:spPr>
        <p:txBody>
          <a:bodyPr wrap="square" lIns="0" tIns="0" rIns="0" bIns="0" rtlCol="0" anchor="t">
            <a:spAutoFit/>
          </a:bodyPr>
          <a:lstStyle/>
          <a:p>
            <a:pPr algn="ctr">
              <a:lnSpc>
                <a:spcPts val="6719"/>
              </a:lnSpc>
            </a:pPr>
            <a:r>
              <a:rPr lang="en-US" sz="7200" dirty="0" smtClean="0">
                <a:solidFill>
                  <a:srgbClr val="000000"/>
                </a:solidFill>
                <a:latin typeface="Amatic SC Bold"/>
              </a:rPr>
              <a:t>low biodiversity</a:t>
            </a:r>
            <a:endParaRPr lang="en-US" sz="7200" dirty="0">
              <a:solidFill>
                <a:srgbClr val="000000"/>
              </a:solidFill>
              <a:latin typeface="Amatic SC Bold"/>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764786"/>
            <a:ext cx="13807682" cy="7773725"/>
          </a:xfrm>
          <a:prstGeom prst="rect">
            <a:avLst/>
          </a:prstGeom>
        </p:spPr>
      </p:pic>
      <p:sp>
        <p:nvSpPr>
          <p:cNvPr id="5" name="Right Arrow 4"/>
          <p:cNvSpPr/>
          <p:nvPr/>
        </p:nvSpPr>
        <p:spPr>
          <a:xfrm>
            <a:off x="8001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124968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075794" y="236924"/>
            <a:ext cx="10454882" cy="1323439"/>
          </a:xfrm>
          <a:prstGeom prst="rect">
            <a:avLst/>
          </a:prstGeom>
        </p:spPr>
        <p:txBody>
          <a:bodyPr wrap="square">
            <a:spAutoFit/>
          </a:bodyPr>
          <a:lstStyle/>
          <a:p>
            <a:r>
              <a:rPr lang="en-GB" sz="4000" dirty="0" smtClean="0">
                <a:solidFill>
                  <a:srgbClr val="00B050"/>
                </a:solidFill>
                <a:latin typeface="Berlin Sans FB" panose="020E0602020502020306" pitchFamily="34" charset="0"/>
              </a:rPr>
              <a:t>Low biodiversity means </a:t>
            </a:r>
            <a:r>
              <a:rPr lang="en-GB" sz="4000" dirty="0">
                <a:solidFill>
                  <a:srgbClr val="00B050"/>
                </a:solidFill>
                <a:latin typeface="Berlin Sans FB" panose="020E0602020502020306" pitchFamily="34" charset="0"/>
              </a:rPr>
              <a:t>very few species of animals and plants</a:t>
            </a:r>
            <a:r>
              <a:rPr lang="en-GB" dirty="0">
                <a:solidFill>
                  <a:srgbClr val="00B050"/>
                </a:solidFill>
                <a:latin typeface="Berlin Sans FB" panose="020E0602020502020306" pitchFamily="34" charset="0"/>
              </a:rPr>
              <a:t>.</a:t>
            </a:r>
          </a:p>
        </p:txBody>
      </p:sp>
      <p:pic>
        <p:nvPicPr>
          <p:cNvPr id="9"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1128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190500"/>
            <a:ext cx="13487400" cy="9922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81000" y="3009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10800000">
            <a:off x="153162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05264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1854</Words>
  <Application>Microsoft Office PowerPoint</Application>
  <PresentationFormat>Custom</PresentationFormat>
  <Paragraphs>278</Paragraphs>
  <Slides>54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Berlin Sans FB</vt:lpstr>
      <vt:lpstr>Muli Regular Bold</vt:lpstr>
      <vt:lpstr>Calibri</vt:lpstr>
      <vt:lpstr>Times New Roman</vt:lpstr>
      <vt:lpstr>Amatic SC Bold</vt:lpstr>
      <vt:lpstr>Muli Bold</vt:lpstr>
      <vt:lpstr>Arial</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12</cp:revision>
  <dcterms:created xsi:type="dcterms:W3CDTF">2006-08-16T00:00:00Z</dcterms:created>
  <dcterms:modified xsi:type="dcterms:W3CDTF">2021-06-30T17:26:48Z</dcterms:modified>
  <dc:identifier>DAEDc3676mY</dc:identifier>
</cp:coreProperties>
</file>