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72" r:id="rId6"/>
    <p:sldId id="262" r:id="rId7"/>
    <p:sldId id="265" r:id="rId8"/>
    <p:sldId id="273" r:id="rId9"/>
    <p:sldId id="267" r:id="rId10"/>
    <p:sldId id="266" r:id="rId11"/>
    <p:sldId id="263" r:id="rId12"/>
    <p:sldId id="269"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Muli Bold" panose="020B0604020202020204" charset="0"/>
      <p:regular r:id="rId18"/>
    </p:embeddedFont>
    <p:embeddedFont>
      <p:font typeface="Muli Regular" panose="020B0604020202020204" charset="0"/>
      <p:regular r:id="rId19"/>
    </p:embeddedFont>
    <p:embeddedFont>
      <p:font typeface="Amatic SC Bold" panose="020B0604020202020204" charset="-79"/>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153"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https://www.youtube.com/embed/OagTXWfaXEo" TargetMode="Externa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25.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1.jpe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25.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4.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8.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5.png"/><Relationship Id="rId5" Type="http://schemas.openxmlformats.org/officeDocument/2006/relationships/image" Target="../media/image21.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 Id="rId1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62.jpeg"/><Relationship Id="rId4" Type="http://schemas.openxmlformats.org/officeDocument/2006/relationships/image" Target="../media/image4.pn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ideo" Target="https://www.youtube.com/embed/bcJILwxyj3Q" TargetMode="External"/><Relationship Id="rId6" Type="http://schemas.openxmlformats.org/officeDocument/2006/relationships/image" Target="../media/image25.png"/><Relationship Id="rId5" Type="http://schemas.openxmlformats.org/officeDocument/2006/relationships/image" Target="../media/image65.jpeg"/><Relationship Id="rId4" Type="http://schemas.openxmlformats.org/officeDocument/2006/relationships/image" Target="../media/image64.pn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57313" y="1560256"/>
            <a:ext cx="8591591" cy="7279420"/>
          </a:xfrm>
          <a:prstGeom prst="rect">
            <a:avLst/>
          </a:prstGeom>
        </p:spPr>
      </p:pic>
      <p:sp>
        <p:nvSpPr>
          <p:cNvPr id="6" name="TextBox 6"/>
          <p:cNvSpPr txBox="1"/>
          <p:nvPr/>
        </p:nvSpPr>
        <p:spPr>
          <a:xfrm>
            <a:off x="10905270" y="3712556"/>
            <a:ext cx="6469523" cy="1158875"/>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VIDEO TIME</a:t>
            </a:r>
          </a:p>
        </p:txBody>
      </p:sp>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7192640">
            <a:off x="15237124" y="7211173"/>
            <a:ext cx="1801962" cy="226661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OagTXWfaXEo"/>
          <p:cNvPicPr>
            <a:picLocks noRot="1" noChangeAspect="1"/>
          </p:cNvPicPr>
          <p:nvPr>
            <a:videoFile r:link="rId1"/>
          </p:nvPr>
        </p:nvPicPr>
        <p:blipFill>
          <a:blip r:embed="rId8"/>
          <a:stretch>
            <a:fillRect/>
          </a:stretch>
        </p:blipFill>
        <p:spPr>
          <a:xfrm>
            <a:off x="1537232" y="2476500"/>
            <a:ext cx="7721599" cy="4343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19200" y="342900"/>
            <a:ext cx="4176444" cy="1321275"/>
            <a:chOff x="55523" y="-2089423"/>
            <a:chExt cx="5568593" cy="1761700"/>
          </a:xfrm>
        </p:grpSpPr>
        <p:pic>
          <p:nvPicPr>
            <p:cNvPr id="3" name="Picture 3"/>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rot="244331">
              <a:off x="55523" y="-2089423"/>
              <a:ext cx="5568593" cy="1761700"/>
            </a:xfrm>
            <a:prstGeom prst="rect">
              <a:avLst/>
            </a:prstGeom>
          </p:spPr>
        </p:pic>
        <p:sp>
          <p:nvSpPr>
            <p:cNvPr id="4" name="TextBox 4"/>
            <p:cNvSpPr txBox="1"/>
            <p:nvPr/>
          </p:nvSpPr>
          <p:spPr>
            <a:xfrm>
              <a:off x="524450" y="-1988628"/>
              <a:ext cx="4805720" cy="1488431"/>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screen">
                <a:extLst>
                  <a:ext uri="{28A0092B-C50C-407E-A947-70E740481C1C}">
                    <a14:useLocalDpi xmlns:a14="http://schemas.microsoft.com/office/drawing/2010/main" val="0"/>
                  </a:ext>
                </a:extLst>
              </a:blip>
              <a:stretch>
                <a:fillRect/>
              </a:stretch>
            </a:blip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p:cNvSpPr/>
          <p:nvPr/>
        </p:nvSpPr>
        <p:spPr>
          <a:xfrm>
            <a:off x="392599" y="1810799"/>
            <a:ext cx="9144000" cy="8556188"/>
          </a:xfrm>
          <a:prstGeom prst="rect">
            <a:avLst/>
          </a:prstGeom>
        </p:spPr>
        <p:txBody>
          <a:bodyPr>
            <a:spAutoFit/>
          </a:bodyPr>
          <a:lstStyle/>
          <a:p>
            <a:r>
              <a:rPr lang="en-GB" sz="2500" b="1" dirty="0">
                <a:latin typeface="Muli Regular" panose="020B0604020202020204" charset="0"/>
              </a:rPr>
              <a:t>Have a rubbish-free picnic</a:t>
            </a:r>
          </a:p>
          <a:p>
            <a:endParaRPr lang="en-GB" sz="2500" dirty="0">
              <a:latin typeface="Muli Regular" panose="020B0604020202020204" charset="0"/>
            </a:endParaRPr>
          </a:p>
          <a:p>
            <a:r>
              <a:rPr lang="en-GB" sz="2500" dirty="0">
                <a:latin typeface="Muli Regular" panose="020B0604020202020204" charset="0"/>
              </a:rPr>
              <a:t>Challenge your children to create a zero waste picnic. Set a date for it with them and ask them to bring their ZERO WASTE PACKED LUNCH on that day. </a:t>
            </a:r>
          </a:p>
          <a:p>
            <a:endParaRPr lang="en-GB" sz="2500" dirty="0">
              <a:latin typeface="Muli Regular" panose="020B0604020202020204" charset="0"/>
            </a:endParaRPr>
          </a:p>
          <a:p>
            <a:r>
              <a:rPr lang="en-GB" sz="2500" dirty="0">
                <a:latin typeface="Muli Regular" panose="020B0604020202020204" charset="0"/>
              </a:rPr>
              <a:t>Before that date help them to create a list of all the items they will need to have a proper zero waste packed lunch!</a:t>
            </a:r>
          </a:p>
          <a:p>
            <a:endParaRPr lang="en-GB" sz="2500" dirty="0">
              <a:latin typeface="Muli Regular" panose="020B0604020202020204" charset="0"/>
            </a:endParaRPr>
          </a:p>
          <a:p>
            <a:r>
              <a:rPr lang="en-GB" sz="2500" dirty="0">
                <a:latin typeface="Muli Regular" panose="020B0604020202020204" charset="0"/>
              </a:rPr>
              <a:t>Each of them will suggest things that are necessary and things that can be left behind.</a:t>
            </a:r>
          </a:p>
          <a:p>
            <a:endParaRPr lang="en-GB" sz="2500" dirty="0">
              <a:latin typeface="Muli Regular" panose="020B0604020202020204" charset="0"/>
            </a:endParaRPr>
          </a:p>
          <a:p>
            <a:r>
              <a:rPr lang="en-GB" sz="2500" dirty="0">
                <a:latin typeface="Muli Regular" panose="020B0604020202020204" charset="0"/>
              </a:rPr>
              <a:t>They could pack their own lunches with fresh fruits and sandwiches wrapped in beeswax wraps. </a:t>
            </a:r>
          </a:p>
          <a:p>
            <a:endParaRPr lang="en-GB" sz="2500" dirty="0">
              <a:latin typeface="Muli Regular" panose="020B0604020202020204" charset="0"/>
            </a:endParaRPr>
          </a:p>
          <a:p>
            <a:r>
              <a:rPr lang="en-GB" sz="2500" dirty="0">
                <a:latin typeface="Muli Regular" panose="020B0604020202020204" charset="0"/>
              </a:rPr>
              <a:t>Make your own treats packed in reusable tubs and use a refillable water bottle. </a:t>
            </a:r>
          </a:p>
          <a:p>
            <a:endParaRPr lang="en-GB" sz="2500" dirty="0">
              <a:latin typeface="Muli Regular" panose="020B0604020202020204" charset="0"/>
            </a:endParaRPr>
          </a:p>
          <a:p>
            <a:r>
              <a:rPr lang="en-GB" sz="2500" dirty="0">
                <a:latin typeface="Muli Regular" panose="020B0604020202020204" charset="0"/>
              </a:rPr>
              <a:t>Head out to the beach (if you are close to it) or simply in the outdoor space of your school, and let them know how enjoyable is knowing they won’t be leaving behind any litter when heading home.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95400" y="571500"/>
            <a:ext cx="7086600" cy="6923976"/>
            <a:chOff x="0" y="-266700"/>
            <a:chExt cx="8636000" cy="9231967"/>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6"/>
              <a:ext cx="8636000" cy="5232201"/>
            </a:xfrm>
            <a:prstGeom prst="rect">
              <a:avLst/>
            </a:prstGeom>
          </p:spPr>
          <p:txBody>
            <a:bodyPr wrap="square" lIns="0" tIns="0" rIns="0" bIns="0" rtlCol="0" anchor="t">
              <a:spAutoFit/>
            </a:bodyPr>
            <a:lstStyle/>
            <a:p>
              <a:pPr>
                <a:lnSpc>
                  <a:spcPts val="3359"/>
                </a:lnSpc>
                <a:spcBef>
                  <a:spcPct val="0"/>
                </a:spcBef>
              </a:pPr>
              <a:r>
                <a:rPr lang="en-US" sz="2400" dirty="0">
                  <a:solidFill>
                    <a:srgbClr val="000000"/>
                  </a:solidFill>
                  <a:latin typeface="Muli Regular"/>
                </a:rPr>
                <a:t>Go to the supermarket with your parents and help them to do the shopping, remembering what is necessary and what is not, and…what will produce less waste!</a:t>
              </a:r>
            </a:p>
            <a:p>
              <a:pPr>
                <a:lnSpc>
                  <a:spcPts val="3359"/>
                </a:lnSpc>
                <a:spcBef>
                  <a:spcPct val="0"/>
                </a:spcBef>
              </a:pPr>
              <a:endParaRPr lang="en-US" sz="2400" dirty="0">
                <a:solidFill>
                  <a:srgbClr val="000000"/>
                </a:solidFill>
                <a:latin typeface="Muli Regular"/>
              </a:endParaRPr>
            </a:p>
            <a:p>
              <a:pPr>
                <a:lnSpc>
                  <a:spcPts val="3359"/>
                </a:lnSpc>
                <a:spcBef>
                  <a:spcPct val="0"/>
                </a:spcBef>
              </a:pPr>
              <a:r>
                <a:rPr lang="en-US" sz="2400" dirty="0">
                  <a:solidFill>
                    <a:srgbClr val="000000"/>
                  </a:solidFill>
                  <a:latin typeface="Muli Regular"/>
                </a:rPr>
                <a:t>Help them preparing the shopping list asking:</a:t>
              </a:r>
            </a:p>
            <a:p>
              <a:pPr marL="457200" indent="-457200">
                <a:lnSpc>
                  <a:spcPts val="3359"/>
                </a:lnSpc>
                <a:spcBef>
                  <a:spcPct val="0"/>
                </a:spcBef>
                <a:buAutoNum type="arabicPeriod"/>
              </a:pPr>
              <a:r>
                <a:rPr lang="en-US" sz="2400" dirty="0">
                  <a:solidFill>
                    <a:srgbClr val="000000"/>
                  </a:solidFill>
                  <a:latin typeface="Muli Regular"/>
                </a:rPr>
                <a:t>Do we really need it?</a:t>
              </a:r>
            </a:p>
            <a:p>
              <a:pPr marL="457200" indent="-457200">
                <a:lnSpc>
                  <a:spcPts val="3359"/>
                </a:lnSpc>
                <a:spcBef>
                  <a:spcPct val="0"/>
                </a:spcBef>
                <a:buAutoNum type="arabicPeriod"/>
              </a:pPr>
              <a:r>
                <a:rPr lang="en-US" sz="2400" dirty="0">
                  <a:solidFill>
                    <a:srgbClr val="000000"/>
                  </a:solidFill>
                  <a:latin typeface="Muli Regular"/>
                </a:rPr>
                <a:t>Does it have a lot of plastic wrapped around?</a:t>
              </a:r>
            </a:p>
            <a:p>
              <a:pPr marL="457200" indent="-457200">
                <a:lnSpc>
                  <a:spcPts val="3359"/>
                </a:lnSpc>
                <a:spcBef>
                  <a:spcPct val="0"/>
                </a:spcBef>
                <a:buAutoNum type="arabicPeriod"/>
              </a:pPr>
              <a:r>
                <a:rPr lang="en-US" sz="2400" dirty="0">
                  <a:solidFill>
                    <a:srgbClr val="000000"/>
                  </a:solidFill>
                  <a:latin typeface="Muli Regular"/>
                </a:rPr>
                <a:t>Can I find a zero waste alternative to it?</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5902287">
            <a:off x="8285642" y="1077931"/>
            <a:ext cx="1333688" cy="1193045"/>
          </a:xfrm>
          <a:prstGeom prst="rect">
            <a:avLst/>
          </a:prstGeom>
        </p:spPr>
      </p:pic>
      <p:pic>
        <p:nvPicPr>
          <p:cNvPr id="7" name="Picture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print">
                <a:extLst>
                  <a:ext uri="{28A0092B-C50C-407E-A947-70E740481C1C}">
                    <a14:useLocalDpi xmlns:a14="http://schemas.microsoft.com/office/drawing/2010/main" val="0"/>
                  </a:ext>
                </a:extLst>
              </a:blip>
              <a:stretch>
                <a:fillRect t="26"/>
              </a:stretch>
            </a:blip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159206">
            <a:off x="3252256" y="4267841"/>
            <a:ext cx="662036" cy="112209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810274">
            <a:off x="15351211" y="518240"/>
            <a:ext cx="1675438" cy="210746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15570248" y="944606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37956" y="7815811"/>
            <a:ext cx="1917818" cy="2294653"/>
          </a:xfrm>
          <a:prstGeom prst="rect">
            <a:avLst/>
          </a:prstGeom>
        </p:spPr>
      </p:pic>
      <p:pic>
        <p:nvPicPr>
          <p:cNvPr id="25" name="Picture 24"/>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5670" y="8867327"/>
            <a:ext cx="4741915" cy="1282725"/>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49140" y="8074974"/>
            <a:ext cx="2282280" cy="2105046"/>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8986" y="8286415"/>
            <a:ext cx="1698800" cy="17271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2" cstate="screen">
            <a:extLst>
              <a:ext uri="{28A0092B-C50C-407E-A947-70E740481C1C}">
                <a14:useLocalDpi xmlns:a14="http://schemas.microsoft.com/office/drawing/2010/main" val="0"/>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FOUNDATION STAGE</a:t>
            </a:r>
          </a:p>
        </p:txBody>
      </p:sp>
      <p:pic>
        <p:nvPicPr>
          <p:cNvPr id="26" name="Picture 23"/>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96800" y="1839177"/>
            <a:ext cx="3907691" cy="6276123"/>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1929809" y="5394137"/>
            <a:ext cx="9667059" cy="2308324"/>
          </a:xfrm>
          <a:prstGeom prst="rect">
            <a:avLst/>
          </a:prstGeom>
        </p:spPr>
        <p:txBody>
          <a:bodyPr wrap="square" lIns="0" tIns="0" rIns="0" bIns="0" rtlCol="0" anchor="t">
            <a:spAutoFit/>
          </a:bodyPr>
          <a:lstStyle/>
          <a:p>
            <a:r>
              <a:rPr lang="en-GB" sz="3000" b="1" dirty="0">
                <a:latin typeface="Muli Regular" panose="020B0604020202020204" charset="0"/>
              </a:rPr>
              <a:t>LANDFILL? </a:t>
            </a:r>
            <a:r>
              <a:rPr lang="en-GB" sz="2400" dirty="0">
                <a:latin typeface="Muli Regular" panose="020B0604020202020204" charset="0"/>
              </a:rPr>
              <a:t>WHAT IS THAT?</a:t>
            </a:r>
          </a:p>
          <a:p>
            <a:r>
              <a:rPr lang="en-GB" sz="2400" dirty="0">
                <a:latin typeface="Muli Regular" panose="020B0604020202020204" charset="0"/>
              </a:rPr>
              <a:t>When you take out the trash, do you know where it goes? </a:t>
            </a:r>
          </a:p>
          <a:p>
            <a:r>
              <a:rPr lang="en-GB" sz="2400" dirty="0">
                <a:latin typeface="Muli Regular" panose="020B0604020202020204" charset="0"/>
              </a:rPr>
              <a:t>On a truck!</a:t>
            </a:r>
          </a:p>
          <a:p>
            <a:r>
              <a:rPr lang="en-GB" sz="2400" dirty="0">
                <a:latin typeface="Muli Regular" panose="020B0604020202020204" charset="0"/>
              </a:rPr>
              <a:t>But where does the truck go? Where is it taking all that waste and what happens to the waste afterwards?</a:t>
            </a:r>
          </a:p>
          <a:p>
            <a:r>
              <a:rPr lang="en-GB" sz="2400" dirty="0">
                <a:latin typeface="Muli Regular" panose="020B0604020202020204" charset="0"/>
              </a:rPr>
              <a:t>That waste is probably going to a </a:t>
            </a:r>
            <a:r>
              <a:rPr lang="en-GB" sz="2400" b="1" dirty="0">
                <a:latin typeface="Muli Regular" panose="020B0604020202020204" charset="0"/>
              </a:rPr>
              <a:t>landfill</a:t>
            </a:r>
            <a:r>
              <a:rPr lang="en-GB" sz="2400" dirty="0">
                <a:latin typeface="Muli Regular" panose="020B0604020202020204" charset="0"/>
              </a:rPr>
              <a:t>.</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CONCEPTS AND DEFINITIONS</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2492594" y="2655637"/>
            <a:ext cx="3814206" cy="5401479"/>
          </a:xfrm>
          <a:prstGeom prst="rect">
            <a:avLst/>
          </a:prstGeom>
          <a:noFill/>
        </p:spPr>
        <p:txBody>
          <a:bodyPr wrap="square" rtlCol="0">
            <a:spAutoFit/>
          </a:bodyPr>
          <a:lstStyle/>
          <a:p>
            <a:r>
              <a:rPr lang="en-GB" sz="2300" dirty="0">
                <a:latin typeface="Muli Regular" panose="020B0604020202020204" charset="0"/>
              </a:rPr>
              <a:t>A landfill is a place where we bury WASTE in the ground. We put WASTE in landfills because it's smelly and ugly. Imagine if you just threw your WASTE out into the street: gross, right? Nobody wants to look at that. So we take it somewhere people don't live, and we bury it in the ground. Then we don't have to smell it or look at it.</a:t>
            </a:r>
          </a:p>
          <a:p>
            <a:endParaRPr lang="en-GB" sz="2300" dirty="0">
              <a:latin typeface="Muli Regular" panose="020B0604020202020204" charset="0"/>
            </a:endParaRPr>
          </a:p>
        </p:txBody>
      </p:sp>
      <p:sp>
        <p:nvSpPr>
          <p:cNvPr id="23" name="TextBox 22"/>
          <p:cNvSpPr txBox="1"/>
          <p:nvPr/>
        </p:nvSpPr>
        <p:spPr>
          <a:xfrm>
            <a:off x="491019" y="4207210"/>
            <a:ext cx="9562221" cy="1015663"/>
          </a:xfrm>
          <a:prstGeom prst="rect">
            <a:avLst/>
          </a:prstGeom>
          <a:noFill/>
        </p:spPr>
        <p:txBody>
          <a:bodyPr wrap="square" rtlCol="0">
            <a:spAutoFit/>
          </a:bodyPr>
          <a:lstStyle/>
          <a:p>
            <a:pPr algn="ctr"/>
            <a:r>
              <a:rPr lang="en-GB" sz="3000" dirty="0">
                <a:latin typeface="Muli Regular" panose="020B0604020202020204" charset="0"/>
              </a:rPr>
              <a:t>WHAT IS WASTE?</a:t>
            </a:r>
          </a:p>
          <a:p>
            <a:pPr algn="ctr"/>
            <a:r>
              <a:rPr lang="en-GB" sz="3000" dirty="0">
                <a:latin typeface="Muli Regular" panose="020B0604020202020204" charset="0"/>
              </a:rPr>
              <a:t>Waste is rubbish that goes to landfill</a:t>
            </a:r>
          </a:p>
        </p:txBody>
      </p:sp>
      <p:sp>
        <p:nvSpPr>
          <p:cNvPr id="24" name="TextBox 23"/>
          <p:cNvSpPr txBox="1"/>
          <p:nvPr/>
        </p:nvSpPr>
        <p:spPr>
          <a:xfrm>
            <a:off x="12877472" y="2112701"/>
            <a:ext cx="3498980" cy="446276"/>
          </a:xfrm>
          <a:prstGeom prst="rect">
            <a:avLst/>
          </a:prstGeom>
          <a:noFill/>
        </p:spPr>
        <p:txBody>
          <a:bodyPr wrap="square" rtlCol="0">
            <a:spAutoFit/>
          </a:bodyPr>
          <a:lstStyle/>
          <a:p>
            <a:r>
              <a:rPr lang="en-GB" sz="2300" dirty="0">
                <a:latin typeface="Muli Regular" panose="020B0604020202020204" charset="0"/>
              </a:rPr>
              <a:t>LANDFILL DEFINITION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3821">
            <a:off x="1478032" y="2567345"/>
            <a:ext cx="9585460" cy="19170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96800" y="1839177"/>
            <a:ext cx="3907691" cy="6276123"/>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1339447" y="5475171"/>
            <a:ext cx="5366152" cy="1923604"/>
          </a:xfrm>
          <a:prstGeom prst="rect">
            <a:avLst/>
          </a:prstGeom>
        </p:spPr>
        <p:txBody>
          <a:bodyPr wrap="square" lIns="0" tIns="0" rIns="0" bIns="0" rtlCol="0" anchor="t">
            <a:spAutoFit/>
          </a:bodyPr>
          <a:lstStyle/>
          <a:p>
            <a:r>
              <a:rPr lang="en-GB" sz="2500" dirty="0">
                <a:latin typeface="Muli Regular" panose="020B0604020202020204" charset="0"/>
              </a:rPr>
              <a:t>When waste is in a landfill, we don't have to look at it. </a:t>
            </a:r>
          </a:p>
          <a:p>
            <a:endParaRPr lang="en-GB" sz="2500" dirty="0">
              <a:latin typeface="Muli Regular" panose="020B0604020202020204" charset="0"/>
            </a:endParaRPr>
          </a:p>
          <a:p>
            <a:r>
              <a:rPr lang="en-GB" sz="2500" dirty="0">
                <a:latin typeface="Muli Regular" panose="020B0604020202020204" charset="0"/>
              </a:rPr>
              <a:t>But there are big problems with landfills.</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CONCEPTS AND DEFINITIONS</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2703259" y="2386935"/>
            <a:ext cx="3498980" cy="5940088"/>
          </a:xfrm>
          <a:prstGeom prst="rect">
            <a:avLst/>
          </a:prstGeom>
          <a:noFill/>
        </p:spPr>
        <p:txBody>
          <a:bodyPr wrap="square" rtlCol="0">
            <a:spAutoFit/>
          </a:bodyPr>
          <a:lstStyle/>
          <a:p>
            <a:r>
              <a:rPr lang="en-GB" sz="2100" dirty="0">
                <a:latin typeface="Muli Regular" panose="020B0604020202020204" charset="0"/>
              </a:rPr>
              <a:t>A landfill is a place where we bury WASTE in the ground. We put WASTE in landfills because it's smelly and ugly. </a:t>
            </a:r>
          </a:p>
          <a:p>
            <a:endParaRPr lang="en-GB" sz="2100" dirty="0">
              <a:latin typeface="Muli Regular" panose="020B0604020202020204" charset="0"/>
            </a:endParaRPr>
          </a:p>
          <a:p>
            <a:r>
              <a:rPr lang="en-GB" sz="2100" dirty="0">
                <a:latin typeface="Muli Regular" panose="020B0604020202020204" charset="0"/>
              </a:rPr>
              <a:t>Imagine if you just threw your WASTE out into the street: gross, right? Nobody wants to look at that. </a:t>
            </a:r>
          </a:p>
          <a:p>
            <a:r>
              <a:rPr lang="en-GB" sz="2100" dirty="0">
                <a:latin typeface="Muli Regular" panose="020B0604020202020204" charset="0"/>
              </a:rPr>
              <a:t>So we take it somewhere people don't live, and we bury it in the ground. </a:t>
            </a:r>
          </a:p>
          <a:p>
            <a:endParaRPr lang="en-GB" sz="2100" dirty="0">
              <a:latin typeface="Muli Regular" panose="020B0604020202020204" charset="0"/>
            </a:endParaRPr>
          </a:p>
          <a:p>
            <a:r>
              <a:rPr lang="en-GB" sz="2100" dirty="0">
                <a:latin typeface="Muli Regular" panose="020B0604020202020204" charset="0"/>
              </a:rPr>
              <a:t>Then we don't have to smell it or look at it!</a:t>
            </a:r>
          </a:p>
          <a:p>
            <a:endParaRPr lang="en-GB" sz="2300" dirty="0"/>
          </a:p>
        </p:txBody>
      </p:sp>
      <p:sp>
        <p:nvSpPr>
          <p:cNvPr id="23" name="TextBox 22"/>
          <p:cNvSpPr txBox="1"/>
          <p:nvPr/>
        </p:nvSpPr>
        <p:spPr>
          <a:xfrm>
            <a:off x="1082367" y="4284909"/>
            <a:ext cx="9562221" cy="584775"/>
          </a:xfrm>
          <a:prstGeom prst="rect">
            <a:avLst/>
          </a:prstGeom>
          <a:noFill/>
        </p:spPr>
        <p:txBody>
          <a:bodyPr wrap="square" rtlCol="0">
            <a:spAutoFit/>
          </a:bodyPr>
          <a:lstStyle/>
          <a:p>
            <a:pPr algn="ctr"/>
            <a:r>
              <a:rPr lang="en-GB" sz="3200" b="1" dirty="0">
                <a:latin typeface="Muli Regular" panose="020B0604020202020204" charset="0"/>
              </a:rPr>
              <a:t>Problems with Landfills</a:t>
            </a:r>
          </a:p>
        </p:txBody>
      </p:sp>
      <p:sp>
        <p:nvSpPr>
          <p:cNvPr id="24" name="TextBox 23"/>
          <p:cNvSpPr txBox="1"/>
          <p:nvPr/>
        </p:nvSpPr>
        <p:spPr>
          <a:xfrm>
            <a:off x="12877472" y="1954024"/>
            <a:ext cx="3498980" cy="446276"/>
          </a:xfrm>
          <a:prstGeom prst="rect">
            <a:avLst/>
          </a:prstGeom>
          <a:noFill/>
        </p:spPr>
        <p:txBody>
          <a:bodyPr wrap="square" rtlCol="0">
            <a:spAutoFit/>
          </a:bodyPr>
          <a:lstStyle/>
          <a:p>
            <a:r>
              <a:rPr lang="en-GB" sz="2300" dirty="0">
                <a:latin typeface="Muli Regular" panose="020B0604020202020204" charset="0"/>
              </a:rPr>
              <a:t>LANDFILL DEFINITION</a:t>
            </a:r>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58096" y="5331655"/>
            <a:ext cx="5055848" cy="3799109"/>
          </a:xfrm>
          <a:prstGeom prst="rect">
            <a:avLst/>
          </a:prstGeom>
        </p:spPr>
      </p:pic>
    </p:spTree>
    <p:extLst>
      <p:ext uri="{BB962C8B-B14F-4D97-AF65-F5344CB8AC3E}">
        <p14:creationId xmlns:p14="http://schemas.microsoft.com/office/powerpoint/2010/main" val="351005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What’s wrong with landfills?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dirty="0">
                <a:solidFill>
                  <a:srgbClr val="000000"/>
                </a:solidFill>
                <a:latin typeface="Muli Bold"/>
              </a:rPr>
              <a:t>1</a:t>
            </a: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11462">
            <a:off x="7003591" y="2994507"/>
            <a:ext cx="4164177" cy="6058987"/>
          </a:xfrm>
          <a:prstGeom prst="rect">
            <a:avLst/>
          </a:prstGeom>
        </p:spPr>
      </p:pic>
      <p:sp>
        <p:nvSpPr>
          <p:cNvPr id="8" name="TextBox 8"/>
          <p:cNvSpPr txBox="1"/>
          <p:nvPr/>
        </p:nvSpPr>
        <p:spPr>
          <a:xfrm>
            <a:off x="7549228" y="3239386"/>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dirty="0">
                <a:solidFill>
                  <a:srgbClr val="000000"/>
                </a:solidFill>
                <a:latin typeface="Muli Bold"/>
              </a:rPr>
              <a:t>2</a:t>
            </a: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11462">
            <a:off x="12392141" y="3107018"/>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dirty="0">
                <a:solidFill>
                  <a:srgbClr val="000000"/>
                </a:solidFill>
                <a:latin typeface="Muli Bold"/>
              </a:rPr>
              <a:t>3</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2005456" y="4256585"/>
            <a:ext cx="2947544" cy="3170099"/>
          </a:xfrm>
          <a:prstGeom prst="rect">
            <a:avLst/>
          </a:prstGeom>
        </p:spPr>
        <p:txBody>
          <a:bodyPr wrap="square">
            <a:spAutoFit/>
          </a:bodyPr>
          <a:lstStyle/>
          <a:p>
            <a:r>
              <a:rPr lang="en-GB" sz="2000" dirty="0">
                <a:latin typeface="Muli Regular" panose="020B0604020202020204" charset="0"/>
              </a:rPr>
              <a:t>Landfills are bad for animals. They aren't built where people live, but animals do live there. </a:t>
            </a:r>
          </a:p>
          <a:p>
            <a:endParaRPr lang="en-GB" sz="2000" dirty="0">
              <a:latin typeface="Muli Regular" panose="020B0604020202020204" charset="0"/>
            </a:endParaRPr>
          </a:p>
          <a:p>
            <a:r>
              <a:rPr lang="en-GB" sz="2000" dirty="0">
                <a:latin typeface="Muli Regular" panose="020B0604020202020204" charset="0"/>
              </a:rPr>
              <a:t>We're basically dumping a bunch of waste all over those animals' homes.</a:t>
            </a:r>
          </a:p>
        </p:txBody>
      </p:sp>
      <p:sp>
        <p:nvSpPr>
          <p:cNvPr id="17" name="Rectangle 16"/>
          <p:cNvSpPr/>
          <p:nvPr/>
        </p:nvSpPr>
        <p:spPr>
          <a:xfrm>
            <a:off x="7433915" y="3740408"/>
            <a:ext cx="2667000" cy="4708981"/>
          </a:xfrm>
          <a:prstGeom prst="rect">
            <a:avLst/>
          </a:prstGeom>
        </p:spPr>
        <p:txBody>
          <a:bodyPr wrap="square">
            <a:spAutoFit/>
          </a:bodyPr>
          <a:lstStyle/>
          <a:p>
            <a:r>
              <a:rPr lang="en-GB" sz="2000" dirty="0">
                <a:latin typeface="Muli Regular" panose="020B0604020202020204" charset="0"/>
              </a:rPr>
              <a:t>Landfills pollute the environment. The waste that we throw away includes a lot of dangerous chemicals. When rain falls on a landfill, it can wash the chemicals out into nearby lakes, rivers, and streams. This is bad for fish. It's also bad for people who drink the water. </a:t>
            </a:r>
          </a:p>
        </p:txBody>
      </p:sp>
      <p:sp>
        <p:nvSpPr>
          <p:cNvPr id="18" name="Rectangle 17"/>
          <p:cNvSpPr/>
          <p:nvPr/>
        </p:nvSpPr>
        <p:spPr>
          <a:xfrm>
            <a:off x="13049357" y="3902497"/>
            <a:ext cx="2698940" cy="4401205"/>
          </a:xfrm>
          <a:prstGeom prst="rect">
            <a:avLst/>
          </a:prstGeom>
        </p:spPr>
        <p:txBody>
          <a:bodyPr wrap="square">
            <a:spAutoFit/>
          </a:bodyPr>
          <a:lstStyle/>
          <a:p>
            <a:r>
              <a:rPr lang="en-GB" sz="2000" dirty="0">
                <a:latin typeface="Muli Regular" panose="020B0604020202020204" charset="0"/>
              </a:rPr>
              <a:t>Another problem is gas from landfills. </a:t>
            </a:r>
          </a:p>
          <a:p>
            <a:r>
              <a:rPr lang="en-GB" sz="2000" dirty="0">
                <a:latin typeface="Muli Regular" panose="020B0604020202020204" charset="0"/>
              </a:rPr>
              <a:t>When waste rots in a landfill, it makes dangerous gasses. </a:t>
            </a:r>
          </a:p>
          <a:p>
            <a:endParaRPr lang="en-GB" sz="2000" dirty="0">
              <a:latin typeface="Muli Regular" panose="020B0604020202020204" charset="0"/>
            </a:endParaRPr>
          </a:p>
          <a:p>
            <a:r>
              <a:rPr lang="en-GB" sz="2000" dirty="0">
                <a:latin typeface="Muli Regular" panose="020B0604020202020204" charset="0"/>
              </a:rPr>
              <a:t>These gasses are bad for the environment. </a:t>
            </a:r>
          </a:p>
          <a:p>
            <a:endParaRPr lang="en-GB" sz="2000" dirty="0">
              <a:latin typeface="Muli Regular" panose="020B0604020202020204" charset="0"/>
            </a:endParaRPr>
          </a:p>
          <a:p>
            <a:r>
              <a:rPr lang="en-GB" sz="2000" dirty="0">
                <a:latin typeface="Muli Regular" panose="020B0604020202020204" charset="0"/>
              </a:rPr>
              <a:t>They can also cause health problems for people that live near the landfill.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62007">
            <a:off x="5434354" y="232887"/>
            <a:ext cx="7219999" cy="2673368"/>
          </a:xfrm>
          <a:prstGeom prst="rect">
            <a:avLst/>
          </a:prstGeom>
        </p:spPr>
      </p:pic>
      <p:sp>
        <p:nvSpPr>
          <p:cNvPr id="4" name="TextBox 4"/>
          <p:cNvSpPr txBox="1"/>
          <p:nvPr/>
        </p:nvSpPr>
        <p:spPr>
          <a:xfrm>
            <a:off x="5663205" y="-121903"/>
            <a:ext cx="6588404" cy="2241832"/>
          </a:xfrm>
          <a:prstGeom prst="rect">
            <a:avLst/>
          </a:prstGeom>
        </p:spPr>
        <p:txBody>
          <a:bodyPr wrap="square" lIns="0" tIns="0" rIns="0" bIns="0" rtlCol="0" anchor="t">
            <a:spAutoFit/>
          </a:bodyPr>
          <a:lstStyle/>
          <a:p>
            <a:pPr algn="ctr">
              <a:lnSpc>
                <a:spcPts val="20160"/>
              </a:lnSpc>
              <a:spcBef>
                <a:spcPct val="0"/>
              </a:spcBef>
            </a:pPr>
            <a:r>
              <a:rPr lang="en-US" sz="10000" dirty="0">
                <a:solidFill>
                  <a:srgbClr val="000000"/>
                </a:solidFill>
                <a:latin typeface="Amatic SC Bold"/>
              </a:rPr>
              <a:t>ACTIVITY TIME</a:t>
            </a:r>
          </a:p>
        </p:txBody>
      </p:sp>
      <p:sp>
        <p:nvSpPr>
          <p:cNvPr id="6" name="TextBox 6"/>
          <p:cNvSpPr txBox="1"/>
          <p:nvPr/>
        </p:nvSpPr>
        <p:spPr>
          <a:xfrm>
            <a:off x="295944" y="2191745"/>
            <a:ext cx="13258800" cy="1308050"/>
          </a:xfrm>
          <a:prstGeom prst="rect">
            <a:avLst/>
          </a:prstGeom>
        </p:spPr>
        <p:txBody>
          <a:bodyPr wrap="square" lIns="0" tIns="0" rIns="0" bIns="0" rtlCol="0" anchor="t">
            <a:spAutoFit/>
          </a:bodyPr>
          <a:lstStyle/>
          <a:p>
            <a:pPr marL="0" lvl="0" indent="0" algn="ctr">
              <a:lnSpc>
                <a:spcPts val="3359"/>
              </a:lnSpc>
              <a:spcBef>
                <a:spcPct val="0"/>
              </a:spcBef>
            </a:pPr>
            <a:r>
              <a:rPr lang="en-US" sz="2300" b="1" u="none" spc="72" dirty="0">
                <a:solidFill>
                  <a:srgbClr val="000000"/>
                </a:solidFill>
                <a:latin typeface="Muli Regular" panose="020B0604020202020204" charset="0"/>
              </a:rPr>
              <a:t>Make seed paper</a:t>
            </a:r>
          </a:p>
          <a:p>
            <a:pPr lvl="0" algn="ctr">
              <a:lnSpc>
                <a:spcPts val="3359"/>
              </a:lnSpc>
              <a:spcBef>
                <a:spcPct val="0"/>
              </a:spcBef>
            </a:pPr>
            <a:r>
              <a:rPr lang="en-GB" sz="2300" dirty="0">
                <a:latin typeface="Muli Regular" panose="020B0604020202020204" charset="0"/>
              </a:rPr>
              <a:t>When is a recycled product better than the original? When it's paper that turns into flowers.</a:t>
            </a:r>
          </a:p>
          <a:p>
            <a:pPr lvl="0" algn="ctr">
              <a:lnSpc>
                <a:spcPts val="3359"/>
              </a:lnSpc>
              <a:spcBef>
                <a:spcPct val="0"/>
              </a:spcBef>
            </a:pPr>
            <a:r>
              <a:rPr lang="en-GB" sz="2300" dirty="0">
                <a:latin typeface="Muli Regular" panose="020B0604020202020204" charset="0"/>
              </a:rPr>
              <a:t>Here is a good way to recycle used paper and make a beautiful greeting card for someone special.</a:t>
            </a:r>
            <a:endParaRPr lang="en-US" sz="2300" u="none" spc="72" dirty="0">
              <a:solidFill>
                <a:srgbClr val="000000"/>
              </a:solidFill>
              <a:latin typeface="Muli Regular" panose="020B060402020202020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15342">
            <a:off x="14569864" y="8736804"/>
            <a:ext cx="541332" cy="5196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9640793">
            <a:off x="14658911" y="5167994"/>
            <a:ext cx="542729" cy="919879"/>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80538">
            <a:off x="4234126" y="8587666"/>
            <a:ext cx="516571" cy="495908"/>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043193">
            <a:off x="2979351" y="795305"/>
            <a:ext cx="424393" cy="407417"/>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8999956">
            <a:off x="7044003" y="9499170"/>
            <a:ext cx="567418" cy="626667"/>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645912">
            <a:off x="3171569" y="4498755"/>
            <a:ext cx="489149" cy="829067"/>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106568">
            <a:off x="16537371" y="8143369"/>
            <a:ext cx="826577" cy="1185137"/>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380897">
            <a:off x="293269" y="216540"/>
            <a:ext cx="927423" cy="1329729"/>
          </a:xfrm>
          <a:prstGeom prst="rect">
            <a:avLst/>
          </a:prstGeom>
        </p:spPr>
      </p:pic>
      <p:pic>
        <p:nvPicPr>
          <p:cNvPr id="25" name="Picture 2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2" name="Group 41"/>
          <p:cNvGrpSpPr/>
          <p:nvPr/>
        </p:nvGrpSpPr>
        <p:grpSpPr>
          <a:xfrm>
            <a:off x="604409" y="3771900"/>
            <a:ext cx="2565126" cy="2225365"/>
            <a:chOff x="604409" y="3771900"/>
            <a:chExt cx="2565126" cy="2225365"/>
          </a:xfrm>
        </p:grpSpPr>
        <p:pic>
          <p:nvPicPr>
            <p:cNvPr id="1026" name="Picture 2" descr="Paper pieces soaking in bowl of wa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409" y="3771900"/>
              <a:ext cx="2381250" cy="17049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04409" y="5627933"/>
              <a:ext cx="2565126" cy="369332"/>
            </a:xfrm>
            <a:prstGeom prst="rect">
              <a:avLst/>
            </a:prstGeom>
            <a:noFill/>
          </p:spPr>
          <p:txBody>
            <a:bodyPr wrap="none" rtlCol="0">
              <a:spAutoFit/>
            </a:bodyPr>
            <a:lstStyle/>
            <a:p>
              <a:r>
                <a:rPr lang="en-GB" dirty="0"/>
                <a:t>1. </a:t>
              </a:r>
              <a:r>
                <a:rPr lang="en-GB" dirty="0">
                  <a:latin typeface="Muli Regular" panose="020B0604020202020204" charset="0"/>
                </a:rPr>
                <a:t>Soak paper in water</a:t>
              </a:r>
            </a:p>
          </p:txBody>
        </p:sp>
      </p:grpSp>
      <p:grpSp>
        <p:nvGrpSpPr>
          <p:cNvPr id="43" name="Group 42"/>
          <p:cNvGrpSpPr/>
          <p:nvPr/>
        </p:nvGrpSpPr>
        <p:grpSpPr>
          <a:xfrm>
            <a:off x="3940694" y="3869035"/>
            <a:ext cx="3320140" cy="3308466"/>
            <a:chOff x="3378608" y="3475013"/>
            <a:chExt cx="3320140" cy="3308466"/>
          </a:xfrm>
        </p:grpSpPr>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7332" y="3475013"/>
              <a:ext cx="1428750" cy="2876550"/>
            </a:xfrm>
            <a:prstGeom prst="rect">
              <a:avLst/>
            </a:prstGeom>
          </p:spPr>
        </p:pic>
        <p:sp>
          <p:nvSpPr>
            <p:cNvPr id="30" name="TextBox 29"/>
            <p:cNvSpPr txBox="1"/>
            <p:nvPr/>
          </p:nvSpPr>
          <p:spPr>
            <a:xfrm>
              <a:off x="3378608" y="6414147"/>
              <a:ext cx="3320140" cy="369332"/>
            </a:xfrm>
            <a:prstGeom prst="rect">
              <a:avLst/>
            </a:prstGeom>
            <a:noFill/>
          </p:spPr>
          <p:txBody>
            <a:bodyPr wrap="none" rtlCol="0">
              <a:spAutoFit/>
            </a:bodyPr>
            <a:lstStyle/>
            <a:p>
              <a:r>
                <a:rPr lang="en-GB" dirty="0"/>
                <a:t>2</a:t>
              </a:r>
              <a:r>
                <a:rPr lang="en-GB" dirty="0">
                  <a:latin typeface="Muli Regular" panose="020B0604020202020204" charset="0"/>
                </a:rPr>
                <a:t>. Fill the blender only half full</a:t>
              </a:r>
            </a:p>
          </p:txBody>
        </p:sp>
      </p:gr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03097" y="319513"/>
            <a:ext cx="4267200" cy="3200400"/>
          </a:xfrm>
          <a:prstGeom prst="rect">
            <a:avLst/>
          </a:prstGeom>
        </p:spPr>
      </p:pic>
      <p:grpSp>
        <p:nvGrpSpPr>
          <p:cNvPr id="45" name="Group 44"/>
          <p:cNvGrpSpPr/>
          <p:nvPr/>
        </p:nvGrpSpPr>
        <p:grpSpPr>
          <a:xfrm>
            <a:off x="6746133" y="4025589"/>
            <a:ext cx="3128534" cy="2090767"/>
            <a:chOff x="6019800" y="3475013"/>
            <a:chExt cx="3128534" cy="2090767"/>
          </a:xfrm>
        </p:grpSpPr>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9800" y="3475013"/>
              <a:ext cx="2857500" cy="1295400"/>
            </a:xfrm>
            <a:prstGeom prst="rect">
              <a:avLst/>
            </a:prstGeom>
          </p:spPr>
        </p:pic>
        <p:sp>
          <p:nvSpPr>
            <p:cNvPr id="33" name="TextBox 32"/>
            <p:cNvSpPr txBox="1"/>
            <p:nvPr/>
          </p:nvSpPr>
          <p:spPr>
            <a:xfrm>
              <a:off x="6380212" y="4919449"/>
              <a:ext cx="2768122" cy="646331"/>
            </a:xfrm>
            <a:prstGeom prst="rect">
              <a:avLst/>
            </a:prstGeom>
            <a:noFill/>
          </p:spPr>
          <p:txBody>
            <a:bodyPr wrap="square" rtlCol="0">
              <a:spAutoFit/>
            </a:bodyPr>
            <a:lstStyle/>
            <a:p>
              <a:r>
                <a:rPr lang="en-GB" dirty="0"/>
                <a:t>3</a:t>
              </a:r>
              <a:r>
                <a:rPr lang="en-GB" dirty="0">
                  <a:latin typeface="Muli Regular" panose="020B0604020202020204" charset="0"/>
                </a:rPr>
                <a:t>. Pulp is ready to go. Mix in flower seeds.</a:t>
              </a:r>
            </a:p>
          </p:txBody>
        </p:sp>
      </p:grpSp>
      <p:grpSp>
        <p:nvGrpSpPr>
          <p:cNvPr id="46" name="Group 45"/>
          <p:cNvGrpSpPr/>
          <p:nvPr/>
        </p:nvGrpSpPr>
        <p:grpSpPr>
          <a:xfrm>
            <a:off x="10439401" y="3866251"/>
            <a:ext cx="4267200" cy="3070555"/>
            <a:chOff x="9055277" y="3435925"/>
            <a:chExt cx="4267200" cy="3070555"/>
          </a:xfrm>
        </p:grpSpPr>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4333" y="3435925"/>
              <a:ext cx="2857500" cy="2028825"/>
            </a:xfrm>
            <a:prstGeom prst="rect">
              <a:avLst/>
            </a:prstGeom>
          </p:spPr>
        </p:pic>
        <p:sp>
          <p:nvSpPr>
            <p:cNvPr id="35" name="TextBox 34"/>
            <p:cNvSpPr txBox="1"/>
            <p:nvPr/>
          </p:nvSpPr>
          <p:spPr>
            <a:xfrm>
              <a:off x="9055277" y="5583150"/>
              <a:ext cx="4267200" cy="923330"/>
            </a:xfrm>
            <a:prstGeom prst="rect">
              <a:avLst/>
            </a:prstGeom>
            <a:noFill/>
          </p:spPr>
          <p:txBody>
            <a:bodyPr wrap="square" rtlCol="0">
              <a:spAutoFit/>
            </a:bodyPr>
            <a:lstStyle/>
            <a:p>
              <a:r>
                <a:rPr lang="en-GB" dirty="0"/>
                <a:t>4. </a:t>
              </a:r>
              <a:r>
                <a:rPr lang="en-GB" dirty="0">
                  <a:latin typeface="Muli Regular" panose="020B0604020202020204" charset="0"/>
                </a:rPr>
                <a:t>Most of this is water, so use enough so the paper will not be too thin when it dries!</a:t>
              </a:r>
            </a:p>
          </p:txBody>
        </p:sp>
      </p:grpSp>
      <p:grpSp>
        <p:nvGrpSpPr>
          <p:cNvPr id="47" name="Group 46"/>
          <p:cNvGrpSpPr/>
          <p:nvPr/>
        </p:nvGrpSpPr>
        <p:grpSpPr>
          <a:xfrm>
            <a:off x="420944" y="6853390"/>
            <a:ext cx="3671387" cy="3000630"/>
            <a:chOff x="12928865" y="3793264"/>
            <a:chExt cx="3671387" cy="3000630"/>
          </a:xfrm>
        </p:grpSpPr>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8866" y="3793264"/>
              <a:ext cx="2857500" cy="2533650"/>
            </a:xfrm>
            <a:prstGeom prst="rect">
              <a:avLst/>
            </a:prstGeom>
          </p:spPr>
        </p:pic>
        <p:sp>
          <p:nvSpPr>
            <p:cNvPr id="38" name="TextBox 37"/>
            <p:cNvSpPr txBox="1"/>
            <p:nvPr/>
          </p:nvSpPr>
          <p:spPr>
            <a:xfrm>
              <a:off x="12928865" y="6424562"/>
              <a:ext cx="3671387" cy="369332"/>
            </a:xfrm>
            <a:prstGeom prst="rect">
              <a:avLst/>
            </a:prstGeom>
            <a:noFill/>
          </p:spPr>
          <p:txBody>
            <a:bodyPr wrap="square" rtlCol="0">
              <a:spAutoFit/>
            </a:bodyPr>
            <a:lstStyle/>
            <a:p>
              <a:r>
                <a:rPr lang="en-GB" dirty="0"/>
                <a:t>5</a:t>
              </a:r>
              <a:r>
                <a:rPr lang="en-GB" dirty="0">
                  <a:latin typeface="Muli Regular" panose="020B0604020202020204" charset="0"/>
                </a:rPr>
                <a:t>. </a:t>
              </a:r>
              <a:r>
                <a:rPr lang="en-GB" i="1" dirty="0">
                  <a:latin typeface="Muli Regular" panose="020B0604020202020204" charset="0"/>
                </a:rPr>
                <a:t>If it falls apart, use more pulp</a:t>
              </a:r>
              <a:endParaRPr lang="en-GB" dirty="0">
                <a:latin typeface="Muli Regular" panose="020B0604020202020204" charset="0"/>
              </a:endParaRPr>
            </a:p>
          </p:txBody>
        </p:sp>
      </p:grpSp>
      <p:grpSp>
        <p:nvGrpSpPr>
          <p:cNvPr id="48" name="Group 47"/>
          <p:cNvGrpSpPr/>
          <p:nvPr/>
        </p:nvGrpSpPr>
        <p:grpSpPr>
          <a:xfrm>
            <a:off x="5154942" y="7598607"/>
            <a:ext cx="2987533" cy="2031352"/>
            <a:chOff x="604409" y="7391150"/>
            <a:chExt cx="2987533" cy="2031352"/>
          </a:xfrm>
        </p:grpSpPr>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4409" y="7391150"/>
              <a:ext cx="2857500" cy="1247775"/>
            </a:xfrm>
            <a:prstGeom prst="rect">
              <a:avLst/>
            </a:prstGeom>
          </p:spPr>
        </p:pic>
        <p:sp>
          <p:nvSpPr>
            <p:cNvPr id="41" name="TextBox 40"/>
            <p:cNvSpPr txBox="1"/>
            <p:nvPr/>
          </p:nvSpPr>
          <p:spPr>
            <a:xfrm>
              <a:off x="734442" y="8776171"/>
              <a:ext cx="2857500" cy="646331"/>
            </a:xfrm>
            <a:prstGeom prst="rect">
              <a:avLst/>
            </a:prstGeom>
            <a:noFill/>
          </p:spPr>
          <p:txBody>
            <a:bodyPr wrap="square" rtlCol="0">
              <a:spAutoFit/>
            </a:bodyPr>
            <a:lstStyle/>
            <a:p>
              <a:r>
                <a:rPr lang="en-GB" dirty="0">
                  <a:latin typeface="Muli Regular" panose="020B0604020202020204" charset="0"/>
                </a:rPr>
                <a:t>6. Making new paper from old is fun and easy!</a:t>
              </a:r>
            </a:p>
          </p:txBody>
        </p:sp>
      </p:grpSp>
      <p:grpSp>
        <p:nvGrpSpPr>
          <p:cNvPr id="49" name="Group 48"/>
          <p:cNvGrpSpPr/>
          <p:nvPr/>
        </p:nvGrpSpPr>
        <p:grpSpPr>
          <a:xfrm>
            <a:off x="9874667" y="7259572"/>
            <a:ext cx="2857500" cy="2853841"/>
            <a:chOff x="5316932" y="7077595"/>
            <a:chExt cx="2857500" cy="2853841"/>
          </a:xfrm>
        </p:grpSpPr>
        <p:pic>
          <p:nvPicPr>
            <p:cNvPr id="39" name="Picture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13405" y="7077595"/>
              <a:ext cx="2381250" cy="1790700"/>
            </a:xfrm>
            <a:prstGeom prst="rect">
              <a:avLst/>
            </a:prstGeom>
          </p:spPr>
        </p:pic>
        <p:sp>
          <p:nvSpPr>
            <p:cNvPr id="44" name="TextBox 43"/>
            <p:cNvSpPr txBox="1"/>
            <p:nvPr/>
          </p:nvSpPr>
          <p:spPr>
            <a:xfrm>
              <a:off x="5316932" y="9008106"/>
              <a:ext cx="2857500" cy="923330"/>
            </a:xfrm>
            <a:prstGeom prst="rect">
              <a:avLst/>
            </a:prstGeom>
            <a:noFill/>
          </p:spPr>
          <p:txBody>
            <a:bodyPr wrap="square" rtlCol="0">
              <a:spAutoFit/>
            </a:bodyPr>
            <a:lstStyle/>
            <a:p>
              <a:r>
                <a:rPr lang="en-GB" dirty="0">
                  <a:latin typeface="Muli Regular" panose="020B0604020202020204" charset="0"/>
                </a:rPr>
                <a:t>7. Plant your paper and wait for your seeds to germinate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62007">
            <a:off x="5524122" y="-54831"/>
            <a:ext cx="7045222" cy="2231367"/>
          </a:xfrm>
          <a:prstGeom prst="rect">
            <a:avLst/>
          </a:prstGeom>
        </p:spPr>
      </p:pic>
      <p:sp>
        <p:nvSpPr>
          <p:cNvPr id="4" name="TextBox 4"/>
          <p:cNvSpPr txBox="1"/>
          <p:nvPr/>
        </p:nvSpPr>
        <p:spPr>
          <a:xfrm>
            <a:off x="5867400" y="-403819"/>
            <a:ext cx="6588404" cy="2241832"/>
          </a:xfrm>
          <a:prstGeom prst="rect">
            <a:avLst/>
          </a:prstGeom>
        </p:spPr>
        <p:txBody>
          <a:bodyPr wrap="square" lIns="0" tIns="0" rIns="0" bIns="0" rtlCol="0" anchor="t">
            <a:spAutoFit/>
          </a:bodyPr>
          <a:lstStyle/>
          <a:p>
            <a:pPr algn="ctr">
              <a:lnSpc>
                <a:spcPts val="20160"/>
              </a:lnSpc>
              <a:spcBef>
                <a:spcPct val="0"/>
              </a:spcBef>
            </a:pPr>
            <a:r>
              <a:rPr lang="en-US" sz="10000" dirty="0">
                <a:solidFill>
                  <a:srgbClr val="000000"/>
                </a:solidFill>
                <a:latin typeface="Amatic SC Bold"/>
              </a:rPr>
              <a:t>ACTIVITY TIME</a:t>
            </a:r>
          </a:p>
        </p:txBody>
      </p:sp>
      <p:sp>
        <p:nvSpPr>
          <p:cNvPr id="6" name="TextBox 6"/>
          <p:cNvSpPr txBox="1"/>
          <p:nvPr/>
        </p:nvSpPr>
        <p:spPr>
          <a:xfrm>
            <a:off x="569589" y="2072902"/>
            <a:ext cx="7964811" cy="2180084"/>
          </a:xfrm>
          <a:prstGeom prst="rect">
            <a:avLst/>
          </a:prstGeom>
        </p:spPr>
        <p:txBody>
          <a:bodyPr wrap="square" lIns="0" tIns="0" rIns="0" bIns="0" rtlCol="0" anchor="t">
            <a:spAutoFit/>
          </a:bodyPr>
          <a:lstStyle/>
          <a:p>
            <a:pPr lvl="0" algn="ctr">
              <a:lnSpc>
                <a:spcPts val="3359"/>
              </a:lnSpc>
              <a:spcBef>
                <a:spcPct val="0"/>
              </a:spcBef>
            </a:pPr>
            <a:r>
              <a:rPr lang="en-GB" sz="2200" b="1" spc="72" dirty="0">
                <a:solidFill>
                  <a:srgbClr val="000000"/>
                </a:solidFill>
                <a:latin typeface="Muli Regular" panose="020B0604020202020204" charset="0"/>
              </a:rPr>
              <a:t>EASY TOILET PAPER ROLL BIRD FEEDER CRAFT</a:t>
            </a:r>
          </a:p>
          <a:p>
            <a:pPr lvl="0" algn="ctr">
              <a:lnSpc>
                <a:spcPts val="3359"/>
              </a:lnSpc>
              <a:spcBef>
                <a:spcPct val="0"/>
              </a:spcBef>
            </a:pPr>
            <a:r>
              <a:rPr lang="en-GB" sz="2200" dirty="0">
                <a:latin typeface="Muli Regular" panose="020B0604020202020204" charset="0"/>
              </a:rPr>
              <a:t>When is a recycled product better than the original? </a:t>
            </a:r>
          </a:p>
          <a:p>
            <a:pPr lvl="0" algn="ctr">
              <a:lnSpc>
                <a:spcPts val="3359"/>
              </a:lnSpc>
              <a:spcBef>
                <a:spcPct val="0"/>
              </a:spcBef>
            </a:pPr>
            <a:r>
              <a:rPr lang="en-GB" sz="2200" dirty="0">
                <a:latin typeface="Muli Regular" panose="020B0604020202020204" charset="0"/>
              </a:rPr>
              <a:t>When it's turned into a bird feeder.</a:t>
            </a:r>
          </a:p>
          <a:p>
            <a:pPr lvl="0" algn="ctr">
              <a:lnSpc>
                <a:spcPts val="3359"/>
              </a:lnSpc>
              <a:spcBef>
                <a:spcPct val="0"/>
              </a:spcBef>
            </a:pPr>
            <a:r>
              <a:rPr lang="en-GB" sz="2200" dirty="0">
                <a:latin typeface="Muli Regular" panose="020B0604020202020204" charset="0"/>
              </a:rPr>
              <a:t>Enjoying the outdoors can happen in the garden, and lots of garden birds will pay you a visit with this recycled bird feeder</a:t>
            </a:r>
            <a:endParaRPr lang="en-US" sz="2200" u="none" spc="72" dirty="0">
              <a:solidFill>
                <a:srgbClr val="000000"/>
              </a:solidFill>
              <a:latin typeface="Muli Regular" panose="020B060402020202020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15342">
            <a:off x="14569864" y="8736804"/>
            <a:ext cx="541332" cy="5196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9640793">
            <a:off x="14658911" y="5167994"/>
            <a:ext cx="542729" cy="919879"/>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7948602">
            <a:off x="5909786" y="9606643"/>
            <a:ext cx="319992" cy="307192"/>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80538">
            <a:off x="3434044" y="9434515"/>
            <a:ext cx="516571" cy="495908"/>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043193">
            <a:off x="2979351" y="795305"/>
            <a:ext cx="424393" cy="407417"/>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8999956">
            <a:off x="7025492" y="9281978"/>
            <a:ext cx="567418" cy="626667"/>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106568">
            <a:off x="16537371" y="8143369"/>
            <a:ext cx="826577" cy="1185137"/>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380897">
            <a:off x="528685" y="425921"/>
            <a:ext cx="927423" cy="1329729"/>
          </a:xfrm>
          <a:prstGeom prst="rect">
            <a:avLst/>
          </a:prstGeom>
        </p:spPr>
      </p:pic>
      <p:pic>
        <p:nvPicPr>
          <p:cNvPr id="25" name="Picture 2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3640" y="258072"/>
            <a:ext cx="3162300" cy="4762500"/>
          </a:xfrm>
          <a:prstGeom prst="rect">
            <a:avLst/>
          </a:prstGeom>
        </p:spPr>
      </p:pic>
      <p:grpSp>
        <p:nvGrpSpPr>
          <p:cNvPr id="11" name="Group 10"/>
          <p:cNvGrpSpPr/>
          <p:nvPr/>
        </p:nvGrpSpPr>
        <p:grpSpPr>
          <a:xfrm>
            <a:off x="208644" y="4812414"/>
            <a:ext cx="8153400" cy="3723474"/>
            <a:chOff x="457200" y="3670947"/>
            <a:chExt cx="8153400" cy="3723474"/>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686843"/>
              <a:ext cx="5410200" cy="3707578"/>
            </a:xfrm>
            <a:prstGeom prst="rect">
              <a:avLst/>
            </a:prstGeom>
          </p:spPr>
        </p:pic>
        <p:sp>
          <p:nvSpPr>
            <p:cNvPr id="8" name="Rectangle 7"/>
            <p:cNvSpPr/>
            <p:nvPr/>
          </p:nvSpPr>
          <p:spPr>
            <a:xfrm>
              <a:off x="6019800" y="3670947"/>
              <a:ext cx="2590800" cy="1754326"/>
            </a:xfrm>
            <a:prstGeom prst="rect">
              <a:avLst/>
            </a:prstGeom>
          </p:spPr>
          <p:txBody>
            <a:bodyPr wrap="square">
              <a:spAutoFit/>
            </a:bodyPr>
            <a:lstStyle/>
            <a:p>
              <a:r>
                <a:rPr lang="en-GB" dirty="0">
                  <a:latin typeface="Muli Regular" panose="020B0604020202020204" charset="0"/>
                </a:rPr>
                <a:t>SUPPLIES:</a:t>
              </a:r>
            </a:p>
            <a:p>
              <a:r>
                <a:rPr lang="en-GB" dirty="0">
                  <a:latin typeface="Muli Regular" panose="020B0604020202020204" charset="0"/>
                </a:rPr>
                <a:t>Peanut Butter</a:t>
              </a:r>
            </a:p>
            <a:p>
              <a:r>
                <a:rPr lang="en-GB" dirty="0">
                  <a:latin typeface="Muli Regular" panose="020B0604020202020204" charset="0"/>
                </a:rPr>
                <a:t>Craft/Popsicle Sticks</a:t>
              </a:r>
            </a:p>
            <a:p>
              <a:r>
                <a:rPr lang="en-GB" dirty="0">
                  <a:latin typeface="Muli Regular" panose="020B0604020202020204" charset="0"/>
                </a:rPr>
                <a:t>Bird seed</a:t>
              </a:r>
            </a:p>
            <a:p>
              <a:r>
                <a:rPr lang="en-GB" dirty="0">
                  <a:latin typeface="Muli Regular" panose="020B0604020202020204" charset="0"/>
                </a:rPr>
                <a:t>Toilet paper rolls</a:t>
              </a:r>
            </a:p>
            <a:p>
              <a:r>
                <a:rPr lang="en-GB" dirty="0">
                  <a:latin typeface="Muli Regular" panose="020B0604020202020204" charset="0"/>
                </a:rPr>
                <a:t>Twine</a:t>
              </a:r>
            </a:p>
          </p:txBody>
        </p:sp>
      </p:grpSp>
      <p:pic>
        <p:nvPicPr>
          <p:cNvPr id="10" name="Picture 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105524" y="2557446"/>
            <a:ext cx="3626344" cy="7124700"/>
          </a:xfrm>
          <a:prstGeom prst="rect">
            <a:avLst/>
          </a:prstGeom>
        </p:spPr>
      </p:pic>
    </p:spTree>
    <p:extLst>
      <p:ext uri="{BB962C8B-B14F-4D97-AF65-F5344CB8AC3E}">
        <p14:creationId xmlns:p14="http://schemas.microsoft.com/office/powerpoint/2010/main" val="10388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0" name="Group 19"/>
          <p:cNvGrpSpPr/>
          <p:nvPr/>
        </p:nvGrpSpPr>
        <p:grpSpPr>
          <a:xfrm>
            <a:off x="13591133" y="435195"/>
            <a:ext cx="4369964" cy="4009538"/>
            <a:chOff x="12621412" y="3596219"/>
            <a:chExt cx="4369964" cy="4009538"/>
          </a:xfrm>
        </p:grpSpPr>
        <p:pic>
          <p:nvPicPr>
            <p:cNvPr id="7" name="Picture 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12914453" y="4000500"/>
              <a:ext cx="3600449" cy="2954043"/>
            </a:xfrm>
            <a:prstGeom prst="rect">
              <a:avLst/>
            </a:prstGeom>
          </p:spPr>
        </p:pic>
      </p:grpSp>
      <p:sp>
        <p:nvSpPr>
          <p:cNvPr id="14" name="TextBox 14"/>
          <p:cNvSpPr txBox="1"/>
          <p:nvPr/>
        </p:nvSpPr>
        <p:spPr>
          <a:xfrm>
            <a:off x="3581400" y="240027"/>
            <a:ext cx="10775373" cy="1158876"/>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ADDITIONAL RESOURCES</a:t>
            </a:r>
          </a:p>
        </p:txBody>
      </p:sp>
      <p:pic>
        <p:nvPicPr>
          <p:cNvPr id="15" name="Picture 2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Group 27"/>
          <p:cNvGrpSpPr/>
          <p:nvPr/>
        </p:nvGrpSpPr>
        <p:grpSpPr>
          <a:xfrm>
            <a:off x="122810" y="1562100"/>
            <a:ext cx="7319544" cy="6324599"/>
            <a:chOff x="501074" y="2324607"/>
            <a:chExt cx="6295493" cy="5334000"/>
          </a:xfrm>
        </p:grpSpPr>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83559" y="2469971"/>
              <a:ext cx="5530522" cy="518863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01074" y="2324607"/>
              <a:ext cx="6295493" cy="5334000"/>
            </a:xfrm>
            <a:prstGeom prst="rect">
              <a:avLst/>
            </a:prstGeom>
          </p:spPr>
        </p:pic>
      </p:grpSp>
      <p:grpSp>
        <p:nvGrpSpPr>
          <p:cNvPr id="27" name="Group 26"/>
          <p:cNvGrpSpPr/>
          <p:nvPr/>
        </p:nvGrpSpPr>
        <p:grpSpPr>
          <a:xfrm>
            <a:off x="7992846" y="4370552"/>
            <a:ext cx="6091868" cy="5365034"/>
            <a:chOff x="6934200" y="4173477"/>
            <a:chExt cx="6091868" cy="5365034"/>
          </a:xfrm>
        </p:grpSpPr>
        <p:grpSp>
          <p:nvGrpSpPr>
            <p:cNvPr id="24" name="Group 23"/>
            <p:cNvGrpSpPr/>
            <p:nvPr/>
          </p:nvGrpSpPr>
          <p:grpSpPr>
            <a:xfrm>
              <a:off x="6934200" y="4173477"/>
              <a:ext cx="6091868" cy="5365034"/>
              <a:chOff x="6861028" y="2299983"/>
              <a:chExt cx="6091868" cy="5365034"/>
            </a:xfrm>
          </p:grpSpPr>
          <p:grpSp>
            <p:nvGrpSpPr>
              <p:cNvPr id="19" name="Group 18"/>
              <p:cNvGrpSpPr/>
              <p:nvPr/>
            </p:nvGrpSpPr>
            <p:grpSpPr>
              <a:xfrm>
                <a:off x="6861028" y="2299983"/>
                <a:ext cx="6091868" cy="5365034"/>
                <a:chOff x="7060158" y="3595855"/>
                <a:chExt cx="4376254" cy="3980860"/>
              </a:xfrm>
            </p:grpSpPr>
            <p:pic>
              <p:nvPicPr>
                <p:cNvPr id="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97348">
                  <a:off x="7115925" y="3595855"/>
                  <a:ext cx="4158354" cy="39012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98487">
                  <a:off x="7060158" y="3677329"/>
                  <a:ext cx="4376254" cy="3899386"/>
                </a:xfrm>
                <a:prstGeom prst="rect">
                  <a:avLst/>
                </a:prstGeom>
              </p:spPr>
            </p:pic>
          </p:grpSp>
          <p:sp>
            <p:nvSpPr>
              <p:cNvPr id="22" name="Rectangle 21"/>
              <p:cNvSpPr/>
              <p:nvPr/>
            </p:nvSpPr>
            <p:spPr>
              <a:xfrm>
                <a:off x="7297641" y="4188049"/>
                <a:ext cx="5105400" cy="1200329"/>
              </a:xfrm>
              <a:prstGeom prst="rect">
                <a:avLst/>
              </a:prstGeom>
            </p:spPr>
            <p:txBody>
              <a:bodyPr wrap="square">
                <a:spAutoFit/>
              </a:bodyPr>
              <a:lstStyle/>
              <a:p>
                <a:r>
                  <a:rPr lang="en-GB" b="1" dirty="0">
                    <a:latin typeface="Muli Regular" panose="020B0604020202020204" charset="0"/>
                  </a:rPr>
                  <a:t>Birds Feeder Activity</a:t>
                </a:r>
                <a:r>
                  <a:rPr lang="en-GB" dirty="0">
                    <a:latin typeface="Muli Regular" panose="020B0604020202020204" charset="0"/>
                  </a:rPr>
                  <a:t> </a:t>
                </a:r>
              </a:p>
              <a:p>
                <a:r>
                  <a:rPr lang="en-GB" dirty="0">
                    <a:latin typeface="Muli Regular" panose="020B0604020202020204" charset="0"/>
                  </a:rPr>
                  <a:t>To find out how to make it</a:t>
                </a:r>
              </a:p>
              <a:p>
                <a:r>
                  <a:rPr lang="en-GB" dirty="0">
                    <a:latin typeface="Muli Regular" panose="020B0604020202020204" charset="0"/>
                  </a:rPr>
                  <a:t>https://www.theresourcefulmama.com/toilet-paper-roll-bird-feeders/</a:t>
                </a:r>
              </a:p>
            </p:txBody>
          </p:sp>
          <p:sp>
            <p:nvSpPr>
              <p:cNvPr id="23" name="Rectangle 22"/>
              <p:cNvSpPr/>
              <p:nvPr/>
            </p:nvSpPr>
            <p:spPr>
              <a:xfrm>
                <a:off x="7297641" y="5500890"/>
                <a:ext cx="5070575" cy="1477328"/>
              </a:xfrm>
              <a:prstGeom prst="rect">
                <a:avLst/>
              </a:prstGeom>
            </p:spPr>
            <p:txBody>
              <a:bodyPr wrap="square">
                <a:spAutoFit/>
              </a:bodyPr>
              <a:lstStyle/>
              <a:p>
                <a:r>
                  <a:rPr lang="en-GB" b="1" dirty="0">
                    <a:latin typeface="Muli Regular" panose="020B0604020202020204" charset="0"/>
                  </a:rPr>
                  <a:t>More fun activities </a:t>
                </a:r>
              </a:p>
              <a:p>
                <a:r>
                  <a:rPr lang="en-GB" dirty="0">
                    <a:latin typeface="Muli Regular" panose="020B0604020202020204" charset="0"/>
                  </a:rPr>
                  <a:t>To learn how to REUSE ITEMS BEFORE BINNING THEM</a:t>
                </a:r>
              </a:p>
              <a:p>
                <a:r>
                  <a:rPr lang="en-GB" dirty="0">
                    <a:latin typeface="Muli Regular" panose="020B0604020202020204" charset="0"/>
                  </a:rPr>
                  <a:t>https://www.theresourcefulmama.com/toilet-paper-roll-bird-feeders/</a:t>
                </a:r>
              </a:p>
            </p:txBody>
          </p:sp>
        </p:grpSp>
        <p:sp>
          <p:nvSpPr>
            <p:cNvPr id="16" name="Rectangle 15"/>
            <p:cNvSpPr/>
            <p:nvPr/>
          </p:nvSpPr>
          <p:spPr>
            <a:xfrm>
              <a:off x="7447013" y="4489879"/>
              <a:ext cx="4551701" cy="1477328"/>
            </a:xfrm>
            <a:prstGeom prst="rect">
              <a:avLst/>
            </a:prstGeom>
          </p:spPr>
          <p:txBody>
            <a:bodyPr wrap="square">
              <a:spAutoFit/>
            </a:bodyPr>
            <a:lstStyle/>
            <a:p>
              <a:r>
                <a:rPr lang="en-GB" b="1" dirty="0">
                  <a:latin typeface="Muli Regular" panose="020B0604020202020204" charset="0"/>
                </a:rPr>
                <a:t>Paper Seeds</a:t>
              </a:r>
            </a:p>
            <a:p>
              <a:endParaRPr lang="en-GB" dirty="0">
                <a:latin typeface="Muli Regular" panose="020B0604020202020204" charset="0"/>
              </a:endParaRPr>
            </a:p>
            <a:p>
              <a:r>
                <a:rPr lang="en-GB" dirty="0">
                  <a:latin typeface="Muli Regular" panose="020B0604020202020204" charset="0"/>
                </a:rPr>
                <a:t>To find out WHAT YOU NEED and WHAT TO DO visit this page https://climatekids.nasa.gov/seed-paper/</a:t>
              </a:r>
            </a:p>
          </p:txBody>
        </p:sp>
      </p:grpSp>
      <p:pic>
        <p:nvPicPr>
          <p:cNvPr id="3" name="bcJILwxyj3Q"/>
          <p:cNvPicPr>
            <a:picLocks noRot="1" noChangeAspect="1"/>
          </p:cNvPicPr>
          <p:nvPr>
            <a:videoFile r:link="rId1"/>
          </p:nvPr>
        </p:nvPicPr>
        <p:blipFill>
          <a:blip r:embed="rId9"/>
          <a:stretch>
            <a:fillRect/>
          </a:stretch>
        </p:blipFill>
        <p:spPr>
          <a:xfrm>
            <a:off x="536427" y="2316497"/>
            <a:ext cx="6293963" cy="3540354"/>
          </a:xfrm>
          <a:prstGeom prst="rect">
            <a:avLst/>
          </a:prstGeom>
        </p:spPr>
      </p:pic>
      <p:sp>
        <p:nvSpPr>
          <p:cNvPr id="10" name="Rectangle 9"/>
          <p:cNvSpPr/>
          <p:nvPr/>
        </p:nvSpPr>
        <p:spPr>
          <a:xfrm>
            <a:off x="1936446" y="6362700"/>
            <a:ext cx="3657599" cy="430887"/>
          </a:xfrm>
          <a:prstGeom prst="rect">
            <a:avLst/>
          </a:prstGeom>
        </p:spPr>
        <p:txBody>
          <a:bodyPr wrap="square">
            <a:spAutoFit/>
          </a:bodyPr>
          <a:lstStyle/>
          <a:p>
            <a:r>
              <a:rPr lang="en-GB" sz="2200" dirty="0"/>
              <a:t>https://youtu.be/bcJILwxyj3Q</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864</Words>
  <Application>Microsoft Office PowerPoint</Application>
  <PresentationFormat>Custom</PresentationFormat>
  <Paragraphs>95</Paragraphs>
  <Slides>12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Muli Bold</vt:lpstr>
      <vt:lpstr>Muli Regular</vt:lpstr>
      <vt:lpstr>Amatic SC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Francesca Di Palo</cp:lastModifiedBy>
  <cp:revision>24</cp:revision>
  <dcterms:created xsi:type="dcterms:W3CDTF">2006-08-16T00:00:00Z</dcterms:created>
  <dcterms:modified xsi:type="dcterms:W3CDTF">2021-04-02T14:12:52Z</dcterms:modified>
  <dc:identifier>DAEDc3676mY</dc:identifier>
</cp:coreProperties>
</file>