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72" r:id="rId6"/>
    <p:sldId id="262" r:id="rId7"/>
    <p:sldId id="263" r:id="rId8"/>
    <p:sldId id="273" r:id="rId9"/>
    <p:sldId id="265" r:id="rId10"/>
    <p:sldId id="266" r:id="rId11"/>
    <p:sldId id="267" r:id="rId12"/>
  </p:sldIdLst>
  <p:sldSz cx="18288000" cy="10287000"/>
  <p:notesSz cx="6858000" cy="9144000"/>
  <p:embeddedFontLst>
    <p:embeddedFont>
      <p:font typeface="Amatic SC Bold" panose="020B0604020202020204" charset="-79"/>
      <p:regular r:id="rId13"/>
    </p:embeddedFont>
    <p:embeddedFont>
      <p:font typeface="Calibri" panose="020F0502020204030204" pitchFamily="34" charset="0"/>
      <p:regular r:id="rId14"/>
      <p:bold r:id="rId15"/>
      <p:italic r:id="rId16"/>
      <p:boldItalic r:id="rId17"/>
    </p:embeddedFont>
    <p:embeddedFont>
      <p:font typeface="Muli Bold" panose="020B0604020202020204" charset="0"/>
      <p:regular r:id="rId18"/>
    </p:embeddedFont>
    <p:embeddedFont>
      <p:font typeface="Muli Regula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4.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16/j.marpolbul.2014.12.041" TargetMode="External"/><Relationship Id="rId13" Type="http://schemas.openxmlformats.org/officeDocument/2006/relationships/hyperlink" Target="https://doi.org/10.1016/j.marpolbul.2016.08.027" TargetMode="External"/><Relationship Id="rId3" Type="http://schemas.openxmlformats.org/officeDocument/2006/relationships/image" Target="../media/image44.png"/><Relationship Id="rId7" Type="http://schemas.openxmlformats.org/officeDocument/2006/relationships/image" Target="../media/image50.jpeg"/><Relationship Id="rId12" Type="http://schemas.openxmlformats.org/officeDocument/2006/relationships/hyperlink" Target="https://doi.org/10.1111/gcb.13078"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hyperlink" Target="https://doi.org/10.1073/pnas.1502108112" TargetMode="External"/><Relationship Id="rId5" Type="http://schemas.openxmlformats.org/officeDocument/2006/relationships/image" Target="../media/image38.png"/><Relationship Id="rId10" Type="http://schemas.openxmlformats.org/officeDocument/2006/relationships/image" Target="../media/image52.jpeg"/><Relationship Id="rId4" Type="http://schemas.openxmlformats.org/officeDocument/2006/relationships/image" Target="../media/image35.png"/><Relationship Id="rId9" Type="http://schemas.openxmlformats.org/officeDocument/2006/relationships/image" Target="../media/image51.jpeg"/><Relationship Id="rId14" Type="http://schemas.openxmlformats.org/officeDocument/2006/relationships/hyperlink" Target="http://www3.weforum.org/docs/WEF_The_New_Plastics_Economy.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jpe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jpe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5"/>
          <a:srcRect/>
          <a:stretch>
            <a:fillRect/>
          </a:stretch>
        </p:blipFill>
        <p:spPr>
          <a:xfrm>
            <a:off x="1357313" y="1560256"/>
            <a:ext cx="8591591" cy="7279420"/>
          </a:xfrm>
          <a:prstGeom prst="rect">
            <a:avLst/>
          </a:prstGeom>
        </p:spPr>
      </p:pic>
      <p:sp>
        <p:nvSpPr>
          <p:cNvPr id="6" name="TextBox 6"/>
          <p:cNvSpPr txBox="1"/>
          <p:nvPr/>
        </p:nvSpPr>
        <p:spPr>
          <a:xfrm>
            <a:off x="10905270" y="3712556"/>
            <a:ext cx="6469523" cy="115887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VIDEO</a:t>
            </a:r>
          </a:p>
        </p:txBody>
      </p:sp>
      <p:pic>
        <p:nvPicPr>
          <p:cNvPr id="7" name="Picture 7"/>
          <p:cNvPicPr>
            <a:picLocks noChangeAspect="1"/>
          </p:cNvPicPr>
          <p:nvPr/>
        </p:nvPicPr>
        <p:blipFill>
          <a:blip r:embed="rId6"/>
          <a:srcRect/>
          <a:stretch>
            <a:fillRect/>
          </a:stretch>
        </p:blipFill>
        <p:spPr>
          <a:xfrm rot="-7192640">
            <a:off x="15694323" y="741141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The Story of a plastic bott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08964" y="2400300"/>
            <a:ext cx="7721600" cy="4343400"/>
          </a:xfrm>
          <a:prstGeom prst="rect">
            <a:avLst/>
          </a:prstGeom>
        </p:spPr>
      </p:pic>
      <p:pic>
        <p:nvPicPr>
          <p:cNvPr id="11" name="Picture 10"/>
          <p:cNvPicPr>
            <a:picLocks noChangeAspect="1"/>
          </p:cNvPicPr>
          <p:nvPr/>
        </p:nvPicPr>
        <p:blipFill>
          <a:blip r:embed="rId10"/>
          <a:stretch>
            <a:fillRect/>
          </a:stretch>
        </p:blipFill>
        <p:spPr>
          <a:xfrm>
            <a:off x="11963400" y="1474930"/>
            <a:ext cx="3708598" cy="18507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81466" y="3725914"/>
            <a:ext cx="4369964" cy="3702552"/>
          </a:xfrm>
          <a:prstGeom prst="rect">
            <a:avLst/>
          </a:prstGeom>
        </p:spPr>
      </p:pic>
      <p:sp>
        <p:nvSpPr>
          <p:cNvPr id="14" name="TextBox 14"/>
          <p:cNvSpPr txBox="1"/>
          <p:nvPr/>
        </p:nvSpPr>
        <p:spPr>
          <a:xfrm>
            <a:off x="3756314" y="1085850"/>
            <a:ext cx="10775373" cy="1158876"/>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pic>
        <p:nvPicPr>
          <p:cNvPr id="1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7391400" y="6210300"/>
            <a:ext cx="3148365" cy="646331"/>
          </a:xfrm>
          <a:prstGeom prst="rect">
            <a:avLst/>
          </a:prstGeom>
        </p:spPr>
        <p:txBody>
          <a:bodyPr wrap="square">
            <a:spAutoFit/>
          </a:bodyPr>
          <a:lstStyle/>
          <a:p>
            <a:r>
              <a:rPr lang="en-GB" b="1" dirty="0"/>
              <a:t>https://www.ecoschools.global/lesson-plans-for-teachers</a:t>
            </a:r>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1000" y="3934271"/>
            <a:ext cx="2133600" cy="2113552"/>
          </a:xfrm>
          <a:prstGeom prst="rect">
            <a:avLst/>
          </a:prstGeom>
        </p:spPr>
      </p:pic>
      <p:sp>
        <p:nvSpPr>
          <p:cNvPr id="18" name="Rectangle 17"/>
          <p:cNvSpPr/>
          <p:nvPr/>
        </p:nvSpPr>
        <p:spPr>
          <a:xfrm>
            <a:off x="1828800" y="4905936"/>
            <a:ext cx="3276600" cy="923330"/>
          </a:xfrm>
          <a:prstGeom prst="rect">
            <a:avLst/>
          </a:prstGeom>
        </p:spPr>
        <p:txBody>
          <a:bodyPr wrap="square">
            <a:spAutoFit/>
          </a:bodyPr>
          <a:lstStyle/>
          <a:p>
            <a:r>
              <a:rPr lang="en-GB" b="1" dirty="0"/>
              <a:t>http://www.bdronline.co.uk/downloads/file/119/how-does-recycling-affect-climate-change</a:t>
            </a:r>
          </a:p>
        </p:txBody>
      </p:sp>
      <p:sp>
        <p:nvSpPr>
          <p:cNvPr id="19" name="TextBox 18"/>
          <p:cNvSpPr txBox="1"/>
          <p:nvPr/>
        </p:nvSpPr>
        <p:spPr>
          <a:xfrm>
            <a:off x="2084742" y="4055401"/>
            <a:ext cx="2796690" cy="769441"/>
          </a:xfrm>
          <a:prstGeom prst="rect">
            <a:avLst/>
          </a:prstGeom>
          <a:noFill/>
        </p:spPr>
        <p:txBody>
          <a:bodyPr wrap="square" rtlCol="0">
            <a:spAutoFit/>
          </a:bodyPr>
          <a:lstStyle/>
          <a:p>
            <a:r>
              <a:rPr lang="en-GB" sz="2200" b="1" dirty="0"/>
              <a:t>How does recycling effect climate change?</a:t>
            </a:r>
          </a:p>
        </p:txBody>
      </p:sp>
      <p:sp>
        <p:nvSpPr>
          <p:cNvPr id="20" name="Rectangle 19"/>
          <p:cNvSpPr/>
          <p:nvPr/>
        </p:nvSpPr>
        <p:spPr>
          <a:xfrm>
            <a:off x="1868734" y="5872637"/>
            <a:ext cx="3196731" cy="923330"/>
          </a:xfrm>
          <a:prstGeom prst="rect">
            <a:avLst/>
          </a:prstGeom>
        </p:spPr>
        <p:txBody>
          <a:bodyPr wrap="square">
            <a:spAutoFit/>
          </a:bodyPr>
          <a:lstStyle/>
          <a:p>
            <a:r>
              <a:rPr lang="en-GB" b="1" dirty="0"/>
              <a:t>http://www.bdronline.co.uk/downloads/download/14/key-stage-3-4-resources</a:t>
            </a:r>
          </a:p>
        </p:txBody>
      </p:sp>
      <p:sp>
        <p:nvSpPr>
          <p:cNvPr id="21" name="Rectangle 20"/>
          <p:cNvSpPr/>
          <p:nvPr/>
        </p:nvSpPr>
        <p:spPr>
          <a:xfrm>
            <a:off x="12953999" y="4365158"/>
            <a:ext cx="4083915" cy="646331"/>
          </a:xfrm>
          <a:prstGeom prst="rect">
            <a:avLst/>
          </a:prstGeom>
        </p:spPr>
        <p:txBody>
          <a:bodyPr wrap="square">
            <a:spAutoFit/>
          </a:bodyPr>
          <a:lstStyle/>
          <a:p>
            <a:r>
              <a:rPr lang="en-GB" b="1" dirty="0"/>
              <a:t>https://ypte.org.uk/lesson-plans/food-food-waste</a:t>
            </a:r>
          </a:p>
        </p:txBody>
      </p:sp>
      <p:sp>
        <p:nvSpPr>
          <p:cNvPr id="22" name="TextBox 21"/>
          <p:cNvSpPr txBox="1"/>
          <p:nvPr/>
        </p:nvSpPr>
        <p:spPr>
          <a:xfrm>
            <a:off x="12796920" y="3934271"/>
            <a:ext cx="4194456" cy="430887"/>
          </a:xfrm>
          <a:prstGeom prst="rect">
            <a:avLst/>
          </a:prstGeom>
          <a:noFill/>
        </p:spPr>
        <p:txBody>
          <a:bodyPr wrap="square" rtlCol="0">
            <a:spAutoFit/>
          </a:bodyPr>
          <a:lstStyle/>
          <a:p>
            <a:r>
              <a:rPr lang="en-GB" sz="2200" b="1" dirty="0"/>
              <a:t>Food Waste and Circular Economy</a:t>
            </a:r>
          </a:p>
        </p:txBody>
      </p:sp>
      <p:sp>
        <p:nvSpPr>
          <p:cNvPr id="23" name="Rectangle 22"/>
          <p:cNvSpPr/>
          <p:nvPr/>
        </p:nvSpPr>
        <p:spPr>
          <a:xfrm>
            <a:off x="13182600" y="6334302"/>
            <a:ext cx="2976456" cy="369332"/>
          </a:xfrm>
          <a:prstGeom prst="rect">
            <a:avLst/>
          </a:prstGeom>
        </p:spPr>
        <p:txBody>
          <a:bodyPr wrap="none">
            <a:spAutoFit/>
          </a:bodyPr>
          <a:lstStyle/>
          <a:p>
            <a:r>
              <a:rPr lang="en-GB" dirty="0"/>
              <a:t>https://www.storyofstuff.org/</a:t>
            </a: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99274" y="5027147"/>
            <a:ext cx="2542944" cy="12690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606832" y="8005871"/>
            <a:ext cx="1813972" cy="2170401"/>
          </a:xfrm>
          <a:prstGeom prst="rect">
            <a:avLst/>
          </a:prstGeom>
        </p:spPr>
      </p:pic>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000" y="8756264"/>
            <a:ext cx="5042863" cy="1364133"/>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01801" y="8074974"/>
            <a:ext cx="2282280" cy="2105046"/>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81647" y="8286415"/>
            <a:ext cx="1698800" cy="17271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14533" y="8198463"/>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5</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2616430" y="4624950"/>
            <a:ext cx="7060234" cy="2180084"/>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Waste, as we have come to understand, are materials that are unwanted or unusable that get discarded. Sometimes what is waste for one person, may not necessarily be the same for another. </a:t>
            </a:r>
          </a:p>
        </p:txBody>
      </p:sp>
      <p:sp>
        <p:nvSpPr>
          <p:cNvPr id="22" name="TextBox 21"/>
          <p:cNvSpPr txBox="1"/>
          <p:nvPr/>
        </p:nvSpPr>
        <p:spPr>
          <a:xfrm>
            <a:off x="12840730" y="3086100"/>
            <a:ext cx="3200400" cy="1477328"/>
          </a:xfrm>
          <a:prstGeom prst="rect">
            <a:avLst/>
          </a:prstGeom>
          <a:noFill/>
        </p:spPr>
        <p:txBody>
          <a:bodyPr wrap="square" rtlCol="0">
            <a:spAutoFit/>
          </a:bodyPr>
          <a:lstStyle/>
          <a:p>
            <a:r>
              <a:rPr lang="en-GB" dirty="0">
                <a:latin typeface="Muli Regular" panose="020B0604020202020204" charset="0"/>
              </a:rPr>
              <a:t>The term waste is also applicable to different types of materials including biomedical, hazardous, industrial, E-waste…</a:t>
            </a:r>
          </a:p>
        </p:txBody>
      </p:sp>
      <p:sp>
        <p:nvSpPr>
          <p:cNvPr id="23" name="TextBox 22"/>
          <p:cNvSpPr txBox="1"/>
          <p:nvPr/>
        </p:nvSpPr>
        <p:spPr>
          <a:xfrm>
            <a:off x="13150393" y="2601227"/>
            <a:ext cx="2514600" cy="381000"/>
          </a:xfrm>
          <a:prstGeom prst="rect">
            <a:avLst/>
          </a:prstGeom>
          <a:noFill/>
        </p:spPr>
        <p:txBody>
          <a:bodyPr wrap="square" rtlCol="0">
            <a:spAutoFit/>
          </a:bodyPr>
          <a:lstStyle/>
          <a:p>
            <a:r>
              <a:rPr lang="en-GB" dirty="0">
                <a:latin typeface="Muli Regular" panose="020B0604020202020204" charset="0"/>
              </a:rPr>
              <a:t>DID YOU KNOW?</a:t>
            </a:r>
          </a:p>
        </p:txBody>
      </p:sp>
      <p:sp>
        <p:nvSpPr>
          <p:cNvPr id="24" name="TextBox 23"/>
          <p:cNvSpPr txBox="1"/>
          <p:nvPr/>
        </p:nvSpPr>
        <p:spPr>
          <a:xfrm>
            <a:off x="12840730" y="4547577"/>
            <a:ext cx="3200400" cy="1754326"/>
          </a:xfrm>
          <a:prstGeom prst="rect">
            <a:avLst/>
          </a:prstGeom>
          <a:noFill/>
        </p:spPr>
        <p:txBody>
          <a:bodyPr wrap="square" rtlCol="0">
            <a:spAutoFit/>
          </a:bodyPr>
          <a:lstStyle/>
          <a:p>
            <a:r>
              <a:rPr lang="en-GB" dirty="0">
                <a:latin typeface="Muli Regular" panose="020B0604020202020204" charset="0"/>
              </a:rPr>
              <a:t>Waste type, quantity of waste generated, how and where it is disposed, its nature sometimes makes it mandatory to be handled with care.</a:t>
            </a:r>
          </a:p>
        </p:txBody>
      </p:sp>
      <p:sp>
        <p:nvSpPr>
          <p:cNvPr id="25" name="TextBox 24"/>
          <p:cNvSpPr txBox="1"/>
          <p:nvPr/>
        </p:nvSpPr>
        <p:spPr>
          <a:xfrm>
            <a:off x="12877800" y="6257738"/>
            <a:ext cx="3200400" cy="923330"/>
          </a:xfrm>
          <a:prstGeom prst="rect">
            <a:avLst/>
          </a:prstGeom>
          <a:noFill/>
        </p:spPr>
        <p:txBody>
          <a:bodyPr wrap="square" rtlCol="0">
            <a:spAutoFit/>
          </a:bodyPr>
          <a:lstStyle/>
          <a:p>
            <a:r>
              <a:rPr lang="en-GB" dirty="0">
                <a:latin typeface="Muli Regular" panose="020B0604020202020204" charset="0"/>
              </a:rPr>
              <a:t>A number of laws and legislations are in place for correct waste management.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12840730" y="3086100"/>
            <a:ext cx="3200400" cy="1477328"/>
          </a:xfrm>
          <a:prstGeom prst="rect">
            <a:avLst/>
          </a:prstGeom>
          <a:noFill/>
        </p:spPr>
        <p:txBody>
          <a:bodyPr wrap="square" rtlCol="0">
            <a:spAutoFit/>
          </a:bodyPr>
          <a:lstStyle/>
          <a:p>
            <a:r>
              <a:rPr lang="en-GB" dirty="0">
                <a:latin typeface="Muli Regular" panose="020B0604020202020204" charset="0"/>
              </a:rPr>
              <a:t>The term waste is also applicable to different types of materials including biomedical, hazardous, industrial, E-waste…</a:t>
            </a:r>
          </a:p>
        </p:txBody>
      </p:sp>
      <p:sp>
        <p:nvSpPr>
          <p:cNvPr id="23" name="TextBox 22"/>
          <p:cNvSpPr txBox="1"/>
          <p:nvPr/>
        </p:nvSpPr>
        <p:spPr>
          <a:xfrm>
            <a:off x="13150393" y="2601227"/>
            <a:ext cx="2514600" cy="381000"/>
          </a:xfrm>
          <a:prstGeom prst="rect">
            <a:avLst/>
          </a:prstGeom>
          <a:noFill/>
        </p:spPr>
        <p:txBody>
          <a:bodyPr wrap="square" rtlCol="0">
            <a:spAutoFit/>
          </a:bodyPr>
          <a:lstStyle/>
          <a:p>
            <a:r>
              <a:rPr lang="en-GB" dirty="0">
                <a:latin typeface="Muli Regular" panose="020B0604020202020204" charset="0"/>
              </a:rPr>
              <a:t>DID YOU KNOW?</a:t>
            </a:r>
          </a:p>
        </p:txBody>
      </p:sp>
      <p:sp>
        <p:nvSpPr>
          <p:cNvPr id="24" name="TextBox 23"/>
          <p:cNvSpPr txBox="1"/>
          <p:nvPr/>
        </p:nvSpPr>
        <p:spPr>
          <a:xfrm>
            <a:off x="12840730" y="4547577"/>
            <a:ext cx="3200400" cy="1754326"/>
          </a:xfrm>
          <a:prstGeom prst="rect">
            <a:avLst/>
          </a:prstGeom>
          <a:noFill/>
        </p:spPr>
        <p:txBody>
          <a:bodyPr wrap="square" rtlCol="0">
            <a:spAutoFit/>
          </a:bodyPr>
          <a:lstStyle/>
          <a:p>
            <a:r>
              <a:rPr lang="en-GB" dirty="0">
                <a:latin typeface="Muli Regular" panose="020B0604020202020204" charset="0"/>
              </a:rPr>
              <a:t>Waste type, quantity of waste generated, how and where it is disposed, its nature sometimes makes it mandatory to be handled with care.</a:t>
            </a:r>
          </a:p>
        </p:txBody>
      </p:sp>
      <p:sp>
        <p:nvSpPr>
          <p:cNvPr id="25" name="TextBox 24"/>
          <p:cNvSpPr txBox="1"/>
          <p:nvPr/>
        </p:nvSpPr>
        <p:spPr>
          <a:xfrm>
            <a:off x="12877800" y="6257738"/>
            <a:ext cx="3200400" cy="923330"/>
          </a:xfrm>
          <a:prstGeom prst="rect">
            <a:avLst/>
          </a:prstGeom>
          <a:noFill/>
        </p:spPr>
        <p:txBody>
          <a:bodyPr wrap="square" rtlCol="0">
            <a:spAutoFit/>
          </a:bodyPr>
          <a:lstStyle/>
          <a:p>
            <a:r>
              <a:rPr lang="en-GB" dirty="0">
                <a:latin typeface="Muli Regular" panose="020B0604020202020204" charset="0"/>
              </a:rPr>
              <a:t>A number of laws and legislations are in place for correct waste management.</a:t>
            </a:r>
          </a:p>
        </p:txBody>
      </p:sp>
      <p:sp>
        <p:nvSpPr>
          <p:cNvPr id="26" name="TextBox 8"/>
          <p:cNvSpPr txBox="1"/>
          <p:nvPr/>
        </p:nvSpPr>
        <p:spPr>
          <a:xfrm>
            <a:off x="1357213" y="4624950"/>
            <a:ext cx="10066635" cy="3488134"/>
          </a:xfrm>
          <a:prstGeom prst="rect">
            <a:avLst/>
          </a:prstGeom>
        </p:spPr>
        <p:txBody>
          <a:bodyPr wrap="square" lIns="0" tIns="0" rIns="0" bIns="0" rtlCol="0" anchor="t">
            <a:spAutoFit/>
          </a:bodyPr>
          <a:lstStyle/>
          <a:p>
            <a:pPr algn="ctr">
              <a:lnSpc>
                <a:spcPts val="3359"/>
              </a:lnSpc>
              <a:spcBef>
                <a:spcPct val="0"/>
              </a:spcBef>
            </a:pPr>
            <a:r>
              <a:rPr lang="en-US" sz="2400" dirty="0">
                <a:solidFill>
                  <a:srgbClr val="000000"/>
                </a:solidFill>
                <a:latin typeface="Muli Regular"/>
              </a:rPr>
              <a:t>Waste Management Laws look at </a:t>
            </a:r>
            <a:r>
              <a:rPr lang="en-US" sz="2400" dirty="0" err="1">
                <a:solidFill>
                  <a:srgbClr val="000000"/>
                </a:solidFill>
                <a:latin typeface="Muli Regular"/>
              </a:rPr>
              <a:t>minimising</a:t>
            </a:r>
            <a:r>
              <a:rPr lang="en-US" sz="2400" dirty="0">
                <a:solidFill>
                  <a:srgbClr val="000000"/>
                </a:solidFill>
                <a:latin typeface="Muli Regular"/>
              </a:rPr>
              <a:t> or controlling indiscriminate dispersal of waste; reduce ecological or biological harm.</a:t>
            </a:r>
          </a:p>
          <a:p>
            <a:pPr algn="ctr">
              <a:lnSpc>
                <a:spcPts val="3359"/>
              </a:lnSpc>
              <a:spcBef>
                <a:spcPct val="0"/>
              </a:spcBef>
            </a:pPr>
            <a:r>
              <a:rPr lang="en-US" sz="2400" dirty="0">
                <a:solidFill>
                  <a:srgbClr val="000000"/>
                </a:solidFill>
                <a:latin typeface="Muli Regular"/>
              </a:rPr>
              <a:t>Being aware of the laws is an important component of “Citizenship Education”. We have Rights but Responsibilities at once. With the waste becoming a global problem affecting our oceans, treating wildlife and impacting larges sources of food supply, it is essential knowing more about laws at both local and global level. </a:t>
            </a:r>
          </a:p>
          <a:p>
            <a:pPr algn="ctr">
              <a:lnSpc>
                <a:spcPts val="3359"/>
              </a:lnSpc>
              <a:spcBef>
                <a:spcPct val="0"/>
              </a:spcBef>
            </a:pPr>
            <a:endParaRPr lang="en-US" sz="2400" dirty="0">
              <a:solidFill>
                <a:srgbClr val="000000"/>
              </a:solidFill>
              <a:latin typeface="Muli Regular"/>
            </a:endParaRPr>
          </a:p>
        </p:txBody>
      </p:sp>
    </p:spTree>
    <p:extLst>
      <p:ext uri="{BB962C8B-B14F-4D97-AF65-F5344CB8AC3E}">
        <p14:creationId xmlns:p14="http://schemas.microsoft.com/office/powerpoint/2010/main" val="299326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PLASTIC, NOT FANTASTIC</a:t>
            </a:r>
          </a:p>
        </p:txBody>
      </p:sp>
      <p:pic>
        <p:nvPicPr>
          <p:cNvPr id="3" name="Picture 3"/>
          <p:cNvPicPr>
            <a:picLocks noChangeAspect="1"/>
          </p:cNvPicPr>
          <p:nvPr/>
        </p:nvPicPr>
        <p:blipFill>
          <a:blip r:embed="rId2"/>
          <a:srcRect/>
          <a:stretch>
            <a:fillRect/>
          </a:stretch>
        </p:blipFill>
        <p:spPr>
          <a:xfrm rot="5400000">
            <a:off x="171819" y="3551589"/>
            <a:ext cx="7231044" cy="4617316"/>
          </a:xfrm>
          <a:prstGeom prst="rect">
            <a:avLst/>
          </a:prstGeom>
        </p:spPr>
      </p:pic>
      <p:pic>
        <p:nvPicPr>
          <p:cNvPr id="4" name="Picture 4"/>
          <p:cNvPicPr>
            <a:picLocks noChangeAspect="1"/>
          </p:cNvPicPr>
          <p:nvPr/>
        </p:nvPicPr>
        <p:blipFill>
          <a:blip r:embed="rId3"/>
          <a:srcRect/>
          <a:stretch>
            <a:fillRect/>
          </a:stretch>
        </p:blipFill>
        <p:spPr>
          <a:xfrm rot="-111462">
            <a:off x="1609332" y="2898637"/>
            <a:ext cx="4414235" cy="6422828"/>
          </a:xfrm>
          <a:prstGeom prst="rect">
            <a:avLst/>
          </a:prstGeom>
        </p:spPr>
      </p:pic>
      <p:sp>
        <p:nvSpPr>
          <p:cNvPr id="5" name="TextBox 5"/>
          <p:cNvSpPr txBox="1"/>
          <p:nvPr/>
        </p:nvSpPr>
        <p:spPr>
          <a:xfrm>
            <a:off x="3993369" y="2383781"/>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pic>
        <p:nvPicPr>
          <p:cNvPr id="6" name="Picture 6"/>
          <p:cNvPicPr>
            <a:picLocks noChangeAspect="1"/>
          </p:cNvPicPr>
          <p:nvPr/>
        </p:nvPicPr>
        <p:blipFill>
          <a:blip r:embed="rId2"/>
          <a:srcRect/>
          <a:stretch>
            <a:fillRect/>
          </a:stretch>
        </p:blipFill>
        <p:spPr>
          <a:xfrm rot="5400000">
            <a:off x="5646733" y="3430246"/>
            <a:ext cx="7270365" cy="4820682"/>
          </a:xfrm>
          <a:prstGeom prst="rect">
            <a:avLst/>
          </a:prstGeom>
        </p:spPr>
      </p:pic>
      <p:pic>
        <p:nvPicPr>
          <p:cNvPr id="7" name="Picture 7"/>
          <p:cNvPicPr>
            <a:picLocks noChangeAspect="1"/>
          </p:cNvPicPr>
          <p:nvPr/>
        </p:nvPicPr>
        <p:blipFill>
          <a:blip r:embed="rId3"/>
          <a:srcRect/>
          <a:stretch>
            <a:fillRect/>
          </a:stretch>
        </p:blipFill>
        <p:spPr>
          <a:xfrm rot="-111462">
            <a:off x="7117210" y="2820308"/>
            <a:ext cx="4467490" cy="6500315"/>
          </a:xfrm>
          <a:prstGeom prst="rect">
            <a:avLst/>
          </a:prstGeom>
        </p:spPr>
      </p:pic>
      <p:sp>
        <p:nvSpPr>
          <p:cNvPr id="8" name="TextBox 8"/>
          <p:cNvSpPr txBox="1"/>
          <p:nvPr/>
        </p:nvSpPr>
        <p:spPr>
          <a:xfrm>
            <a:off x="9559112" y="2347147"/>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2</a:t>
            </a:r>
          </a:p>
        </p:txBody>
      </p:sp>
      <p:pic>
        <p:nvPicPr>
          <p:cNvPr id="9" name="Picture 9"/>
          <p:cNvPicPr>
            <a:picLocks noChangeAspect="1"/>
          </p:cNvPicPr>
          <p:nvPr/>
        </p:nvPicPr>
        <p:blipFill>
          <a:blip r:embed="rId2"/>
          <a:srcRect/>
          <a:stretch>
            <a:fillRect/>
          </a:stretch>
        </p:blipFill>
        <p:spPr>
          <a:xfrm rot="5400000">
            <a:off x="11335479" y="3203443"/>
            <a:ext cx="7313753" cy="5110077"/>
          </a:xfrm>
          <a:prstGeom prst="rect">
            <a:avLst/>
          </a:prstGeom>
        </p:spPr>
      </p:pic>
      <p:pic>
        <p:nvPicPr>
          <p:cNvPr id="10" name="Picture 10"/>
          <p:cNvPicPr>
            <a:picLocks noChangeAspect="1"/>
          </p:cNvPicPr>
          <p:nvPr/>
        </p:nvPicPr>
        <p:blipFill>
          <a:blip r:embed="rId3"/>
          <a:srcRect/>
          <a:stretch>
            <a:fillRect/>
          </a:stretch>
        </p:blipFill>
        <p:spPr>
          <a:xfrm rot="-111462">
            <a:off x="12877151" y="2740114"/>
            <a:ext cx="4437110" cy="6523580"/>
          </a:xfrm>
          <a:prstGeom prst="rect">
            <a:avLst/>
          </a:prstGeom>
        </p:spPr>
      </p:pic>
      <p:sp>
        <p:nvSpPr>
          <p:cNvPr id="11" name="TextBox 11"/>
          <p:cNvSpPr txBox="1"/>
          <p:nvPr/>
        </p:nvSpPr>
        <p:spPr>
          <a:xfrm>
            <a:off x="15570250" y="2244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3</a:t>
            </a:r>
          </a:p>
        </p:txBody>
      </p:sp>
      <p:pic>
        <p:nvPicPr>
          <p:cNvPr id="12" name="Picture 12"/>
          <p:cNvPicPr>
            <a:picLocks noChangeAspect="1"/>
          </p:cNvPicPr>
          <p:nvPr/>
        </p:nvPicPr>
        <p:blipFill>
          <a:blip r:embed="rId4"/>
          <a:srcRect/>
          <a:stretch>
            <a:fillRect/>
          </a:stretch>
        </p:blipFill>
        <p:spPr>
          <a:xfrm rot="5252589">
            <a:off x="11268588" y="2066300"/>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827439" y="8872284"/>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2896" y="3186086"/>
            <a:ext cx="2461295" cy="1640863"/>
          </a:xfrm>
          <a:prstGeom prst="rect">
            <a:avLst/>
          </a:prstGeom>
        </p:spPr>
      </p:pic>
      <p:sp>
        <p:nvSpPr>
          <p:cNvPr id="17" name="TextBox 16"/>
          <p:cNvSpPr txBox="1"/>
          <p:nvPr/>
        </p:nvSpPr>
        <p:spPr>
          <a:xfrm>
            <a:off x="1960685" y="5118630"/>
            <a:ext cx="3653312" cy="3693319"/>
          </a:xfrm>
          <a:prstGeom prst="rect">
            <a:avLst/>
          </a:prstGeom>
          <a:noFill/>
        </p:spPr>
        <p:txBody>
          <a:bodyPr wrap="square" rtlCol="0">
            <a:spAutoFit/>
          </a:bodyPr>
          <a:lstStyle/>
          <a:p>
            <a:r>
              <a:rPr lang="en-GB" dirty="0"/>
              <a:t>Plastic debris is found absolutely everywhere, from the Arctic to Antarctica. It clogs street drains in our cities; it litters campgrounds and national parks, and is even piling up on Mount Everest. There are an estimated 270,000 tons of plastic floating through the world’s seas where it threatens 700 marine species with its presence (</a:t>
            </a:r>
            <a:r>
              <a:rPr lang="en-GB" dirty="0">
                <a:hlinkClick r:id="rId8"/>
              </a:rPr>
              <a:t>ref</a:t>
            </a:r>
            <a:r>
              <a:rPr lang="en-GB" dirty="0"/>
              <a:t>). Further, there is growing evidence that plastics play a role in rising rates of species extinctions.</a:t>
            </a: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1000" y="3160547"/>
            <a:ext cx="2381071" cy="1587381"/>
          </a:xfrm>
          <a:prstGeom prst="rect">
            <a:avLst/>
          </a:prstGeom>
        </p:spPr>
      </p:pic>
      <p:sp>
        <p:nvSpPr>
          <p:cNvPr id="19" name="TextBox 18"/>
          <p:cNvSpPr txBox="1"/>
          <p:nvPr/>
        </p:nvSpPr>
        <p:spPr>
          <a:xfrm>
            <a:off x="7517633" y="5274836"/>
            <a:ext cx="3528564" cy="3139321"/>
          </a:xfrm>
          <a:prstGeom prst="rect">
            <a:avLst/>
          </a:prstGeom>
          <a:noFill/>
        </p:spPr>
        <p:txBody>
          <a:bodyPr wrap="square" rtlCol="0">
            <a:spAutoFit/>
          </a:bodyPr>
          <a:lstStyle/>
          <a:p>
            <a:r>
              <a:rPr lang="en-GB" dirty="0"/>
              <a:t>In 1992, a shipping container filled with 28,000 rubber duckies was lost after it fell into the sea somewhere between Hong Kong and the United States. Even today, those plastic bath toys still wash ashore from time to time, even in totally different oceans as far away as the eastern seaboard of the United States, as well as the coasts of Britain and Ireland.</a:t>
            </a:r>
          </a:p>
        </p:txBody>
      </p:sp>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744819" y="3032848"/>
            <a:ext cx="2449343" cy="1630344"/>
          </a:xfrm>
          <a:prstGeom prst="rect">
            <a:avLst/>
          </a:prstGeom>
        </p:spPr>
      </p:pic>
      <p:sp>
        <p:nvSpPr>
          <p:cNvPr id="21" name="TextBox 20"/>
          <p:cNvSpPr txBox="1"/>
          <p:nvPr/>
        </p:nvSpPr>
        <p:spPr>
          <a:xfrm>
            <a:off x="13231303" y="5026132"/>
            <a:ext cx="3657600" cy="3693319"/>
          </a:xfrm>
          <a:prstGeom prst="rect">
            <a:avLst/>
          </a:prstGeom>
          <a:noFill/>
        </p:spPr>
        <p:txBody>
          <a:bodyPr wrap="square" rtlCol="0">
            <a:spAutoFit/>
          </a:bodyPr>
          <a:lstStyle/>
          <a:p>
            <a:r>
              <a:rPr lang="en-GB" dirty="0"/>
              <a:t>But more than floating around in the water column, plastic trash is found in the guts of more than 90% of the world’s sea birds (</a:t>
            </a:r>
            <a:r>
              <a:rPr lang="en-GB" dirty="0">
                <a:hlinkClick r:id="rId11"/>
              </a:rPr>
              <a:t>ref</a:t>
            </a:r>
            <a:r>
              <a:rPr lang="en-GB" dirty="0"/>
              <a:t>), in the stomachs of more than half of the world’s sea turtles (</a:t>
            </a:r>
            <a:r>
              <a:rPr lang="en-GB" dirty="0">
                <a:hlinkClick r:id="rId12"/>
              </a:rPr>
              <a:t>ref</a:t>
            </a:r>
            <a:r>
              <a:rPr lang="en-GB" dirty="0"/>
              <a:t>), and it’s even choking the life out of whales (</a:t>
            </a:r>
            <a:r>
              <a:rPr lang="en-GB" dirty="0">
                <a:hlinkClick r:id="rId13"/>
              </a:rPr>
              <a:t>ref</a:t>
            </a:r>
            <a:r>
              <a:rPr lang="en-GB" dirty="0"/>
              <a:t>). At the rate at which plastic is accumulating in the oceans of the planet, it’s predicted that, by 2050, the mass of plastic in the world’s oceans will exceed the mass of all the fish that live there (</a:t>
            </a:r>
            <a:r>
              <a:rPr lang="en-GB" dirty="0">
                <a:hlinkClick r:id="rId14"/>
              </a:rPr>
              <a:t>ref</a:t>
            </a:r>
            <a:r>
              <a:rPr lang="en-GB"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191819" y="2312253"/>
            <a:ext cx="4176445" cy="1321275"/>
            <a:chOff x="55523" y="195499"/>
            <a:chExt cx="5568593" cy="17617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5"/>
          <p:cNvSpPr txBox="1"/>
          <p:nvPr/>
        </p:nvSpPr>
        <p:spPr>
          <a:xfrm>
            <a:off x="1231784" y="5151752"/>
            <a:ext cx="6724552" cy="3949799"/>
          </a:xfrm>
          <a:prstGeom prst="rect">
            <a:avLst/>
          </a:prstGeom>
        </p:spPr>
        <p:txBody>
          <a:bodyPr lIns="0" tIns="0" rIns="0" bIns="0" rtlCol="0" anchor="t">
            <a:spAutoFit/>
          </a:bodyPr>
          <a:lstStyle/>
          <a:p>
            <a:pPr marL="342900" lvl="0" indent="-342900">
              <a:lnSpc>
                <a:spcPts val="2800"/>
              </a:lnSpc>
              <a:spcBef>
                <a:spcPct val="0"/>
              </a:spcBef>
              <a:buFont typeface="Arial" panose="020B0604020202020204" pitchFamily="34" charset="0"/>
              <a:buChar char="•"/>
            </a:pPr>
            <a:r>
              <a:rPr lang="en-US" sz="2000" u="none" dirty="0">
                <a:solidFill>
                  <a:srgbClr val="000000"/>
                </a:solidFill>
                <a:latin typeface="Muli Regular"/>
              </a:rPr>
              <a:t>Divide the class into groups of 3-4 students.</a:t>
            </a:r>
          </a:p>
          <a:p>
            <a:pPr marL="342900" lvl="0" indent="-342900">
              <a:lnSpc>
                <a:spcPts val="2800"/>
              </a:lnSpc>
              <a:spcBef>
                <a:spcPct val="0"/>
              </a:spcBef>
              <a:buFont typeface="Arial" panose="020B0604020202020204" pitchFamily="34" charset="0"/>
              <a:buChar char="•"/>
            </a:pPr>
            <a:r>
              <a:rPr lang="en-US" sz="2000" dirty="0">
                <a:solidFill>
                  <a:srgbClr val="000000"/>
                </a:solidFill>
                <a:latin typeface="Muli Regular"/>
              </a:rPr>
              <a:t>Ask your students to undertake an internet-based research on different types of laws and legislations linked to waste (give a week).</a:t>
            </a:r>
          </a:p>
          <a:p>
            <a:pPr marL="342900" lvl="0" indent="-342900">
              <a:lnSpc>
                <a:spcPts val="2800"/>
              </a:lnSpc>
              <a:spcBef>
                <a:spcPct val="0"/>
              </a:spcBef>
              <a:buFont typeface="Arial" panose="020B0604020202020204" pitchFamily="34" charset="0"/>
              <a:buChar char="•"/>
            </a:pPr>
            <a:r>
              <a:rPr lang="en-US" sz="2000" u="none" dirty="0">
                <a:solidFill>
                  <a:srgbClr val="000000"/>
                </a:solidFill>
                <a:latin typeface="Muli Regular"/>
              </a:rPr>
              <a:t>Assign to different groups different aspects so to have a discussion in class on another day:</a:t>
            </a:r>
          </a:p>
          <a:p>
            <a:pPr marL="342900" lvl="0" indent="-342900">
              <a:lnSpc>
                <a:spcPts val="2800"/>
              </a:lnSpc>
              <a:spcBef>
                <a:spcPct val="0"/>
              </a:spcBef>
              <a:buFont typeface="Wingdings" panose="05000000000000000000" pitchFamily="2" charset="2"/>
              <a:buChar char="ü"/>
            </a:pPr>
            <a:r>
              <a:rPr lang="en-US" sz="2000" dirty="0">
                <a:solidFill>
                  <a:srgbClr val="000000"/>
                </a:solidFill>
                <a:latin typeface="Muli Regular"/>
              </a:rPr>
              <a:t>Laws about categories of waste</a:t>
            </a:r>
          </a:p>
          <a:p>
            <a:pPr marL="342900" lvl="0" indent="-342900">
              <a:lnSpc>
                <a:spcPts val="2800"/>
              </a:lnSpc>
              <a:spcBef>
                <a:spcPct val="0"/>
              </a:spcBef>
              <a:buFont typeface="Wingdings" panose="05000000000000000000" pitchFamily="2" charset="2"/>
              <a:buChar char="ü"/>
            </a:pPr>
            <a:r>
              <a:rPr lang="en-US" sz="2000" u="none" dirty="0">
                <a:solidFill>
                  <a:srgbClr val="000000"/>
                </a:solidFill>
                <a:latin typeface="Muli Regular"/>
              </a:rPr>
              <a:t>Laws about collection of waste</a:t>
            </a:r>
          </a:p>
          <a:p>
            <a:pPr marL="342900" lvl="0" indent="-342900">
              <a:lnSpc>
                <a:spcPts val="2800"/>
              </a:lnSpc>
              <a:spcBef>
                <a:spcPct val="0"/>
              </a:spcBef>
              <a:buFont typeface="Wingdings" panose="05000000000000000000" pitchFamily="2" charset="2"/>
              <a:buChar char="ü"/>
            </a:pPr>
            <a:r>
              <a:rPr lang="en-US" sz="2000" dirty="0">
                <a:solidFill>
                  <a:srgbClr val="000000"/>
                </a:solidFill>
                <a:latin typeface="Muli Regular"/>
              </a:rPr>
              <a:t>Laws about disposing of waste – how and where</a:t>
            </a:r>
          </a:p>
          <a:p>
            <a:pPr marL="342900" lvl="0" indent="-342900">
              <a:lnSpc>
                <a:spcPts val="2800"/>
              </a:lnSpc>
              <a:spcBef>
                <a:spcPct val="0"/>
              </a:spcBef>
              <a:buFont typeface="Wingdings" panose="05000000000000000000" pitchFamily="2" charset="2"/>
              <a:buChar char="ü"/>
            </a:pPr>
            <a:r>
              <a:rPr lang="en-US" sz="2000" u="none" dirty="0">
                <a:solidFill>
                  <a:srgbClr val="000000"/>
                </a:solidFill>
                <a:latin typeface="Muli Regular"/>
              </a:rPr>
              <a:t>Laws about </a:t>
            </a:r>
            <a:r>
              <a:rPr lang="en-US" sz="2000" u="none" dirty="0" err="1">
                <a:solidFill>
                  <a:srgbClr val="000000"/>
                </a:solidFill>
                <a:latin typeface="Muli Regular"/>
              </a:rPr>
              <a:t>behaviours</a:t>
            </a:r>
            <a:r>
              <a:rPr lang="en-US" sz="2000" u="none" dirty="0">
                <a:solidFill>
                  <a:srgbClr val="000000"/>
                </a:solidFill>
                <a:latin typeface="Muli Regular"/>
              </a:rPr>
              <a:t> (dog fouling, littering, fly-tipping and illegal waste dumping)</a:t>
            </a:r>
          </a:p>
        </p:txBody>
      </p:sp>
      <p:sp>
        <p:nvSpPr>
          <p:cNvPr id="15" name="TextBox 6"/>
          <p:cNvSpPr txBox="1"/>
          <p:nvPr/>
        </p:nvSpPr>
        <p:spPr>
          <a:xfrm>
            <a:off x="1155584" y="3780152"/>
            <a:ext cx="7315199" cy="836576"/>
          </a:xfrm>
          <a:prstGeom prst="rect">
            <a:avLst/>
          </a:prstGeom>
        </p:spPr>
        <p:txBody>
          <a:bodyPr wrap="square" lIns="0" tIns="0" rIns="0" bIns="0" rtlCol="0" anchor="t">
            <a:spAutoFit/>
          </a:bodyPr>
          <a:lstStyle/>
          <a:p>
            <a:pPr marL="0" lvl="0" indent="0">
              <a:lnSpc>
                <a:spcPts val="3359"/>
              </a:lnSpc>
              <a:spcBef>
                <a:spcPct val="0"/>
              </a:spcBef>
            </a:pPr>
            <a:r>
              <a:rPr lang="en-US" sz="2400" u="none" spc="72" dirty="0">
                <a:solidFill>
                  <a:srgbClr val="000000"/>
                </a:solidFill>
                <a:latin typeface="Muli Bold"/>
              </a:rPr>
              <a:t>Discuss with your students some concepts about waste and laws for waste management.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928939"/>
            <a:ext cx="4176445" cy="1321275"/>
            <a:chOff x="55523" y="195499"/>
            <a:chExt cx="5568593" cy="17617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EXERCISE</a:t>
              </a:r>
            </a:p>
          </p:txBody>
        </p:sp>
      </p:grpSp>
      <p:pic>
        <p:nvPicPr>
          <p:cNvPr id="7" name="Picture 7"/>
          <p:cNvPicPr>
            <a:picLocks noChangeAspect="1"/>
          </p:cNvPicPr>
          <p:nvPr/>
        </p:nvPicPr>
        <p:blipFill>
          <a:blip r:embed="rId3"/>
          <a:srcRect/>
          <a:stretch>
            <a:fillRect/>
          </a:stretch>
        </p:blipFill>
        <p:spPr>
          <a:xfrm rot="10559285">
            <a:off x="10682508" y="1960643"/>
            <a:ext cx="6322147" cy="5172666"/>
          </a:xfrm>
          <a:prstGeom prst="rect">
            <a:avLst/>
          </a:prstGeom>
        </p:spPr>
      </p:pic>
      <p:pic>
        <p:nvPicPr>
          <p:cNvPr id="8" name="Picture 8"/>
          <p:cNvPicPr>
            <a:picLocks noChangeAspect="1"/>
          </p:cNvPicPr>
          <p:nvPr/>
        </p:nvPicPr>
        <p:blipFill>
          <a:blip r:embed="rId4"/>
          <a:srcRect/>
          <a:stretch>
            <a:fillRect/>
          </a:stretch>
        </p:blipFill>
        <p:spPr>
          <a:xfrm>
            <a:off x="10897671" y="2335137"/>
            <a:ext cx="5880111" cy="4982057"/>
          </a:xfrm>
          <a:prstGeom prst="rect">
            <a:avLst/>
          </a:prstGeom>
        </p:spPr>
      </p:pic>
      <p:grpSp>
        <p:nvGrpSpPr>
          <p:cNvPr id="9" name="Group 9"/>
          <p:cNvGrpSpPr>
            <a:grpSpLocks noChangeAspect="1"/>
          </p:cNvGrpSpPr>
          <p:nvPr/>
        </p:nvGrpSpPr>
        <p:grpSpPr>
          <a:xfrm>
            <a:off x="11083761" y="2917437"/>
            <a:ext cx="4985465" cy="3618448"/>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10850959" y="7506494"/>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2"/>
          <p:cNvGrpSpPr/>
          <p:nvPr/>
        </p:nvGrpSpPr>
        <p:grpSpPr>
          <a:xfrm>
            <a:off x="382363" y="3135752"/>
            <a:ext cx="9906000" cy="1292070"/>
            <a:chOff x="-857060" y="2790140"/>
            <a:chExt cx="13208001" cy="1722760"/>
          </a:xfrm>
        </p:grpSpPr>
        <p:sp>
          <p:nvSpPr>
            <p:cNvPr id="19" name="TextBox 5"/>
            <p:cNvSpPr txBox="1"/>
            <p:nvPr/>
          </p:nvSpPr>
          <p:spPr>
            <a:xfrm>
              <a:off x="216403" y="4072096"/>
              <a:ext cx="8966070"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20" name="TextBox 6"/>
            <p:cNvSpPr txBox="1"/>
            <p:nvPr/>
          </p:nvSpPr>
          <p:spPr>
            <a:xfrm>
              <a:off x="-857060" y="2790140"/>
              <a:ext cx="13208001" cy="534079"/>
            </a:xfrm>
            <a:prstGeom prst="rect">
              <a:avLst/>
            </a:prstGeom>
          </p:spPr>
          <p:txBody>
            <a:bodyPr wrap="square" lIns="0" tIns="0" rIns="0" bIns="0" rtlCol="0" anchor="t">
              <a:spAutoFit/>
            </a:bodyPr>
            <a:lstStyle/>
            <a:p>
              <a:pPr marL="0" lvl="0" indent="0">
                <a:lnSpc>
                  <a:spcPts val="3359"/>
                </a:lnSpc>
                <a:spcBef>
                  <a:spcPct val="0"/>
                </a:spcBef>
              </a:pPr>
              <a:r>
                <a:rPr lang="en-US" sz="2400" spc="72" dirty="0">
                  <a:solidFill>
                    <a:srgbClr val="000000"/>
                  </a:solidFill>
                  <a:latin typeface="Muli Bold"/>
                </a:rPr>
                <a:t>Write an article or prepare a presentation about your findings.</a:t>
              </a:r>
              <a:endParaRPr lang="en-US" sz="2400" u="none" spc="72" dirty="0">
                <a:solidFill>
                  <a:srgbClr val="000000"/>
                </a:solidFill>
                <a:latin typeface="Muli Bold"/>
              </a:endParaRPr>
            </a:p>
          </p:txBody>
        </p:sp>
      </p:grpSp>
      <p:sp>
        <p:nvSpPr>
          <p:cNvPr id="21" name="TextBox 20"/>
          <p:cNvSpPr txBox="1"/>
          <p:nvPr/>
        </p:nvSpPr>
        <p:spPr>
          <a:xfrm>
            <a:off x="609600" y="3924300"/>
            <a:ext cx="8991600" cy="3170099"/>
          </a:xfrm>
          <a:prstGeom prst="rect">
            <a:avLst/>
          </a:prstGeom>
          <a:noFill/>
        </p:spPr>
        <p:txBody>
          <a:bodyPr wrap="square" rtlCol="0">
            <a:spAutoFit/>
          </a:bodyPr>
          <a:lstStyle/>
          <a:p>
            <a:pPr marL="342900" indent="-342900">
              <a:buFont typeface="Arial" panose="020B0604020202020204" pitchFamily="34" charset="0"/>
              <a:buChar char="•"/>
            </a:pPr>
            <a:r>
              <a:rPr lang="en-GB" sz="2500" dirty="0">
                <a:latin typeface="Muli Regular" panose="020B0604020202020204" charset="0"/>
              </a:rPr>
              <a:t>Ask the groups to prepare a presentation or to write an article, just like a real reporter, about their findings.</a:t>
            </a:r>
          </a:p>
          <a:p>
            <a:pPr marL="342900" indent="-342900">
              <a:buFont typeface="Arial" panose="020B0604020202020204" pitchFamily="34" charset="0"/>
              <a:buChar char="•"/>
            </a:pPr>
            <a:r>
              <a:rPr lang="en-GB" sz="2500" dirty="0">
                <a:latin typeface="Muli Regular" panose="020B0604020202020204" charset="0"/>
              </a:rPr>
              <a:t>Each group will present each week in front of the classroom informing the rest of the groups about their research and the key points of their work.</a:t>
            </a:r>
          </a:p>
          <a:p>
            <a:pPr marL="342900" indent="-342900">
              <a:buFont typeface="Arial" panose="020B0604020202020204" pitchFamily="34" charset="0"/>
              <a:buChar char="•"/>
            </a:pPr>
            <a:r>
              <a:rPr lang="en-GB" sz="2500" dirty="0">
                <a:latin typeface="Muli Regular" panose="020B0604020202020204" charset="0"/>
              </a:rPr>
              <a:t>They will also propose solutions to the issue. </a:t>
            </a:r>
          </a:p>
          <a:p>
            <a:pPr marL="342900" indent="-342900">
              <a:buFont typeface="Arial" panose="020B0604020202020204" pitchFamily="34" charset="0"/>
              <a:buChar char="•"/>
            </a:pPr>
            <a:r>
              <a:rPr lang="en-GB" sz="2500" dirty="0">
                <a:latin typeface="Muli Regular" panose="020B0604020202020204" charset="0"/>
              </a:rPr>
              <a:t>The rest of the classroom is invited to an open discussion about the topic presented.</a:t>
            </a:r>
          </a:p>
        </p:txBody>
      </p:sp>
      <p:sp>
        <p:nvSpPr>
          <p:cNvPr id="22" name="TextBox 21"/>
          <p:cNvSpPr txBox="1"/>
          <p:nvPr/>
        </p:nvSpPr>
        <p:spPr>
          <a:xfrm>
            <a:off x="533400" y="7565913"/>
            <a:ext cx="9475573" cy="861774"/>
          </a:xfrm>
          <a:prstGeom prst="rect">
            <a:avLst/>
          </a:prstGeom>
          <a:noFill/>
        </p:spPr>
        <p:txBody>
          <a:bodyPr wrap="square" rtlCol="0">
            <a:spAutoFit/>
          </a:bodyPr>
          <a:lstStyle/>
          <a:p>
            <a:r>
              <a:rPr lang="en-GB" sz="2500" dirty="0">
                <a:latin typeface="Muli Regular" panose="020B0604020202020204" charset="0"/>
              </a:rPr>
              <a:t>Why not submit your article to the YRE Competition?</a:t>
            </a:r>
          </a:p>
          <a:p>
            <a:r>
              <a:rPr lang="en-GB" sz="2500" dirty="0">
                <a:latin typeface="Muli Regular" panose="020B0604020202020204" charset="0"/>
              </a:rPr>
              <a:t>https://www.eco-schoolsni.org/cgi-bin/generic?instanceID=46</a:t>
            </a:r>
          </a:p>
        </p:txBody>
      </p:sp>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99274" y="5027147"/>
            <a:ext cx="2542944" cy="1269031"/>
          </a:xfrm>
          <a:prstGeom prst="rect">
            <a:avLst/>
          </a:prstGeom>
        </p:spPr>
      </p:pic>
    </p:spTree>
    <p:extLst>
      <p:ext uri="{BB962C8B-B14F-4D97-AF65-F5344CB8AC3E}">
        <p14:creationId xmlns:p14="http://schemas.microsoft.com/office/powerpoint/2010/main" val="349960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grpSp>
        <p:nvGrpSpPr>
          <p:cNvPr id="2" name="Group 2"/>
          <p:cNvGrpSpPr/>
          <p:nvPr/>
        </p:nvGrpSpPr>
        <p:grpSpPr>
          <a:xfrm>
            <a:off x="4489678" y="1613672"/>
            <a:ext cx="8561682" cy="2711983"/>
            <a:chOff x="1909823" y="424852"/>
            <a:chExt cx="11415576" cy="3615977"/>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424852"/>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10" name="Picture 10"/>
          <p:cNvPicPr>
            <a:picLocks noChangeAspect="1"/>
          </p:cNvPicPr>
          <p:nvPr/>
        </p:nvPicPr>
        <p:blipFill>
          <a:blip r:embed="rId5"/>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900533" y="9465599"/>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6"/>
          <a:srcRect/>
          <a:stretch>
            <a:fillRect/>
          </a:stretch>
        </p:blipFill>
        <p:spPr>
          <a:xfrm rot="-9454258">
            <a:off x="5251492" y="636310"/>
            <a:ext cx="511678" cy="867251"/>
          </a:xfrm>
          <a:prstGeom prst="rect">
            <a:avLst/>
          </a:prstGeom>
        </p:spPr>
      </p:pic>
      <p:pic>
        <p:nvPicPr>
          <p:cNvPr id="19" name="Picture 19"/>
          <p:cNvPicPr>
            <a:picLocks noChangeAspect="1"/>
          </p:cNvPicPr>
          <p:nvPr/>
        </p:nvPicPr>
        <p:blipFill>
          <a:blip r:embed="rId5"/>
          <a:srcRect/>
          <a:stretch>
            <a:fillRect/>
          </a:stretch>
        </p:blipFill>
        <p:spPr>
          <a:xfrm rot="-8999956">
            <a:off x="6587718" y="9163963"/>
            <a:ext cx="567418" cy="626667"/>
          </a:xfrm>
          <a:prstGeom prst="rect">
            <a:avLst/>
          </a:prstGeom>
        </p:spPr>
      </p:pic>
      <p:pic>
        <p:nvPicPr>
          <p:cNvPr id="21" name="Picture 21"/>
          <p:cNvPicPr>
            <a:picLocks noChangeAspect="1"/>
          </p:cNvPicPr>
          <p:nvPr/>
        </p:nvPicPr>
        <p:blipFill>
          <a:blip r:embed="rId6"/>
          <a:srcRect/>
          <a:stretch>
            <a:fillRect/>
          </a:stretch>
        </p:blipFill>
        <p:spPr>
          <a:xfrm rot="9130025">
            <a:off x="13297010" y="8743286"/>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10957" y="828215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5"/>
          <p:cNvSpPr txBox="1"/>
          <p:nvPr/>
        </p:nvSpPr>
        <p:spPr>
          <a:xfrm>
            <a:off x="1751495" y="6034956"/>
            <a:ext cx="14478000" cy="1795363"/>
          </a:xfrm>
          <a:prstGeom prst="rect">
            <a:avLst/>
          </a:prstGeom>
        </p:spPr>
        <p:txBody>
          <a:bodyPr wrap="square" lIns="0" tIns="0" rIns="0" bIns="0" rtlCol="0" anchor="t">
            <a:spAutoFit/>
          </a:bodyPr>
          <a:lstStyle/>
          <a:p>
            <a:pPr marL="0" lvl="0" indent="0" algn="ctr">
              <a:lnSpc>
                <a:spcPts val="2800"/>
              </a:lnSpc>
              <a:spcBef>
                <a:spcPct val="0"/>
              </a:spcBef>
            </a:pPr>
            <a:r>
              <a:rPr lang="en-US" sz="2500" u="none" dirty="0">
                <a:solidFill>
                  <a:srgbClr val="F8F4E8"/>
                </a:solidFill>
                <a:latin typeface="Muli Regular"/>
              </a:rPr>
              <a:t>Could your students take the pledge to live for a week without one of the electronic gadgets?</a:t>
            </a:r>
          </a:p>
          <a:p>
            <a:pPr marL="0" lvl="0" indent="0" algn="ctr">
              <a:lnSpc>
                <a:spcPts val="2800"/>
              </a:lnSpc>
              <a:spcBef>
                <a:spcPct val="0"/>
              </a:spcBef>
            </a:pPr>
            <a:r>
              <a:rPr lang="en-US" sz="2500" dirty="0">
                <a:solidFill>
                  <a:srgbClr val="F8F4E8"/>
                </a:solidFill>
                <a:latin typeface="Muli Regular"/>
              </a:rPr>
              <a:t>Could your students take the pledge to live for a week wearing the same 2 or 3 jumpers?</a:t>
            </a:r>
          </a:p>
          <a:p>
            <a:pPr lvl="0" algn="ctr">
              <a:lnSpc>
                <a:spcPts val="2800"/>
              </a:lnSpc>
              <a:spcBef>
                <a:spcPct val="0"/>
              </a:spcBef>
            </a:pPr>
            <a:r>
              <a:rPr lang="en-US" sz="2500" dirty="0">
                <a:solidFill>
                  <a:srgbClr val="F8F4E8"/>
                </a:solidFill>
                <a:latin typeface="Muli Regular"/>
              </a:rPr>
              <a:t>Why not write about this experience or film it as a reportage/documentary? </a:t>
            </a:r>
          </a:p>
          <a:p>
            <a:pPr lvl="0" algn="ctr">
              <a:lnSpc>
                <a:spcPts val="2800"/>
              </a:lnSpc>
              <a:spcBef>
                <a:spcPct val="0"/>
              </a:spcBef>
            </a:pPr>
            <a:r>
              <a:rPr lang="en-US" sz="2500" dirty="0">
                <a:solidFill>
                  <a:srgbClr val="F8F4E8"/>
                </a:solidFill>
                <a:latin typeface="Muli Regular"/>
              </a:rPr>
              <a:t>The final work could enter the YRE Competition – find out more at https://www.eco-schoolsni.org/cgi-bin/generic?instanceID=46</a:t>
            </a:r>
            <a:endParaRPr lang="en-US" sz="2500" u="none" dirty="0">
              <a:solidFill>
                <a:srgbClr val="F8F4E8"/>
              </a:solidFill>
              <a:latin typeface="Muli Regular"/>
            </a:endParaRPr>
          </a:p>
        </p:txBody>
      </p:sp>
      <p:sp>
        <p:nvSpPr>
          <p:cNvPr id="27" name="TextBox 6"/>
          <p:cNvSpPr txBox="1"/>
          <p:nvPr/>
        </p:nvSpPr>
        <p:spPr>
          <a:xfrm>
            <a:off x="2241775" y="4894145"/>
            <a:ext cx="14360058" cy="836576"/>
          </a:xfrm>
          <a:prstGeom prst="rect">
            <a:avLst/>
          </a:prstGeom>
        </p:spPr>
        <p:txBody>
          <a:bodyPr wrap="square" lIns="0" tIns="0" rIns="0" bIns="0" rtlCol="0" anchor="t">
            <a:spAutoFit/>
          </a:bodyPr>
          <a:lstStyle/>
          <a:p>
            <a:pPr marL="0" lvl="0" indent="0" algn="ctr">
              <a:lnSpc>
                <a:spcPts val="3359"/>
              </a:lnSpc>
              <a:spcBef>
                <a:spcPct val="0"/>
              </a:spcBef>
            </a:pPr>
            <a:r>
              <a:rPr lang="en-US" sz="2400" u="none" spc="72" dirty="0">
                <a:solidFill>
                  <a:srgbClr val="000000"/>
                </a:solidFill>
                <a:latin typeface="Muli Bold"/>
              </a:rPr>
              <a:t>Show the video about The Story of Stuff and ask your students to prepare a list of all the unused clothes, accessories and electronic gadgets they have and they could live without. </a:t>
            </a:r>
          </a:p>
        </p:txBody>
      </p:sp>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48175" y="3454248"/>
            <a:ext cx="2542944" cy="126903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922</Words>
  <Application>Microsoft Office PowerPoint</Application>
  <PresentationFormat>Custom</PresentationFormat>
  <Paragraphs>56</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Amatic SC Bold</vt:lpstr>
      <vt:lpstr>Muli Regular</vt:lpstr>
      <vt:lpstr>Arial</vt:lpstr>
      <vt:lpstr>Wingdings</vt:lpstr>
      <vt:lpstr>Muli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10</cp:revision>
  <dcterms:created xsi:type="dcterms:W3CDTF">2006-08-16T00:00:00Z</dcterms:created>
  <dcterms:modified xsi:type="dcterms:W3CDTF">2021-03-31T10:23:54Z</dcterms:modified>
  <dc:identifier>DAEDc3676mY</dc:identifier>
</cp:coreProperties>
</file>