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0" r:id="rId4"/>
    <p:sldId id="261" r:id="rId5"/>
    <p:sldId id="272" r:id="rId6"/>
    <p:sldId id="273" r:id="rId7"/>
    <p:sldId id="262" r:id="rId8"/>
    <p:sldId id="264" r:id="rId9"/>
    <p:sldId id="263" r:id="rId10"/>
    <p:sldId id="274" r:id="rId11"/>
    <p:sldId id="266" r:id="rId12"/>
    <p:sldId id="267" r:id="rId13"/>
  </p:sldIdLst>
  <p:sldSz cx="18288000" cy="10287000"/>
  <p:notesSz cx="6858000" cy="9144000"/>
  <p:embeddedFontLst>
    <p:embeddedFont>
      <p:font typeface="Amatic SC Bold" panose="020B0604020202020204" charset="-79"/>
      <p:regular r:id="rId14"/>
    </p:embeddedFont>
    <p:embeddedFont>
      <p:font typeface="Calibri" panose="020F0502020204030204" pitchFamily="34" charset="0"/>
      <p:regular r:id="rId15"/>
      <p:bold r:id="rId16"/>
      <p:italic r:id="rId17"/>
      <p:boldItalic r:id="rId18"/>
    </p:embeddedFont>
    <p:embeddedFont>
      <p:font typeface="Muli Bold" panose="020B0604020202020204" charset="0"/>
      <p:regular r:id="rId19"/>
    </p:embeddedFont>
    <p:embeddedFont>
      <p:font typeface="Muli Regular" panose="020B0604020202020204" charset="0"/>
      <p:regular r:id="rId20"/>
    </p:embeddedFont>
    <p:embeddedFont>
      <p:font typeface="Muli Regular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53.png"/><Relationship Id="rId4" Type="http://schemas.openxmlformats.org/officeDocument/2006/relationships/image" Target="../media/image56.pn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8.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jpe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jp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2.png"/><Relationship Id="rId7"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50.jp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hyperlink" Target="https://corporate.marksandspencer.com/sustainability" TargetMode="External"/><Relationship Id="rId3" Type="http://schemas.openxmlformats.org/officeDocument/2006/relationships/image" Target="../media/image52.png"/><Relationship Id="rId7" Type="http://schemas.openxmlformats.org/officeDocument/2006/relationships/image" Target="../media/image8.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4.jpe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6"/>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8"/>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8"/>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9"/>
          <a:srcRect t="748" b="748"/>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0"/>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1"/>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2"/>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3"/>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4"/>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5"/>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6"/>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7"/>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8"/>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19"/>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grpSp>
        <p:nvGrpSpPr>
          <p:cNvPr id="26" name="Group 25"/>
          <p:cNvGrpSpPr/>
          <p:nvPr/>
        </p:nvGrpSpPr>
        <p:grpSpPr>
          <a:xfrm>
            <a:off x="5181600" y="-316867"/>
            <a:ext cx="7487759" cy="2570953"/>
            <a:chOff x="5333752" y="2125684"/>
            <a:chExt cx="7487759" cy="2570953"/>
          </a:xfrm>
        </p:grpSpPr>
        <p:pic>
          <p:nvPicPr>
            <p:cNvPr id="3" name="Picture 3"/>
            <p:cNvPicPr>
              <a:picLocks noChangeAspect="1"/>
            </p:cNvPicPr>
            <p:nvPr/>
          </p:nvPicPr>
          <p:blipFill>
            <a:blip r:embed="rId2"/>
            <a:srcRect/>
            <a:stretch>
              <a:fillRect/>
            </a:stretch>
          </p:blipFill>
          <p:spPr>
            <a:xfrm rot="262007">
              <a:off x="5407083" y="2506516"/>
              <a:ext cx="6922795" cy="2190121"/>
            </a:xfrm>
            <a:prstGeom prst="rect">
              <a:avLst/>
            </a:prstGeom>
          </p:spPr>
        </p:pic>
        <p:sp>
          <p:nvSpPr>
            <p:cNvPr id="4" name="TextBox 4"/>
            <p:cNvSpPr txBox="1"/>
            <p:nvPr/>
          </p:nvSpPr>
          <p:spPr>
            <a:xfrm>
              <a:off x="5333752" y="2125684"/>
              <a:ext cx="7487759" cy="2241832"/>
            </a:xfrm>
            <a:prstGeom prst="rect">
              <a:avLst/>
            </a:prstGeom>
          </p:spPr>
          <p:txBody>
            <a:bodyPr wrap="square" lIns="0" tIns="0" rIns="0" bIns="0" rtlCol="0" anchor="t">
              <a:spAutoFit/>
            </a:bodyPr>
            <a:lstStyle/>
            <a:p>
              <a:pPr algn="ctr">
                <a:lnSpc>
                  <a:spcPts val="20160"/>
                </a:lnSpc>
                <a:spcBef>
                  <a:spcPct val="0"/>
                </a:spcBef>
              </a:pPr>
              <a:r>
                <a:rPr lang="en-US" sz="10000" dirty="0">
                  <a:solidFill>
                    <a:srgbClr val="000000"/>
                  </a:solidFill>
                  <a:latin typeface="Amatic SC Bold"/>
                </a:rPr>
                <a:t>ACTIVITY TIME</a:t>
              </a:r>
            </a:p>
          </p:txBody>
        </p:sp>
      </p:grpSp>
      <p:pic>
        <p:nvPicPr>
          <p:cNvPr id="8" name="Picture 8"/>
          <p:cNvPicPr>
            <a:picLocks noChangeAspect="1"/>
          </p:cNvPicPr>
          <p:nvPr/>
        </p:nvPicPr>
        <p:blipFill>
          <a:blip r:embed="rId3"/>
          <a:srcRect/>
          <a:stretch>
            <a:fillRect/>
          </a:stretch>
        </p:blipFill>
        <p:spPr>
          <a:xfrm rot="-9339016">
            <a:off x="16215158" y="513736"/>
            <a:ext cx="1748898" cy="2199872"/>
          </a:xfrm>
          <a:prstGeom prst="rect">
            <a:avLst/>
          </a:prstGeom>
        </p:spPr>
      </p:pic>
      <p:pic>
        <p:nvPicPr>
          <p:cNvPr id="10" name="Picture 10"/>
          <p:cNvPicPr>
            <a:picLocks noChangeAspect="1"/>
          </p:cNvPicPr>
          <p:nvPr/>
        </p:nvPicPr>
        <p:blipFill>
          <a:blip r:embed="rId4"/>
          <a:srcRect/>
          <a:stretch>
            <a:fillRect/>
          </a:stretch>
        </p:blipFill>
        <p:spPr>
          <a:xfrm rot="-10800000">
            <a:off x="13778729" y="412039"/>
            <a:ext cx="758759" cy="837986"/>
          </a:xfrm>
          <a:prstGeom prst="rect">
            <a:avLst/>
          </a:prstGeom>
        </p:spPr>
      </p:pic>
      <p:pic>
        <p:nvPicPr>
          <p:cNvPr id="11" name="Picture 11"/>
          <p:cNvPicPr>
            <a:picLocks noChangeAspect="1"/>
          </p:cNvPicPr>
          <p:nvPr/>
        </p:nvPicPr>
        <p:blipFill>
          <a:blip r:embed="rId3"/>
          <a:srcRect/>
          <a:stretch>
            <a:fillRect/>
          </a:stretch>
        </p:blipFill>
        <p:spPr>
          <a:xfrm rot="-5989725">
            <a:off x="648012" y="8066865"/>
            <a:ext cx="1675438" cy="2107469"/>
          </a:xfrm>
          <a:prstGeom prst="rect">
            <a:avLst/>
          </a:prstGeom>
        </p:spPr>
      </p:pic>
      <p:pic>
        <p:nvPicPr>
          <p:cNvPr id="13" name="Picture 13"/>
          <p:cNvPicPr>
            <a:picLocks noChangeAspect="1"/>
          </p:cNvPicPr>
          <p:nvPr/>
        </p:nvPicPr>
        <p:blipFill>
          <a:blip r:embed="rId5"/>
          <a:srcRect/>
          <a:stretch>
            <a:fillRect/>
          </a:stretch>
        </p:blipFill>
        <p:spPr>
          <a:xfrm rot="-9377544">
            <a:off x="17027424" y="6146079"/>
            <a:ext cx="509049" cy="488687"/>
          </a:xfrm>
          <a:prstGeom prst="rect">
            <a:avLst/>
          </a:prstGeom>
        </p:spPr>
      </p:pic>
      <p:pic>
        <p:nvPicPr>
          <p:cNvPr id="16" name="Picture 16"/>
          <p:cNvPicPr>
            <a:picLocks noChangeAspect="1"/>
          </p:cNvPicPr>
          <p:nvPr/>
        </p:nvPicPr>
        <p:blipFill>
          <a:blip r:embed="rId5"/>
          <a:srcRect/>
          <a:stretch>
            <a:fillRect/>
          </a:stretch>
        </p:blipFill>
        <p:spPr>
          <a:xfrm rot="4416892">
            <a:off x="656571" y="4908092"/>
            <a:ext cx="513645" cy="493100"/>
          </a:xfrm>
          <a:prstGeom prst="rect">
            <a:avLst/>
          </a:prstGeom>
        </p:spPr>
      </p:pic>
      <p:pic>
        <p:nvPicPr>
          <p:cNvPr id="18" name="Picture 18"/>
          <p:cNvPicPr>
            <a:picLocks noChangeAspect="1"/>
          </p:cNvPicPr>
          <p:nvPr/>
        </p:nvPicPr>
        <p:blipFill>
          <a:blip r:embed="rId6"/>
          <a:srcRect/>
          <a:stretch>
            <a:fillRect/>
          </a:stretch>
        </p:blipFill>
        <p:spPr>
          <a:xfrm rot="-9454258">
            <a:off x="2411162" y="416344"/>
            <a:ext cx="511678" cy="867251"/>
          </a:xfrm>
          <a:prstGeom prst="rect">
            <a:avLst/>
          </a:prstGeom>
        </p:spPr>
      </p:pic>
      <p:pic>
        <p:nvPicPr>
          <p:cNvPr id="19" name="Picture 19"/>
          <p:cNvPicPr>
            <a:picLocks noChangeAspect="1"/>
          </p:cNvPicPr>
          <p:nvPr/>
        </p:nvPicPr>
        <p:blipFill>
          <a:blip r:embed="rId4"/>
          <a:srcRect/>
          <a:stretch>
            <a:fillRect/>
          </a:stretch>
        </p:blipFill>
        <p:spPr>
          <a:xfrm rot="-8999956">
            <a:off x="822582" y="6995977"/>
            <a:ext cx="567418" cy="626667"/>
          </a:xfrm>
          <a:prstGeom prst="rect">
            <a:avLst/>
          </a:prstGeom>
        </p:spPr>
      </p:pic>
      <p:pic>
        <p:nvPicPr>
          <p:cNvPr id="23" name="Picture 23"/>
          <p:cNvPicPr>
            <a:picLocks noChangeAspect="1"/>
          </p:cNvPicPr>
          <p:nvPr/>
        </p:nvPicPr>
        <p:blipFill>
          <a:blip r:embed="rId7"/>
          <a:srcRect/>
          <a:stretch>
            <a:fillRect/>
          </a:stretch>
        </p:blipFill>
        <p:spPr>
          <a:xfrm rot="-10106568">
            <a:off x="16676320" y="8050870"/>
            <a:ext cx="826577" cy="1185137"/>
          </a:xfrm>
          <a:prstGeom prst="rect">
            <a:avLst/>
          </a:prstGeom>
        </p:spPr>
      </p:pic>
      <p:pic>
        <p:nvPicPr>
          <p:cNvPr id="24" name="Picture 24"/>
          <p:cNvPicPr>
            <a:picLocks noChangeAspect="1"/>
          </p:cNvPicPr>
          <p:nvPr/>
        </p:nvPicPr>
        <p:blipFill>
          <a:blip r:embed="rId7"/>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8"/>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TextBox 5"/>
          <p:cNvSpPr txBox="1"/>
          <p:nvPr/>
        </p:nvSpPr>
        <p:spPr>
          <a:xfrm>
            <a:off x="2362200" y="3202937"/>
            <a:ext cx="14004444" cy="5722849"/>
          </a:xfrm>
          <a:prstGeom prst="rect">
            <a:avLst/>
          </a:prstGeom>
        </p:spPr>
        <p:txBody>
          <a:bodyPr wrap="square" lIns="0" tIns="0" rIns="0" bIns="0" rtlCol="0" anchor="t">
            <a:spAutoFit/>
          </a:bodyPr>
          <a:lstStyle/>
          <a:p>
            <a:pPr marL="342900" lvl="0" indent="-342900">
              <a:lnSpc>
                <a:spcPts val="2800"/>
              </a:lnSpc>
              <a:spcBef>
                <a:spcPct val="0"/>
              </a:spcBef>
              <a:buFont typeface="Wingdings" panose="05000000000000000000" pitchFamily="2" charset="2"/>
              <a:buChar char="q"/>
            </a:pPr>
            <a:r>
              <a:rPr lang="en-GB" sz="2200" dirty="0">
                <a:latin typeface="Muli Regular" panose="020B0604020202020204" charset="0"/>
              </a:rPr>
              <a:t>Discuss with your students the number of plastic bags they get when they are out shopping.</a:t>
            </a:r>
          </a:p>
          <a:p>
            <a:pPr marL="342900" lvl="0" indent="-342900">
              <a:lnSpc>
                <a:spcPts val="2800"/>
              </a:lnSpc>
              <a:spcBef>
                <a:spcPct val="0"/>
              </a:spcBef>
              <a:buFont typeface="Wingdings" panose="05000000000000000000" pitchFamily="2" charset="2"/>
              <a:buChar char="q"/>
            </a:pPr>
            <a:r>
              <a:rPr lang="en-GB" sz="2200" dirty="0">
                <a:latin typeface="Muli Regular" panose="020B0604020202020204" charset="0"/>
              </a:rPr>
              <a:t>Ask them if they ever take old plastic bags out with them if they are going shopping, if not why not? </a:t>
            </a:r>
          </a:p>
          <a:p>
            <a:pPr marL="342900" lvl="0" indent="-342900">
              <a:lnSpc>
                <a:spcPts val="2800"/>
              </a:lnSpc>
              <a:spcBef>
                <a:spcPct val="0"/>
              </a:spcBef>
              <a:buFont typeface="Wingdings" panose="05000000000000000000" pitchFamily="2" charset="2"/>
              <a:buChar char="q"/>
            </a:pPr>
            <a:r>
              <a:rPr lang="en-GB" sz="2200" dirty="0">
                <a:latin typeface="Muli Regular" panose="020B0604020202020204" charset="0"/>
              </a:rPr>
              <a:t>Ask them to design a reusable shopping bag that will be attractive to their age group.</a:t>
            </a:r>
          </a:p>
          <a:p>
            <a:pPr marL="342900" lvl="0" indent="-342900">
              <a:lnSpc>
                <a:spcPts val="2800"/>
              </a:lnSpc>
              <a:spcBef>
                <a:spcPct val="0"/>
              </a:spcBef>
              <a:buFont typeface="Wingdings" panose="05000000000000000000" pitchFamily="2" charset="2"/>
              <a:buChar char="q"/>
            </a:pPr>
            <a:r>
              <a:rPr lang="en-GB" sz="2200" dirty="0">
                <a:latin typeface="Muli Regular" panose="020B0604020202020204" charset="0"/>
              </a:rPr>
              <a:t>They will design their bag and prepare a sales pitch to encourage people to use them instead of taking new plastic ones from the shops. </a:t>
            </a:r>
          </a:p>
          <a:p>
            <a:pPr marL="342900" lvl="0" indent="-342900">
              <a:lnSpc>
                <a:spcPts val="2800"/>
              </a:lnSpc>
              <a:spcBef>
                <a:spcPct val="0"/>
              </a:spcBef>
              <a:buFont typeface="Wingdings" panose="05000000000000000000" pitchFamily="2" charset="2"/>
              <a:buChar char="q"/>
            </a:pPr>
            <a:r>
              <a:rPr lang="en-GB" sz="2200" dirty="0">
                <a:latin typeface="Muli Regular" panose="020B0604020202020204" charset="0"/>
              </a:rPr>
              <a:t>They should think of the most suitable material, create an eye-catching design or memorable message and add any additional ideas or features which might make the bag more useful or more attractive. </a:t>
            </a:r>
          </a:p>
          <a:p>
            <a:pPr marL="342900" lvl="0" indent="-342900">
              <a:lnSpc>
                <a:spcPts val="2800"/>
              </a:lnSpc>
              <a:spcBef>
                <a:spcPct val="0"/>
              </a:spcBef>
              <a:buFont typeface="Wingdings" panose="05000000000000000000" pitchFamily="2" charset="2"/>
              <a:buChar char="q"/>
            </a:pPr>
            <a:r>
              <a:rPr lang="en-GB" sz="2200" dirty="0">
                <a:latin typeface="Muli Regular" panose="020B0604020202020204" charset="0"/>
              </a:rPr>
              <a:t>They should draw their designs and label any special features. </a:t>
            </a:r>
          </a:p>
          <a:p>
            <a:pPr marL="342900" lvl="0" indent="-342900">
              <a:lnSpc>
                <a:spcPts val="2800"/>
              </a:lnSpc>
              <a:spcBef>
                <a:spcPct val="0"/>
              </a:spcBef>
              <a:buFont typeface="Wingdings" panose="05000000000000000000" pitchFamily="2" charset="2"/>
              <a:buChar char="q"/>
            </a:pPr>
            <a:r>
              <a:rPr lang="en-GB" sz="2200" dirty="0">
                <a:latin typeface="Muli Regular" panose="020B0604020202020204" charset="0"/>
              </a:rPr>
              <a:t>Students will then prepare a prototype and a pitch to encourage their peers to choose your bag. </a:t>
            </a:r>
          </a:p>
          <a:p>
            <a:pPr marL="342900" lvl="0" indent="-342900">
              <a:lnSpc>
                <a:spcPts val="2800"/>
              </a:lnSpc>
              <a:spcBef>
                <a:spcPct val="0"/>
              </a:spcBef>
              <a:buFont typeface="Wingdings" panose="05000000000000000000" pitchFamily="2" charset="2"/>
              <a:buChar char="q"/>
            </a:pPr>
            <a:r>
              <a:rPr lang="en-GB" sz="2200" dirty="0">
                <a:latin typeface="Muli Regular" panose="020B0604020202020204" charset="0"/>
              </a:rPr>
              <a:t>Allow students time to pitch their designs to each other. They could vote to find the most popular design. </a:t>
            </a:r>
          </a:p>
          <a:p>
            <a:pPr marL="342900" lvl="0" indent="-342900">
              <a:lnSpc>
                <a:spcPts val="2800"/>
              </a:lnSpc>
              <a:spcBef>
                <a:spcPct val="0"/>
              </a:spcBef>
              <a:buFont typeface="Wingdings" panose="05000000000000000000" pitchFamily="2" charset="2"/>
              <a:buChar char="q"/>
            </a:pPr>
            <a:r>
              <a:rPr lang="en-GB" sz="2200" dirty="0">
                <a:latin typeface="Muli Regular" panose="020B0604020202020204" charset="0"/>
              </a:rPr>
              <a:t>Ask the students what they could do to encourage more shops to reduce packaging or the number of plastic bags they use? Think about writing letters, joining campaigns and asking shops about their environmental policies. </a:t>
            </a:r>
          </a:p>
          <a:p>
            <a:pPr marL="342900" lvl="0" indent="-342900">
              <a:lnSpc>
                <a:spcPts val="2800"/>
              </a:lnSpc>
              <a:spcBef>
                <a:spcPct val="0"/>
              </a:spcBef>
              <a:buFont typeface="Wingdings" panose="05000000000000000000" pitchFamily="2" charset="2"/>
              <a:buChar char="q"/>
            </a:pPr>
            <a:r>
              <a:rPr lang="en-GB" sz="2200" dirty="0">
                <a:latin typeface="Muli Regular" panose="020B0604020202020204" charset="0"/>
              </a:rPr>
              <a:t>Task the students to search the internet to find a local/ national campaign to encourage reduction in packaging and/or plastic bag usage (remember to suggest to sign the Plastic Promise https://www.liveherelovehere.org/cgi-bin/PlasticPromise)</a:t>
            </a:r>
            <a:endParaRPr lang="en-US" sz="2200" u="none" dirty="0">
              <a:solidFill>
                <a:srgbClr val="000000"/>
              </a:solidFill>
              <a:latin typeface="Muli Regular" panose="020B0604020202020204" charset="0"/>
            </a:endParaRPr>
          </a:p>
        </p:txBody>
      </p:sp>
      <p:sp>
        <p:nvSpPr>
          <p:cNvPr id="28" name="TextBox 6"/>
          <p:cNvSpPr txBox="1"/>
          <p:nvPr/>
        </p:nvSpPr>
        <p:spPr>
          <a:xfrm>
            <a:off x="5725087" y="2395431"/>
            <a:ext cx="6308916" cy="400559"/>
          </a:xfrm>
          <a:prstGeom prst="rect">
            <a:avLst/>
          </a:prstGeom>
        </p:spPr>
        <p:txBody>
          <a:bodyPr lIns="0" tIns="0" rIns="0" bIns="0" rtlCol="0" anchor="t">
            <a:spAutoFit/>
          </a:bodyPr>
          <a:lstStyle/>
          <a:p>
            <a:pPr marL="0" lvl="0" indent="0">
              <a:lnSpc>
                <a:spcPts val="3359"/>
              </a:lnSpc>
              <a:spcBef>
                <a:spcPct val="0"/>
              </a:spcBef>
            </a:pPr>
            <a:r>
              <a:rPr lang="en-US" sz="2200" u="none" spc="72" dirty="0">
                <a:solidFill>
                  <a:srgbClr val="000000"/>
                </a:solidFill>
                <a:latin typeface="Muli Regular" panose="020B0604020202020204" charset="0"/>
              </a:rPr>
              <a:t>Understanding Packaging and Plastics</a:t>
            </a:r>
          </a:p>
        </p:txBody>
      </p:sp>
    </p:spTree>
    <p:extLst>
      <p:ext uri="{BB962C8B-B14F-4D97-AF65-F5344CB8AC3E}">
        <p14:creationId xmlns:p14="http://schemas.microsoft.com/office/powerpoint/2010/main" val="3518004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143000" y="1323237"/>
            <a:ext cx="7976488" cy="7483396"/>
          </a:xfrm>
          <a:prstGeom prst="rect">
            <a:avLst/>
          </a:prstGeom>
        </p:spPr>
      </p:pic>
      <p:pic>
        <p:nvPicPr>
          <p:cNvPr id="3" name="Picture 3"/>
          <p:cNvPicPr>
            <a:picLocks noChangeAspect="1"/>
          </p:cNvPicPr>
          <p:nvPr/>
        </p:nvPicPr>
        <p:blipFill>
          <a:blip r:embed="rId5"/>
          <a:srcRect/>
          <a:stretch>
            <a:fillRect/>
          </a:stretch>
        </p:blipFill>
        <p:spPr>
          <a:xfrm>
            <a:off x="1143000" y="1543735"/>
            <a:ext cx="8591591" cy="7279420"/>
          </a:xfrm>
          <a:prstGeom prst="rect">
            <a:avLst/>
          </a:prstGeom>
        </p:spPr>
      </p:pic>
      <p:sp>
        <p:nvSpPr>
          <p:cNvPr id="6" name="TextBox 6"/>
          <p:cNvSpPr txBox="1"/>
          <p:nvPr/>
        </p:nvSpPr>
        <p:spPr>
          <a:xfrm>
            <a:off x="10905270" y="3712556"/>
            <a:ext cx="6469523" cy="1158875"/>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VIDEO</a:t>
            </a:r>
          </a:p>
        </p:txBody>
      </p:sp>
      <p:pic>
        <p:nvPicPr>
          <p:cNvPr id="7" name="Picture 7"/>
          <p:cNvPicPr>
            <a:picLocks noChangeAspect="1"/>
          </p:cNvPicPr>
          <p:nvPr/>
        </p:nvPicPr>
        <p:blipFill>
          <a:blip r:embed="rId6"/>
          <a:srcRect/>
          <a:stretch>
            <a:fillRect/>
          </a:stretch>
        </p:blipFill>
        <p:spPr>
          <a:xfrm rot="-7192640">
            <a:off x="15541922" y="7411410"/>
            <a:ext cx="1801962" cy="2266619"/>
          </a:xfrm>
          <a:prstGeom prst="rect">
            <a:avLst/>
          </a:prstGeom>
        </p:spPr>
      </p:pic>
      <p:pic>
        <p:nvPicPr>
          <p:cNvPr id="8" name="Picture 8"/>
          <p:cNvPicPr>
            <a:picLocks noChangeAspect="1"/>
          </p:cNvPicPr>
          <p:nvPr/>
        </p:nvPicPr>
        <p:blipFill>
          <a:blip r:embed="rId7"/>
          <a:srcRect/>
          <a:stretch>
            <a:fillRect/>
          </a:stretch>
        </p:blipFill>
        <p:spPr>
          <a:xfrm rot="267651">
            <a:off x="951848" y="1047928"/>
            <a:ext cx="513645" cy="493100"/>
          </a:xfrm>
          <a:prstGeom prst="rect">
            <a:avLst/>
          </a:prstGeom>
        </p:spPr>
      </p:pic>
      <p:pic>
        <p:nvPicPr>
          <p:cNvPr id="9" name="Picture 23"/>
          <p:cNvPicPr>
            <a:picLocks noChangeAspect="1"/>
          </p:cNvPicPr>
          <p:nvPr/>
        </p:nvPicPr>
        <p:blipFill>
          <a:blip r:embed="rId8"/>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The Story of a plastic bott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47800" y="2324100"/>
            <a:ext cx="7391400" cy="41576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97348">
            <a:off x="6555808" y="3165820"/>
            <a:ext cx="4537740" cy="4257225"/>
          </a:xfrm>
          <a:prstGeom prst="rect">
            <a:avLst/>
          </a:prstGeom>
        </p:spPr>
      </p:pic>
      <p:pic>
        <p:nvPicPr>
          <p:cNvPr id="4" name="Picture 4"/>
          <p:cNvPicPr>
            <a:picLocks noChangeAspect="1"/>
          </p:cNvPicPr>
          <p:nvPr/>
        </p:nvPicPr>
        <p:blipFill>
          <a:blip r:embed="rId3"/>
          <a:srcRect/>
          <a:stretch>
            <a:fillRect/>
          </a:stretch>
        </p:blipFill>
        <p:spPr>
          <a:xfrm>
            <a:off x="609600" y="4538385"/>
            <a:ext cx="4739121" cy="4446157"/>
          </a:xfrm>
          <a:prstGeom prst="rect">
            <a:avLst/>
          </a:prstGeom>
        </p:spPr>
      </p:pic>
      <p:pic>
        <p:nvPicPr>
          <p:cNvPr id="5" name="Picture 5"/>
          <p:cNvPicPr>
            <a:picLocks noChangeAspect="1"/>
          </p:cNvPicPr>
          <p:nvPr/>
        </p:nvPicPr>
        <p:blipFill>
          <a:blip r:embed="rId4"/>
          <a:srcRect/>
          <a:stretch>
            <a:fillRect/>
          </a:stretch>
        </p:blipFill>
        <p:spPr>
          <a:xfrm>
            <a:off x="609600" y="4686300"/>
            <a:ext cx="5073031" cy="4298242"/>
          </a:xfrm>
          <a:prstGeom prst="rect">
            <a:avLst/>
          </a:prstGeom>
        </p:spPr>
      </p:pic>
      <p:pic>
        <p:nvPicPr>
          <p:cNvPr id="6" name="Picture 6"/>
          <p:cNvPicPr>
            <a:picLocks noChangeAspect="1"/>
          </p:cNvPicPr>
          <p:nvPr/>
        </p:nvPicPr>
        <p:blipFill>
          <a:blip r:embed="rId4"/>
          <a:srcRect/>
          <a:stretch>
            <a:fillRect/>
          </a:stretch>
        </p:blipFill>
        <p:spPr>
          <a:xfrm rot="98487">
            <a:off x="6458270" y="3336709"/>
            <a:ext cx="4817298" cy="4081566"/>
          </a:xfrm>
          <a:prstGeom prst="rect">
            <a:avLst/>
          </a:prstGeom>
        </p:spPr>
      </p:pic>
      <p:pic>
        <p:nvPicPr>
          <p:cNvPr id="7" name="Picture 7"/>
          <p:cNvPicPr>
            <a:picLocks noChangeAspect="1"/>
          </p:cNvPicPr>
          <p:nvPr/>
        </p:nvPicPr>
        <p:blipFill>
          <a:blip r:embed="rId3"/>
          <a:srcRect/>
          <a:stretch>
            <a:fillRect/>
          </a:stretch>
        </p:blipFill>
        <p:spPr>
          <a:xfrm rot="203474">
            <a:off x="12685003" y="4695274"/>
            <a:ext cx="4609715" cy="4324750"/>
          </a:xfrm>
          <a:prstGeom prst="rect">
            <a:avLst/>
          </a:prstGeom>
        </p:spPr>
      </p:pic>
      <p:pic>
        <p:nvPicPr>
          <p:cNvPr id="8" name="Picture 8"/>
          <p:cNvPicPr>
            <a:picLocks noChangeAspect="1"/>
          </p:cNvPicPr>
          <p:nvPr/>
        </p:nvPicPr>
        <p:blipFill>
          <a:blip r:embed="rId4"/>
          <a:srcRect/>
          <a:stretch>
            <a:fillRect/>
          </a:stretch>
        </p:blipFill>
        <p:spPr>
          <a:xfrm>
            <a:off x="12573000" y="4904409"/>
            <a:ext cx="4923714" cy="4171729"/>
          </a:xfrm>
          <a:prstGeom prst="rect">
            <a:avLst/>
          </a:prstGeom>
        </p:spPr>
      </p:pic>
      <p:sp>
        <p:nvSpPr>
          <p:cNvPr id="14" name="TextBox 14"/>
          <p:cNvSpPr txBox="1"/>
          <p:nvPr/>
        </p:nvSpPr>
        <p:spPr>
          <a:xfrm>
            <a:off x="3756314" y="1085850"/>
            <a:ext cx="10775373" cy="1158876"/>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ADDITIONAL RESOURCES</a:t>
            </a:r>
          </a:p>
        </p:txBody>
      </p:sp>
      <p:pic>
        <p:nvPicPr>
          <p:cNvPr id="15" name="Picture 23"/>
          <p:cNvPicPr>
            <a:picLocks noChangeAspect="1"/>
          </p:cNvPicPr>
          <p:nvPr/>
        </p:nvPicPr>
        <p:blipFill>
          <a:blip r:embed="rId5"/>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a:picLocks noChangeAspect="1"/>
          </p:cNvPicPr>
          <p:nvPr/>
        </p:nvPicPr>
        <p:blipFill>
          <a:blip r:embed="rId6"/>
          <a:stretch>
            <a:fillRect/>
          </a:stretch>
        </p:blipFill>
        <p:spPr>
          <a:xfrm>
            <a:off x="12780356" y="5134574"/>
            <a:ext cx="2114550" cy="2906122"/>
          </a:xfrm>
          <a:prstGeom prst="rect">
            <a:avLst/>
          </a:prstGeom>
        </p:spPr>
      </p:pic>
      <p:sp>
        <p:nvSpPr>
          <p:cNvPr id="17" name="Rectangle 16"/>
          <p:cNvSpPr/>
          <p:nvPr/>
        </p:nvSpPr>
        <p:spPr>
          <a:xfrm>
            <a:off x="15034857" y="5772102"/>
            <a:ext cx="1981200" cy="1200329"/>
          </a:xfrm>
          <a:prstGeom prst="rect">
            <a:avLst/>
          </a:prstGeom>
        </p:spPr>
        <p:txBody>
          <a:bodyPr wrap="square">
            <a:spAutoFit/>
          </a:bodyPr>
          <a:lstStyle/>
          <a:p>
            <a:r>
              <a:rPr lang="en-GB" b="1" dirty="0"/>
              <a:t>https://www.eco-schoolsni.org/eco-schoolsni/documents/006513.pdf</a:t>
            </a:r>
          </a:p>
        </p:txBody>
      </p:sp>
      <p:sp>
        <p:nvSpPr>
          <p:cNvPr id="18" name="Rectangle 17"/>
          <p:cNvSpPr/>
          <p:nvPr/>
        </p:nvSpPr>
        <p:spPr>
          <a:xfrm>
            <a:off x="6882205" y="6189090"/>
            <a:ext cx="3962400" cy="646331"/>
          </a:xfrm>
          <a:prstGeom prst="rect">
            <a:avLst/>
          </a:prstGeom>
        </p:spPr>
        <p:txBody>
          <a:bodyPr wrap="square">
            <a:spAutoFit/>
          </a:bodyPr>
          <a:lstStyle/>
          <a:p>
            <a:r>
              <a:rPr lang="en-GB" b="1" dirty="0"/>
              <a:t>https://www.eco-schoolsni.org/eco-schoolsni/documents/006500.pdf</a:t>
            </a:r>
          </a:p>
        </p:txBody>
      </p:sp>
      <p:pic>
        <p:nvPicPr>
          <p:cNvPr id="19" name="Picture 18"/>
          <p:cNvPicPr>
            <a:picLocks noChangeAspect="1"/>
          </p:cNvPicPr>
          <p:nvPr/>
        </p:nvPicPr>
        <p:blipFill>
          <a:blip r:embed="rId7"/>
          <a:stretch>
            <a:fillRect/>
          </a:stretch>
        </p:blipFill>
        <p:spPr>
          <a:xfrm>
            <a:off x="7735869" y="3586114"/>
            <a:ext cx="2255071" cy="2185988"/>
          </a:xfrm>
          <a:prstGeom prst="rect">
            <a:avLst/>
          </a:prstGeom>
        </p:spPr>
      </p:pic>
      <p:sp>
        <p:nvSpPr>
          <p:cNvPr id="20" name="Rectangle 19"/>
          <p:cNvSpPr/>
          <p:nvPr/>
        </p:nvSpPr>
        <p:spPr>
          <a:xfrm>
            <a:off x="1371600" y="7717530"/>
            <a:ext cx="3276600" cy="646331"/>
          </a:xfrm>
          <a:prstGeom prst="rect">
            <a:avLst/>
          </a:prstGeom>
        </p:spPr>
        <p:txBody>
          <a:bodyPr wrap="square">
            <a:spAutoFit/>
          </a:bodyPr>
          <a:lstStyle/>
          <a:p>
            <a:r>
              <a:rPr lang="en-GB" b="1" dirty="0"/>
              <a:t>https://www.ecoschools.global/lesson-plans-for-teachers</a:t>
            </a:r>
          </a:p>
        </p:txBody>
      </p:sp>
      <p:pic>
        <p:nvPicPr>
          <p:cNvPr id="21" name="Picture 20"/>
          <p:cNvPicPr>
            <a:picLocks noChangeAspect="1"/>
          </p:cNvPicPr>
          <p:nvPr/>
        </p:nvPicPr>
        <p:blipFill>
          <a:blip r:embed="rId8"/>
          <a:stretch>
            <a:fillRect/>
          </a:stretch>
        </p:blipFill>
        <p:spPr>
          <a:xfrm>
            <a:off x="1406249" y="4885721"/>
            <a:ext cx="2860951" cy="283406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6" name="Picture 6"/>
          <p:cNvPicPr>
            <a:picLocks noChangeAspect="1"/>
          </p:cNvPicPr>
          <p:nvPr/>
        </p:nvPicPr>
        <p:blipFill>
          <a:blip r:embed="rId3"/>
          <a:srcRect/>
          <a:stretch>
            <a:fillRect/>
          </a:stretch>
        </p:blipFill>
        <p:spPr>
          <a:xfrm rot="4810274">
            <a:off x="15351211" y="518240"/>
            <a:ext cx="1675438" cy="2107469"/>
          </a:xfrm>
          <a:prstGeom prst="rect">
            <a:avLst/>
          </a:prstGeom>
        </p:spPr>
      </p:pic>
      <p:pic>
        <p:nvPicPr>
          <p:cNvPr id="8" name="Picture 8"/>
          <p:cNvPicPr>
            <a:picLocks noChangeAspect="1"/>
          </p:cNvPicPr>
          <p:nvPr/>
        </p:nvPicPr>
        <p:blipFill>
          <a:blip r:embed="rId2"/>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5"/>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a:srcRect/>
          <a:stretch>
            <a:fillRect/>
          </a:stretch>
        </p:blipFill>
        <p:spPr>
          <a:xfrm rot="-1669974">
            <a:off x="6165299" y="822791"/>
            <a:ext cx="530353" cy="898904"/>
          </a:xfrm>
          <a:prstGeom prst="rect">
            <a:avLst/>
          </a:prstGeom>
        </p:spPr>
      </p:pic>
      <p:pic>
        <p:nvPicPr>
          <p:cNvPr id="18" name="Picture 18"/>
          <p:cNvPicPr>
            <a:picLocks noChangeAspect="1"/>
          </p:cNvPicPr>
          <p:nvPr/>
        </p:nvPicPr>
        <p:blipFill>
          <a:blip r:embed="rId6"/>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6"/>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7"/>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8"/>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9"/>
          <a:srcRect t="748" b="748"/>
          <a:stretch>
            <a:fillRect/>
          </a:stretch>
        </p:blipFill>
        <p:spPr>
          <a:xfrm>
            <a:off x="15570248" y="947228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54432" y="8005871"/>
            <a:ext cx="1813972" cy="2170401"/>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8600" y="8756264"/>
            <a:ext cx="5042863" cy="1364133"/>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49401" y="8074974"/>
            <a:ext cx="2282280" cy="2105046"/>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29247" y="8286415"/>
            <a:ext cx="1698800" cy="172711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830364" y="2220051"/>
            <a:ext cx="2770185" cy="2478057"/>
          </a:xfrm>
          <a:prstGeom prst="rect">
            <a:avLst/>
          </a:prstGeom>
        </p:spPr>
      </p:pic>
      <p:pic>
        <p:nvPicPr>
          <p:cNvPr id="3" name="Picture 3"/>
          <p:cNvPicPr>
            <a:picLocks noChangeAspect="1"/>
          </p:cNvPicPr>
          <p:nvPr/>
        </p:nvPicPr>
        <p:blipFill>
          <a:blip r:embed="rId3"/>
          <a:srcRect/>
          <a:stretch>
            <a:fillRect/>
          </a:stretch>
        </p:blipFill>
        <p:spPr>
          <a:xfrm rot="181237">
            <a:off x="2518566" y="5294768"/>
            <a:ext cx="13219977" cy="2643995"/>
          </a:xfrm>
          <a:prstGeom prst="rect">
            <a:avLst/>
          </a:prstGeom>
        </p:spPr>
      </p:pic>
      <p:sp>
        <p:nvSpPr>
          <p:cNvPr id="4" name="TextBox 4"/>
          <p:cNvSpPr txBox="1"/>
          <p:nvPr/>
        </p:nvSpPr>
        <p:spPr>
          <a:xfrm>
            <a:off x="3357995" y="5094830"/>
            <a:ext cx="11572009"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LESSON FOR THE DAY</a:t>
            </a:r>
          </a:p>
        </p:txBody>
      </p:sp>
      <p:pic>
        <p:nvPicPr>
          <p:cNvPr id="5" name="Picture 5"/>
          <p:cNvPicPr>
            <a:picLocks noChangeAspect="1"/>
          </p:cNvPicPr>
          <p:nvPr/>
        </p:nvPicPr>
        <p:blipFill>
          <a:blip r:embed="rId4"/>
          <a:srcRect/>
          <a:stretch>
            <a:fillRect/>
          </a:stretch>
        </p:blipFill>
        <p:spPr>
          <a:xfrm rot="1437957">
            <a:off x="6796137" y="2973399"/>
            <a:ext cx="1321100" cy="1136146"/>
          </a:xfrm>
          <a:prstGeom prst="rect">
            <a:avLst/>
          </a:prstGeom>
        </p:spPr>
      </p:pic>
      <p:pic>
        <p:nvPicPr>
          <p:cNvPr id="6" name="Picture 6"/>
          <p:cNvPicPr>
            <a:picLocks noChangeAspect="1"/>
          </p:cNvPicPr>
          <p:nvPr/>
        </p:nvPicPr>
        <p:blipFill>
          <a:blip r:embed="rId5"/>
          <a:srcRect/>
          <a:stretch>
            <a:fillRect/>
          </a:stretch>
        </p:blipFill>
        <p:spPr>
          <a:xfrm rot="10359667">
            <a:off x="10277409" y="3289062"/>
            <a:ext cx="1321100" cy="1136146"/>
          </a:xfrm>
          <a:prstGeom prst="rect">
            <a:avLst/>
          </a:prstGeom>
        </p:spPr>
      </p:pic>
      <p:pic>
        <p:nvPicPr>
          <p:cNvPr id="7" name="Picture 7"/>
          <p:cNvPicPr>
            <a:picLocks noChangeAspect="1"/>
          </p:cNvPicPr>
          <p:nvPr/>
        </p:nvPicPr>
        <p:blipFill>
          <a:blip r:embed="rId6"/>
          <a:srcRect l="24681" t="19957" r="25654" b="19187"/>
          <a:stretch>
            <a:fillRect/>
          </a:stretch>
        </p:blipFill>
        <p:spPr>
          <a:xfrm rot="489684">
            <a:off x="8390699" y="2589278"/>
            <a:ext cx="1419676" cy="1739603"/>
          </a:xfrm>
          <a:prstGeom prst="rect">
            <a:avLst/>
          </a:prstGeom>
        </p:spPr>
      </p:pic>
      <p:pic>
        <p:nvPicPr>
          <p:cNvPr id="8" name="Picture 8"/>
          <p:cNvPicPr>
            <a:picLocks noChangeAspect="1"/>
          </p:cNvPicPr>
          <p:nvPr/>
        </p:nvPicPr>
        <p:blipFill>
          <a:blip r:embed="rId7"/>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7"/>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7"/>
          <a:srcRect/>
          <a:stretch>
            <a:fillRect/>
          </a:stretch>
        </p:blipFill>
        <p:spPr>
          <a:xfrm rot="10084657">
            <a:off x="1076541" y="943740"/>
            <a:ext cx="541332" cy="519679"/>
          </a:xfrm>
          <a:prstGeom prst="rect">
            <a:avLst/>
          </a:prstGeom>
        </p:spPr>
      </p:pic>
      <p:pic>
        <p:nvPicPr>
          <p:cNvPr id="11" name="Picture 11"/>
          <p:cNvPicPr>
            <a:picLocks noChangeAspect="1"/>
          </p:cNvPicPr>
          <p:nvPr/>
        </p:nvPicPr>
        <p:blipFill>
          <a:blip r:embed="rId8"/>
          <a:srcRect/>
          <a:stretch>
            <a:fillRect/>
          </a:stretch>
        </p:blipFill>
        <p:spPr>
          <a:xfrm rot="1460983">
            <a:off x="-63881" y="6717696"/>
            <a:ext cx="1748898" cy="2199872"/>
          </a:xfrm>
          <a:prstGeom prst="rect">
            <a:avLst/>
          </a:prstGeom>
        </p:spPr>
      </p:pic>
      <p:pic>
        <p:nvPicPr>
          <p:cNvPr id="12" name="Picture 12"/>
          <p:cNvPicPr>
            <a:picLocks noChangeAspect="1"/>
          </p:cNvPicPr>
          <p:nvPr/>
        </p:nvPicPr>
        <p:blipFill>
          <a:blip r:embed="rId9"/>
          <a:srcRect/>
          <a:stretch>
            <a:fillRect/>
          </a:stretch>
        </p:blipFill>
        <p:spPr>
          <a:xfrm>
            <a:off x="5486684" y="8801590"/>
            <a:ext cx="758759" cy="837986"/>
          </a:xfrm>
          <a:prstGeom prst="rect">
            <a:avLst/>
          </a:prstGeom>
        </p:spPr>
      </p:pic>
      <p:pic>
        <p:nvPicPr>
          <p:cNvPr id="13" name="Picture 13"/>
          <p:cNvPicPr>
            <a:picLocks noChangeAspect="1"/>
          </p:cNvPicPr>
          <p:nvPr/>
        </p:nvPicPr>
        <p:blipFill>
          <a:blip r:embed="rId8"/>
          <a:srcRect/>
          <a:stretch>
            <a:fillRect/>
          </a:stretch>
        </p:blipFill>
        <p:spPr>
          <a:xfrm rot="4810274">
            <a:off x="14961304" y="438282"/>
            <a:ext cx="1675438" cy="2107469"/>
          </a:xfrm>
          <a:prstGeom prst="rect">
            <a:avLst/>
          </a:prstGeom>
        </p:spPr>
      </p:pic>
      <p:pic>
        <p:nvPicPr>
          <p:cNvPr id="14" name="Picture 14"/>
          <p:cNvPicPr>
            <a:picLocks noChangeAspect="1"/>
          </p:cNvPicPr>
          <p:nvPr/>
        </p:nvPicPr>
        <p:blipFill>
          <a:blip r:embed="rId7"/>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7"/>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7"/>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10"/>
          <a:srcRect/>
          <a:stretch>
            <a:fillRect/>
          </a:stretch>
        </p:blipFill>
        <p:spPr>
          <a:xfrm rot="1345741">
            <a:off x="12100836" y="8176526"/>
            <a:ext cx="511678" cy="867251"/>
          </a:xfrm>
          <a:prstGeom prst="rect">
            <a:avLst/>
          </a:prstGeom>
        </p:spPr>
      </p:pic>
      <p:pic>
        <p:nvPicPr>
          <p:cNvPr id="19" name="Picture 19"/>
          <p:cNvPicPr>
            <a:picLocks noChangeAspect="1"/>
          </p:cNvPicPr>
          <p:nvPr/>
        </p:nvPicPr>
        <p:blipFill>
          <a:blip r:embed="rId9"/>
          <a:srcRect/>
          <a:stretch>
            <a:fillRect/>
          </a:stretch>
        </p:blipFill>
        <p:spPr>
          <a:xfrm rot="1800043">
            <a:off x="11268667" y="998301"/>
            <a:ext cx="567418" cy="626667"/>
          </a:xfrm>
          <a:prstGeom prst="rect">
            <a:avLst/>
          </a:prstGeom>
        </p:spPr>
      </p:pic>
      <p:pic>
        <p:nvPicPr>
          <p:cNvPr id="20" name="Picture 20"/>
          <p:cNvPicPr>
            <a:picLocks noChangeAspect="1"/>
          </p:cNvPicPr>
          <p:nvPr/>
        </p:nvPicPr>
        <p:blipFill>
          <a:blip r:embed="rId10"/>
          <a:srcRect/>
          <a:stretch>
            <a:fillRect/>
          </a:stretch>
        </p:blipFill>
        <p:spPr>
          <a:xfrm rot="-10154087">
            <a:off x="15992066" y="3895523"/>
            <a:ext cx="489149" cy="829067"/>
          </a:xfrm>
          <a:prstGeom prst="rect">
            <a:avLst/>
          </a:prstGeom>
        </p:spPr>
      </p:pic>
      <p:pic>
        <p:nvPicPr>
          <p:cNvPr id="21" name="Picture 21"/>
          <p:cNvPicPr>
            <a:picLocks noChangeAspect="1"/>
          </p:cNvPicPr>
          <p:nvPr/>
        </p:nvPicPr>
        <p:blipFill>
          <a:blip r:embed="rId10"/>
          <a:srcRect/>
          <a:stretch>
            <a:fillRect/>
          </a:stretch>
        </p:blipFill>
        <p:spPr>
          <a:xfrm rot="-1669974">
            <a:off x="5912815" y="754128"/>
            <a:ext cx="530353" cy="898904"/>
          </a:xfrm>
          <a:prstGeom prst="rect">
            <a:avLst/>
          </a:prstGeom>
        </p:spPr>
      </p:pic>
      <p:pic>
        <p:nvPicPr>
          <p:cNvPr id="22" name="Picture 22"/>
          <p:cNvPicPr>
            <a:picLocks noChangeAspect="1"/>
          </p:cNvPicPr>
          <p:nvPr/>
        </p:nvPicPr>
        <p:blipFill>
          <a:blip r:embed="rId7"/>
          <a:srcRect/>
          <a:stretch>
            <a:fillRect/>
          </a:stretch>
        </p:blipFill>
        <p:spPr>
          <a:xfrm rot="-1839255">
            <a:off x="8938249" y="9486280"/>
            <a:ext cx="554415" cy="532238"/>
          </a:xfrm>
          <a:prstGeom prst="rect">
            <a:avLst/>
          </a:prstGeom>
        </p:spPr>
      </p:pic>
      <p:pic>
        <p:nvPicPr>
          <p:cNvPr id="23" name="Picture 23"/>
          <p:cNvPicPr>
            <a:picLocks noChangeAspect="1"/>
          </p:cNvPicPr>
          <p:nvPr/>
        </p:nvPicPr>
        <p:blipFill>
          <a:blip r:embed="rId11"/>
          <a:srcRect/>
          <a:stretch>
            <a:fillRect/>
          </a:stretch>
        </p:blipFill>
        <p:spPr>
          <a:xfrm rot="693431">
            <a:off x="3048616" y="2204439"/>
            <a:ext cx="826577" cy="1185137"/>
          </a:xfrm>
          <a:prstGeom prst="rect">
            <a:avLst/>
          </a:prstGeom>
        </p:spPr>
      </p:pic>
      <p:pic>
        <p:nvPicPr>
          <p:cNvPr id="24" name="Picture 24"/>
          <p:cNvPicPr>
            <a:picLocks noChangeAspect="1"/>
          </p:cNvPicPr>
          <p:nvPr/>
        </p:nvPicPr>
        <p:blipFill>
          <a:blip r:embed="rId3"/>
          <a:srcRect/>
          <a:stretch>
            <a:fillRect/>
          </a:stretch>
        </p:blipFill>
        <p:spPr>
          <a:xfrm rot="133738">
            <a:off x="6707555" y="8172184"/>
            <a:ext cx="4872890" cy="974578"/>
          </a:xfrm>
          <a:prstGeom prst="rect">
            <a:avLst/>
          </a:prstGeom>
        </p:spPr>
      </p:pic>
      <p:sp>
        <p:nvSpPr>
          <p:cNvPr id="25" name="TextBox 25"/>
          <p:cNvSpPr txBox="1"/>
          <p:nvPr/>
        </p:nvSpPr>
        <p:spPr>
          <a:xfrm>
            <a:off x="3357995" y="8149142"/>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KEY STAGE 3</a:t>
            </a:r>
          </a:p>
        </p:txBody>
      </p:sp>
      <p:pic>
        <p:nvPicPr>
          <p:cNvPr id="26" name="Picture 23"/>
          <p:cNvPicPr>
            <a:picLocks noChangeAspect="1"/>
          </p:cNvPicPr>
          <p:nvPr/>
        </p:nvPicPr>
        <p:blipFill>
          <a:blip r:embed="rId12"/>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3852019" y="983764"/>
            <a:ext cx="5044196" cy="10323642"/>
          </a:xfrm>
          <a:prstGeom prst="rect">
            <a:avLst/>
          </a:prstGeom>
        </p:spPr>
      </p:pic>
      <p:pic>
        <p:nvPicPr>
          <p:cNvPr id="3" name="Picture 3"/>
          <p:cNvPicPr>
            <a:picLocks noChangeAspect="1"/>
          </p:cNvPicPr>
          <p:nvPr/>
        </p:nvPicPr>
        <p:blipFill>
          <a:blip r:embed="rId3"/>
          <a:srcRect/>
          <a:stretch>
            <a:fillRect/>
          </a:stretch>
        </p:blipFill>
        <p:spPr>
          <a:xfrm rot="-133821">
            <a:off x="1365050" y="2690381"/>
            <a:ext cx="9585460" cy="2815451"/>
          </a:xfrm>
          <a:prstGeom prst="rect">
            <a:avLst/>
          </a:prstGeom>
        </p:spPr>
      </p:pic>
      <p:pic>
        <p:nvPicPr>
          <p:cNvPr id="4" name="Picture 4"/>
          <p:cNvPicPr>
            <a:picLocks noChangeAspect="1"/>
          </p:cNvPicPr>
          <p:nvPr/>
        </p:nvPicPr>
        <p:blipFill>
          <a:blip r:embed="rId4"/>
          <a:srcRect/>
          <a:stretch>
            <a:fillRect/>
          </a:stretch>
        </p:blipFill>
        <p:spPr>
          <a:xfrm rot="5400000">
            <a:off x="10590564" y="2811244"/>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68224" y="2135989"/>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8" name="TextBox 8"/>
          <p:cNvSpPr txBox="1"/>
          <p:nvPr/>
        </p:nvSpPr>
        <p:spPr>
          <a:xfrm>
            <a:off x="1676400" y="5287636"/>
            <a:ext cx="9590859" cy="2954655"/>
          </a:xfrm>
          <a:prstGeom prst="rect">
            <a:avLst/>
          </a:prstGeom>
        </p:spPr>
        <p:txBody>
          <a:bodyPr wrap="square" lIns="0" tIns="0" rIns="0" bIns="0" rtlCol="0" anchor="t">
            <a:spAutoFit/>
          </a:bodyPr>
          <a:lstStyle/>
          <a:p>
            <a:r>
              <a:rPr lang="en-GB" sz="2400" dirty="0">
                <a:latin typeface="Muli Regular" panose="020B0604020202020204" charset="0"/>
              </a:rPr>
              <a:t>Estimation of waste generation and understanding its composition is important information for management of waste as this information influences the designing of waste collection and handling facilities, understanding its management and safe disposal. The information also raises awareness of waste being produced at home and what individuals can do to minimize waste and adopt practices like segregation, reuse and composting to support the waste management systems in their towns and cities.</a:t>
            </a:r>
            <a:endParaRPr lang="en-US" sz="3200" dirty="0">
              <a:solidFill>
                <a:srgbClr val="000000"/>
              </a:solidFill>
              <a:latin typeface="Muli Regular" panose="020B0604020202020204" charset="0"/>
            </a:endParaRPr>
          </a:p>
        </p:txBody>
      </p:sp>
      <p:sp>
        <p:nvSpPr>
          <p:cNvPr id="9" name="TextBox 9"/>
          <p:cNvSpPr txBox="1"/>
          <p:nvPr/>
        </p:nvSpPr>
        <p:spPr>
          <a:xfrm>
            <a:off x="1750261" y="2934193"/>
            <a:ext cx="8866712" cy="2257028"/>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WASTE MANAGEMENT AND ITS IMPORTANCE</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20"/>
          <p:cNvSpPr txBox="1"/>
          <p:nvPr/>
        </p:nvSpPr>
        <p:spPr>
          <a:xfrm>
            <a:off x="939827" y="4360642"/>
            <a:ext cx="9562221" cy="553998"/>
          </a:xfrm>
          <a:prstGeom prst="rect">
            <a:avLst/>
          </a:prstGeom>
          <a:noFill/>
        </p:spPr>
        <p:txBody>
          <a:bodyPr wrap="square" rtlCol="0">
            <a:spAutoFit/>
          </a:bodyPr>
          <a:lstStyle/>
          <a:p>
            <a:pPr algn="ctr"/>
            <a:endParaRPr lang="en-GB" sz="3000" dirty="0">
              <a:latin typeface="Muli Regular" panose="020B0604020202020204" charset="0"/>
            </a:endParaRPr>
          </a:p>
        </p:txBody>
      </p:sp>
      <p:sp>
        <p:nvSpPr>
          <p:cNvPr id="22" name="Rectangle 21"/>
          <p:cNvSpPr/>
          <p:nvPr/>
        </p:nvSpPr>
        <p:spPr>
          <a:xfrm>
            <a:off x="12653263" y="5013098"/>
            <a:ext cx="3776354" cy="1477328"/>
          </a:xfrm>
          <a:prstGeom prst="rect">
            <a:avLst/>
          </a:prstGeom>
        </p:spPr>
        <p:txBody>
          <a:bodyPr wrap="square">
            <a:spAutoFit/>
          </a:bodyPr>
          <a:lstStyle/>
          <a:p>
            <a:r>
              <a:rPr lang="en-GB" dirty="0">
                <a:latin typeface="Muli Regular" panose="020B0604020202020204" charset="0"/>
              </a:rPr>
              <a:t>Eight million tons of plastic waste ends up in sea every year. </a:t>
            </a:r>
          </a:p>
          <a:p>
            <a:r>
              <a:rPr lang="en-GB" dirty="0">
                <a:latin typeface="Muli Regular" panose="020B0604020202020204" charset="0"/>
              </a:rPr>
              <a:t>To put it in perspective, a blue whale weighs 120 tons:</a:t>
            </a:r>
          </a:p>
          <a:p>
            <a:r>
              <a:rPr lang="en-GB" dirty="0">
                <a:latin typeface="Muli Regular" panose="020B0604020202020204" charset="0"/>
              </a:rPr>
              <a:t>8m tonnes = 66,000 blue whales.</a:t>
            </a:r>
          </a:p>
        </p:txBody>
      </p:sp>
      <p:sp>
        <p:nvSpPr>
          <p:cNvPr id="23" name="TextBox 22"/>
          <p:cNvSpPr txBox="1"/>
          <p:nvPr/>
        </p:nvSpPr>
        <p:spPr>
          <a:xfrm>
            <a:off x="12725400" y="2442834"/>
            <a:ext cx="3525585" cy="1938992"/>
          </a:xfrm>
          <a:prstGeom prst="rect">
            <a:avLst/>
          </a:prstGeom>
          <a:noFill/>
        </p:spPr>
        <p:txBody>
          <a:bodyPr wrap="square" rtlCol="0">
            <a:spAutoFit/>
          </a:bodyPr>
          <a:lstStyle/>
          <a:p>
            <a:pPr algn="ctr"/>
            <a:r>
              <a:rPr lang="en-GB" sz="3000" dirty="0">
                <a:latin typeface="Muli Regular" panose="020B0604020202020204" charset="0"/>
              </a:rPr>
              <a:t>WHAT IS WASTE?</a:t>
            </a:r>
          </a:p>
          <a:p>
            <a:pPr algn="ctr"/>
            <a:r>
              <a:rPr lang="en-GB" sz="3000" dirty="0">
                <a:latin typeface="Muli Regular" panose="020B0604020202020204" charset="0"/>
              </a:rPr>
              <a:t>Waste is rubbish that goes to landfill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3198842" y="356997"/>
            <a:ext cx="5682516" cy="11205690"/>
          </a:xfrm>
          <a:prstGeom prst="rect">
            <a:avLst/>
          </a:prstGeom>
        </p:spPr>
      </p:pic>
      <p:pic>
        <p:nvPicPr>
          <p:cNvPr id="3" name="Picture 3"/>
          <p:cNvPicPr>
            <a:picLocks noChangeAspect="1"/>
          </p:cNvPicPr>
          <p:nvPr/>
        </p:nvPicPr>
        <p:blipFill>
          <a:blip r:embed="rId3"/>
          <a:srcRect/>
          <a:stretch>
            <a:fillRect/>
          </a:stretch>
        </p:blipFill>
        <p:spPr>
          <a:xfrm rot="-133821">
            <a:off x="1539971" y="1735287"/>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0564" y="2811244"/>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68224" y="2250591"/>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8" name="TextBox 8"/>
          <p:cNvSpPr txBox="1"/>
          <p:nvPr/>
        </p:nvSpPr>
        <p:spPr>
          <a:xfrm>
            <a:off x="733656" y="4299731"/>
            <a:ext cx="10830005" cy="3385542"/>
          </a:xfrm>
          <a:prstGeom prst="rect">
            <a:avLst/>
          </a:prstGeom>
        </p:spPr>
        <p:txBody>
          <a:bodyPr wrap="square" lIns="0" tIns="0" rIns="0" bIns="0" rtlCol="0" anchor="t">
            <a:spAutoFit/>
          </a:bodyPr>
          <a:lstStyle/>
          <a:p>
            <a:pPr marL="342900" indent="-342900">
              <a:buFont typeface="Wingdings" panose="05000000000000000000" pitchFamily="2" charset="2"/>
              <a:buChar char="ü"/>
            </a:pPr>
            <a:r>
              <a:rPr lang="en-GB" sz="2200" dirty="0">
                <a:latin typeface="Muli Regular" panose="020B0604020202020204" charset="0"/>
              </a:rPr>
              <a:t>REFUSE material or products like disposable plastic whenever and wherever possible.</a:t>
            </a:r>
          </a:p>
          <a:p>
            <a:pPr marL="342900" indent="-342900">
              <a:buFont typeface="Wingdings" panose="05000000000000000000" pitchFamily="2" charset="2"/>
              <a:buChar char="ü"/>
            </a:pPr>
            <a:r>
              <a:rPr lang="en-GB" sz="2200" dirty="0">
                <a:latin typeface="Muli Regular" panose="020B0604020202020204" charset="0"/>
              </a:rPr>
              <a:t>RETHINK before creating waste or think of alternative products for reducing waste.</a:t>
            </a:r>
          </a:p>
          <a:p>
            <a:pPr marL="342900" indent="-342900">
              <a:buFont typeface="Wingdings" panose="05000000000000000000" pitchFamily="2" charset="2"/>
              <a:buChar char="ü"/>
            </a:pPr>
            <a:r>
              <a:rPr lang="en-GB" sz="2200" dirty="0">
                <a:latin typeface="Muli Regular" panose="020B0604020202020204" charset="0"/>
              </a:rPr>
              <a:t>REDUCE to limit the amount of waste one creates in the first place. This includes buying products with less packaging.</a:t>
            </a:r>
          </a:p>
          <a:p>
            <a:pPr marL="342900" indent="-342900">
              <a:buFont typeface="Wingdings" panose="05000000000000000000" pitchFamily="2" charset="2"/>
              <a:buChar char="ü"/>
            </a:pPr>
            <a:r>
              <a:rPr lang="en-GB" sz="2200" dirty="0">
                <a:latin typeface="Muli Regular" panose="020B0604020202020204" charset="0"/>
              </a:rPr>
              <a:t>REUSE something again that you would normally throw away (e.g. Glass jar for food or plastic bags for bin liners.)</a:t>
            </a:r>
          </a:p>
          <a:p>
            <a:pPr marL="342900" indent="-342900">
              <a:buFont typeface="Wingdings" panose="05000000000000000000" pitchFamily="2" charset="2"/>
              <a:buChar char="ü"/>
            </a:pPr>
            <a:r>
              <a:rPr lang="en-GB" sz="2200" dirty="0">
                <a:latin typeface="Muli Regular" panose="020B0604020202020204" charset="0"/>
              </a:rPr>
              <a:t>RECYCLE products. This is only recommended when reducing and reusing are not possible.</a:t>
            </a:r>
            <a:endParaRPr lang="en-US" sz="2200" dirty="0">
              <a:solidFill>
                <a:srgbClr val="000000"/>
              </a:solidFill>
              <a:latin typeface="Muli Regular" panose="020B0604020202020204" charset="0"/>
            </a:endParaRPr>
          </a:p>
        </p:txBody>
      </p:sp>
      <p:sp>
        <p:nvSpPr>
          <p:cNvPr id="9" name="TextBox 9"/>
          <p:cNvSpPr txBox="1"/>
          <p:nvPr/>
        </p:nvSpPr>
        <p:spPr>
          <a:xfrm>
            <a:off x="1942663" y="1978758"/>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UNDERSTANDING WASTE</a:t>
            </a:r>
          </a:p>
        </p:txBody>
      </p:sp>
      <p:pic>
        <p:nvPicPr>
          <p:cNvPr id="10" name="Picture 10"/>
          <p:cNvPicPr>
            <a:picLocks noChangeAspect="1"/>
          </p:cNvPicPr>
          <p:nvPr/>
        </p:nvPicPr>
        <p:blipFill>
          <a:blip r:embed="rId6"/>
          <a:srcRect/>
          <a:stretch>
            <a:fillRect/>
          </a:stretch>
        </p:blipFill>
        <p:spPr>
          <a:xfrm rot="10084657">
            <a:off x="3505540" y="1174507"/>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20"/>
          <p:cNvSpPr txBox="1"/>
          <p:nvPr/>
        </p:nvSpPr>
        <p:spPr>
          <a:xfrm>
            <a:off x="1194350" y="3569691"/>
            <a:ext cx="9562221" cy="553998"/>
          </a:xfrm>
          <a:prstGeom prst="rect">
            <a:avLst/>
          </a:prstGeom>
          <a:noFill/>
        </p:spPr>
        <p:txBody>
          <a:bodyPr wrap="square" rtlCol="0">
            <a:spAutoFit/>
          </a:bodyPr>
          <a:lstStyle/>
          <a:p>
            <a:pPr algn="ctr"/>
            <a:endParaRPr lang="en-GB" sz="3000" dirty="0">
              <a:latin typeface="Muli Regular" panose="020B0604020202020204" charset="0"/>
            </a:endParaRPr>
          </a:p>
        </p:txBody>
      </p:sp>
      <p:sp>
        <p:nvSpPr>
          <p:cNvPr id="22" name="Rectangle 21"/>
          <p:cNvSpPr/>
          <p:nvPr/>
        </p:nvSpPr>
        <p:spPr>
          <a:xfrm>
            <a:off x="12596814" y="3542400"/>
            <a:ext cx="3776354" cy="4154984"/>
          </a:xfrm>
          <a:prstGeom prst="rect">
            <a:avLst/>
          </a:prstGeom>
        </p:spPr>
        <p:txBody>
          <a:bodyPr wrap="square">
            <a:spAutoFit/>
          </a:bodyPr>
          <a:lstStyle/>
          <a:p>
            <a:r>
              <a:rPr lang="en-GB" sz="2200" dirty="0">
                <a:latin typeface="Muli Regular" panose="020B0604020202020204" charset="0"/>
              </a:rPr>
              <a:t>Waste surveys in the school will help assess the type and quantity of waste produced/ generated in the school. </a:t>
            </a:r>
          </a:p>
          <a:p>
            <a:endParaRPr lang="en-GB" sz="2200" dirty="0">
              <a:latin typeface="Muli Regular" panose="020B0604020202020204" charset="0"/>
            </a:endParaRPr>
          </a:p>
          <a:p>
            <a:r>
              <a:rPr lang="en-GB" sz="2200" dirty="0">
                <a:latin typeface="Muli Regular" panose="020B0604020202020204" charset="0"/>
              </a:rPr>
              <a:t>It will help understand the current system of collection, handling and disposal. </a:t>
            </a:r>
          </a:p>
          <a:p>
            <a:endParaRPr lang="en-GB" sz="2200" dirty="0">
              <a:latin typeface="Muli Regular" panose="020B0604020202020204" charset="0"/>
            </a:endParaRPr>
          </a:p>
          <a:p>
            <a:r>
              <a:rPr lang="en-GB" sz="2200" dirty="0">
                <a:latin typeface="Muli Regular" panose="020B0604020202020204" charset="0"/>
              </a:rPr>
              <a:t>The survey will help plan appropriate actions.</a:t>
            </a:r>
          </a:p>
        </p:txBody>
      </p:sp>
      <p:sp>
        <p:nvSpPr>
          <p:cNvPr id="23" name="TextBox 22"/>
          <p:cNvSpPr txBox="1"/>
          <p:nvPr/>
        </p:nvSpPr>
        <p:spPr>
          <a:xfrm>
            <a:off x="12463972" y="2442834"/>
            <a:ext cx="3919028" cy="1015663"/>
          </a:xfrm>
          <a:prstGeom prst="rect">
            <a:avLst/>
          </a:prstGeom>
          <a:noFill/>
        </p:spPr>
        <p:txBody>
          <a:bodyPr wrap="square" rtlCol="0">
            <a:spAutoFit/>
          </a:bodyPr>
          <a:lstStyle/>
          <a:p>
            <a:pPr algn="ctr"/>
            <a:r>
              <a:rPr lang="en-GB" sz="3000" dirty="0">
                <a:latin typeface="Muli Regular" panose="020B0604020202020204" charset="0"/>
              </a:rPr>
              <a:t>WHAT IS WASTE SURVEY?</a:t>
            </a:r>
          </a:p>
        </p:txBody>
      </p:sp>
    </p:spTree>
    <p:extLst>
      <p:ext uri="{BB962C8B-B14F-4D97-AF65-F5344CB8AC3E}">
        <p14:creationId xmlns:p14="http://schemas.microsoft.com/office/powerpoint/2010/main" val="3127820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3272435" y="333422"/>
            <a:ext cx="5682516" cy="11205690"/>
          </a:xfrm>
          <a:prstGeom prst="rect">
            <a:avLst/>
          </a:prstGeom>
        </p:spPr>
      </p:pic>
      <p:pic>
        <p:nvPicPr>
          <p:cNvPr id="3" name="Picture 3"/>
          <p:cNvPicPr>
            <a:picLocks noChangeAspect="1"/>
          </p:cNvPicPr>
          <p:nvPr/>
        </p:nvPicPr>
        <p:blipFill>
          <a:blip r:embed="rId3"/>
          <a:srcRect/>
          <a:stretch>
            <a:fillRect/>
          </a:stretch>
        </p:blipFill>
        <p:spPr>
          <a:xfrm rot="-133821">
            <a:off x="1557109" y="1734953"/>
            <a:ext cx="9585460" cy="2797862"/>
          </a:xfrm>
          <a:prstGeom prst="rect">
            <a:avLst/>
          </a:prstGeom>
        </p:spPr>
      </p:pic>
      <p:pic>
        <p:nvPicPr>
          <p:cNvPr id="4" name="Picture 4"/>
          <p:cNvPicPr>
            <a:picLocks noChangeAspect="1"/>
          </p:cNvPicPr>
          <p:nvPr/>
        </p:nvPicPr>
        <p:blipFill>
          <a:blip r:embed="rId4"/>
          <a:srcRect/>
          <a:stretch>
            <a:fillRect/>
          </a:stretch>
        </p:blipFill>
        <p:spPr>
          <a:xfrm rot="5400000">
            <a:off x="10590564" y="2811244"/>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49405" y="2250592"/>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8" name="TextBox 8"/>
          <p:cNvSpPr txBox="1"/>
          <p:nvPr/>
        </p:nvSpPr>
        <p:spPr>
          <a:xfrm>
            <a:off x="1676400" y="4371093"/>
            <a:ext cx="9132975" cy="1354217"/>
          </a:xfrm>
          <a:prstGeom prst="rect">
            <a:avLst/>
          </a:prstGeom>
        </p:spPr>
        <p:txBody>
          <a:bodyPr wrap="square" lIns="0" tIns="0" rIns="0" bIns="0" rtlCol="0" anchor="t">
            <a:spAutoFit/>
          </a:bodyPr>
          <a:lstStyle/>
          <a:p>
            <a:r>
              <a:rPr lang="en-GB" sz="2200" dirty="0">
                <a:latin typeface="Muli Regular" panose="020B0604020202020204" charset="0"/>
              </a:rPr>
              <a:t>The product packaging often has information about the content, price and quantity of the product, make it convenient to store and use the product and also tell us where the product was manufactured and how and by when it should be utilised. </a:t>
            </a:r>
          </a:p>
        </p:txBody>
      </p:sp>
      <p:sp>
        <p:nvSpPr>
          <p:cNvPr id="9" name="TextBox 9"/>
          <p:cNvSpPr txBox="1"/>
          <p:nvPr/>
        </p:nvSpPr>
        <p:spPr>
          <a:xfrm>
            <a:off x="1942663" y="1978758"/>
            <a:ext cx="8866712" cy="2257028"/>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UNDERSTANDING PLASTIC PACKAGING</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Rectangle 21"/>
          <p:cNvSpPr/>
          <p:nvPr/>
        </p:nvSpPr>
        <p:spPr>
          <a:xfrm>
            <a:off x="12740046" y="3545820"/>
            <a:ext cx="3405186" cy="3170099"/>
          </a:xfrm>
          <a:prstGeom prst="rect">
            <a:avLst/>
          </a:prstGeom>
        </p:spPr>
        <p:txBody>
          <a:bodyPr wrap="square">
            <a:spAutoFit/>
          </a:bodyPr>
          <a:lstStyle/>
          <a:p>
            <a:pPr algn="ctr"/>
            <a:r>
              <a:rPr lang="en-GB" sz="2500" dirty="0">
                <a:latin typeface="Muli Regular" panose="020B0604020202020204" charset="0"/>
              </a:rPr>
              <a:t>Packaging sometimes has important symbols like the recycling symbol, ingredients source (vegetarian and non vegetarian), hazards etc.</a:t>
            </a:r>
            <a:endParaRPr lang="en-US" sz="2500" dirty="0">
              <a:solidFill>
                <a:srgbClr val="000000"/>
              </a:solidFill>
              <a:latin typeface="Muli Regular" panose="020B0604020202020204" charset="0"/>
            </a:endParaRPr>
          </a:p>
        </p:txBody>
      </p:sp>
      <p:sp>
        <p:nvSpPr>
          <p:cNvPr id="23" name="TextBox 22"/>
          <p:cNvSpPr txBox="1"/>
          <p:nvPr/>
        </p:nvSpPr>
        <p:spPr>
          <a:xfrm>
            <a:off x="12463972" y="2442834"/>
            <a:ext cx="3919028" cy="553998"/>
          </a:xfrm>
          <a:prstGeom prst="rect">
            <a:avLst/>
          </a:prstGeom>
          <a:noFill/>
        </p:spPr>
        <p:txBody>
          <a:bodyPr wrap="square" rtlCol="0">
            <a:spAutoFit/>
          </a:bodyPr>
          <a:lstStyle/>
          <a:p>
            <a:pPr algn="ctr"/>
            <a:r>
              <a:rPr lang="en-GB" sz="3000" dirty="0">
                <a:latin typeface="Muli Regular" panose="020B0604020202020204" charset="0"/>
              </a:rPr>
              <a:t>DID YOU KNOW</a:t>
            </a:r>
          </a:p>
        </p:txBody>
      </p:sp>
      <p:sp>
        <p:nvSpPr>
          <p:cNvPr id="24" name="Rectangle 23"/>
          <p:cNvSpPr/>
          <p:nvPr/>
        </p:nvSpPr>
        <p:spPr>
          <a:xfrm>
            <a:off x="1585590" y="6157511"/>
            <a:ext cx="9144000" cy="2123658"/>
          </a:xfrm>
          <a:prstGeom prst="rect">
            <a:avLst/>
          </a:prstGeom>
        </p:spPr>
        <p:txBody>
          <a:bodyPr>
            <a:spAutoFit/>
          </a:bodyPr>
          <a:lstStyle/>
          <a:p>
            <a:pPr algn="just" fontAlgn="base"/>
            <a:r>
              <a:rPr lang="en-GB" sz="2200" dirty="0">
                <a:latin typeface="Muli Regular" panose="020B0604020202020204" charset="0"/>
              </a:rPr>
              <a:t>Any plastic you throw in the trash today will sit in a landfill or float in the ocean for thousands of years. As brutal as it may seem, it’s true. We don’t know what the earth or humans will look like a thousand years from now, but plastic will remain the same. So, is there any solution? Well, recycling, reusing, refusing, reducing can offer an answer.</a:t>
            </a:r>
          </a:p>
        </p:txBody>
      </p:sp>
    </p:spTree>
    <p:extLst>
      <p:ext uri="{BB962C8B-B14F-4D97-AF65-F5344CB8AC3E}">
        <p14:creationId xmlns:p14="http://schemas.microsoft.com/office/powerpoint/2010/main" val="3096516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1219199" y="1085917"/>
            <a:ext cx="11887586" cy="1139825"/>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PLASTIC, NOT FANTASTIC</a:t>
            </a:r>
          </a:p>
        </p:txBody>
      </p:sp>
      <p:pic>
        <p:nvPicPr>
          <p:cNvPr id="3" name="Picture 3"/>
          <p:cNvPicPr>
            <a:picLocks noChangeAspect="1"/>
          </p:cNvPicPr>
          <p:nvPr/>
        </p:nvPicPr>
        <p:blipFill>
          <a:blip r:embed="rId2"/>
          <a:srcRect/>
          <a:stretch>
            <a:fillRect/>
          </a:stretch>
        </p:blipFill>
        <p:spPr>
          <a:xfrm rot="5400000">
            <a:off x="516090" y="4015770"/>
            <a:ext cx="6935013" cy="4682005"/>
          </a:xfrm>
          <a:prstGeom prst="rect">
            <a:avLst/>
          </a:prstGeom>
        </p:spPr>
      </p:pic>
      <p:pic>
        <p:nvPicPr>
          <p:cNvPr id="4" name="Picture 4"/>
          <p:cNvPicPr>
            <a:picLocks noChangeAspect="1"/>
          </p:cNvPicPr>
          <p:nvPr/>
        </p:nvPicPr>
        <p:blipFill>
          <a:blip r:embed="rId3"/>
          <a:srcRect/>
          <a:stretch>
            <a:fillRect/>
          </a:stretch>
        </p:blipFill>
        <p:spPr>
          <a:xfrm rot="-111462">
            <a:off x="1532176" y="3115990"/>
            <a:ext cx="4904669" cy="6911611"/>
          </a:xfrm>
          <a:prstGeom prst="rect">
            <a:avLst/>
          </a:prstGeom>
        </p:spPr>
      </p:pic>
      <p:sp>
        <p:nvSpPr>
          <p:cNvPr id="5" name="TextBox 5"/>
          <p:cNvSpPr txBox="1"/>
          <p:nvPr/>
        </p:nvSpPr>
        <p:spPr>
          <a:xfrm>
            <a:off x="2116666" y="3344884"/>
            <a:ext cx="2878206" cy="405765"/>
          </a:xfrm>
          <a:prstGeom prst="rect">
            <a:avLst/>
          </a:prstGeom>
        </p:spPr>
        <p:txBody>
          <a:bodyPr lIns="0" tIns="0" rIns="0" bIns="0" rtlCol="0" anchor="t">
            <a:spAutoFit/>
          </a:bodyPr>
          <a:lstStyle/>
          <a:p>
            <a:pPr>
              <a:lnSpc>
                <a:spcPts val="3359"/>
              </a:lnSpc>
              <a:spcBef>
                <a:spcPct val="0"/>
              </a:spcBef>
            </a:pPr>
            <a:r>
              <a:rPr lang="en-US" sz="2400" spc="72" dirty="0">
                <a:solidFill>
                  <a:srgbClr val="000000"/>
                </a:solidFill>
                <a:latin typeface="Muli Bold"/>
              </a:rPr>
              <a:t>1</a:t>
            </a:r>
          </a:p>
        </p:txBody>
      </p:sp>
      <p:pic>
        <p:nvPicPr>
          <p:cNvPr id="6" name="Picture 6"/>
          <p:cNvPicPr>
            <a:picLocks noChangeAspect="1"/>
          </p:cNvPicPr>
          <p:nvPr/>
        </p:nvPicPr>
        <p:blipFill>
          <a:blip r:embed="rId2"/>
          <a:srcRect/>
          <a:stretch>
            <a:fillRect/>
          </a:stretch>
        </p:blipFill>
        <p:spPr>
          <a:xfrm rot="5400000">
            <a:off x="5994477" y="3925933"/>
            <a:ext cx="6319789" cy="4246455"/>
          </a:xfrm>
          <a:prstGeom prst="rect">
            <a:avLst/>
          </a:prstGeom>
        </p:spPr>
      </p:pic>
      <p:pic>
        <p:nvPicPr>
          <p:cNvPr id="7" name="Picture 7"/>
          <p:cNvPicPr>
            <a:picLocks noChangeAspect="1"/>
          </p:cNvPicPr>
          <p:nvPr/>
        </p:nvPicPr>
        <p:blipFill>
          <a:blip r:embed="rId3"/>
          <a:srcRect/>
          <a:stretch>
            <a:fillRect/>
          </a:stretch>
        </p:blipFill>
        <p:spPr>
          <a:xfrm rot="-111462">
            <a:off x="6977089" y="2988531"/>
            <a:ext cx="4524387" cy="6583102"/>
          </a:xfrm>
          <a:prstGeom prst="rect">
            <a:avLst/>
          </a:prstGeom>
        </p:spPr>
      </p:pic>
      <p:sp>
        <p:nvSpPr>
          <p:cNvPr id="8" name="TextBox 8"/>
          <p:cNvSpPr txBox="1"/>
          <p:nvPr/>
        </p:nvSpPr>
        <p:spPr>
          <a:xfrm>
            <a:off x="7466430" y="3207815"/>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2</a:t>
            </a:r>
          </a:p>
        </p:txBody>
      </p:sp>
      <p:pic>
        <p:nvPicPr>
          <p:cNvPr id="9" name="Picture 9"/>
          <p:cNvPicPr>
            <a:picLocks noChangeAspect="1"/>
          </p:cNvPicPr>
          <p:nvPr/>
        </p:nvPicPr>
        <p:blipFill>
          <a:blip r:embed="rId2"/>
          <a:srcRect/>
          <a:stretch>
            <a:fillRect/>
          </a:stretch>
        </p:blipFill>
        <p:spPr>
          <a:xfrm rot="5400000">
            <a:off x="11021862" y="3790590"/>
            <a:ext cx="7049426" cy="4572907"/>
          </a:xfrm>
          <a:prstGeom prst="rect">
            <a:avLst/>
          </a:prstGeom>
        </p:spPr>
      </p:pic>
      <p:pic>
        <p:nvPicPr>
          <p:cNvPr id="10" name="Picture 10"/>
          <p:cNvPicPr>
            <a:picLocks noChangeAspect="1"/>
          </p:cNvPicPr>
          <p:nvPr/>
        </p:nvPicPr>
        <p:blipFill>
          <a:blip r:embed="rId3"/>
          <a:srcRect/>
          <a:stretch>
            <a:fillRect/>
          </a:stretch>
        </p:blipFill>
        <p:spPr>
          <a:xfrm rot="-111462">
            <a:off x="12267356" y="2757927"/>
            <a:ext cx="4862102" cy="7074487"/>
          </a:xfrm>
          <a:prstGeom prst="rect">
            <a:avLst/>
          </a:prstGeom>
        </p:spPr>
      </p:pic>
      <p:sp>
        <p:nvSpPr>
          <p:cNvPr id="11" name="TextBox 11"/>
          <p:cNvSpPr txBox="1"/>
          <p:nvPr/>
        </p:nvSpPr>
        <p:spPr>
          <a:xfrm>
            <a:off x="12743740" y="3038309"/>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3</a:t>
            </a:r>
          </a:p>
        </p:txBody>
      </p:sp>
      <p:pic>
        <p:nvPicPr>
          <p:cNvPr id="12" name="Picture 12"/>
          <p:cNvPicPr>
            <a:picLocks noChangeAspect="1"/>
          </p:cNvPicPr>
          <p:nvPr/>
        </p:nvPicPr>
        <p:blipFill>
          <a:blip r:embed="rId4"/>
          <a:srcRect/>
          <a:stretch>
            <a:fillRect/>
          </a:stretch>
        </p:blipFill>
        <p:spPr>
          <a:xfrm rot="5252589">
            <a:off x="11046612" y="2680649"/>
            <a:ext cx="516571" cy="495908"/>
          </a:xfrm>
          <a:prstGeom prst="rect">
            <a:avLst/>
          </a:prstGeom>
        </p:spPr>
      </p:pic>
      <p:pic>
        <p:nvPicPr>
          <p:cNvPr id="13" name="Picture 13"/>
          <p:cNvPicPr>
            <a:picLocks noChangeAspect="1"/>
          </p:cNvPicPr>
          <p:nvPr/>
        </p:nvPicPr>
        <p:blipFill>
          <a:blip r:embed="rId4"/>
          <a:srcRect/>
          <a:stretch>
            <a:fillRect/>
          </a:stretch>
        </p:blipFill>
        <p:spPr>
          <a:xfrm rot="-6383107">
            <a:off x="12003300" y="8937345"/>
            <a:ext cx="513645" cy="493100"/>
          </a:xfrm>
          <a:prstGeom prst="rect">
            <a:avLst/>
          </a:prstGeom>
        </p:spPr>
      </p:pic>
      <p:pic>
        <p:nvPicPr>
          <p:cNvPr id="14" name="Picture 14"/>
          <p:cNvPicPr>
            <a:picLocks noChangeAspect="1"/>
          </p:cNvPicPr>
          <p:nvPr/>
        </p:nvPicPr>
        <p:blipFill>
          <a:blip r:embed="rId5"/>
          <a:srcRect/>
          <a:stretch>
            <a:fillRect/>
          </a:stretch>
        </p:blipFill>
        <p:spPr>
          <a:xfrm rot="-10154087">
            <a:off x="974625" y="4276046"/>
            <a:ext cx="489149" cy="829067"/>
          </a:xfrm>
          <a:prstGeom prst="rect">
            <a:avLst/>
          </a:prstGeom>
        </p:spPr>
      </p:pic>
      <p:pic>
        <p:nvPicPr>
          <p:cNvPr id="15" name="Picture 23"/>
          <p:cNvPicPr>
            <a:picLocks noChangeAspect="1"/>
          </p:cNvPicPr>
          <p:nvPr/>
        </p:nvPicPr>
        <p:blipFill>
          <a:blip r:embed="rId6"/>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9222" y="3861019"/>
            <a:ext cx="2461295" cy="1640863"/>
          </a:xfrm>
          <a:prstGeom prst="rect">
            <a:avLst/>
          </a:prstGeom>
        </p:spPr>
      </p:pic>
      <p:sp>
        <p:nvSpPr>
          <p:cNvPr id="17" name="TextBox 16"/>
          <p:cNvSpPr txBox="1"/>
          <p:nvPr/>
        </p:nvSpPr>
        <p:spPr>
          <a:xfrm>
            <a:off x="1951930" y="5739409"/>
            <a:ext cx="3781304" cy="3293209"/>
          </a:xfrm>
          <a:prstGeom prst="rect">
            <a:avLst/>
          </a:prstGeom>
          <a:noFill/>
        </p:spPr>
        <p:txBody>
          <a:bodyPr wrap="square" rtlCol="0">
            <a:spAutoFit/>
          </a:bodyPr>
          <a:lstStyle/>
          <a:p>
            <a:r>
              <a:rPr lang="en-GB" sz="1600" dirty="0">
                <a:latin typeface="Muli Regular" panose="020B0604020202020204" charset="0"/>
              </a:rPr>
              <a:t>Plastic debris is found absolutely everywhere, from the Arctic to Antarctica. It clogs street drains in our cities; it litters campgrounds and national parks, and is even piling up on Mount Everest. There are an estimated 270,000 tons of plastic floating through the world’s seas where it threatens 700 marine species with its presence. Further, there is growing evidence that plastics play a role in rising rates of species extinctions.</a:t>
            </a: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2387" y="3760148"/>
            <a:ext cx="2381071" cy="1587381"/>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74249" y="3613580"/>
            <a:ext cx="2449343" cy="1630344"/>
          </a:xfrm>
          <a:prstGeom prst="rect">
            <a:avLst/>
          </a:prstGeom>
        </p:spPr>
      </p:pic>
      <p:sp>
        <p:nvSpPr>
          <p:cNvPr id="20" name="TextBox 19"/>
          <p:cNvSpPr txBox="1"/>
          <p:nvPr/>
        </p:nvSpPr>
        <p:spPr>
          <a:xfrm>
            <a:off x="7391400" y="5604530"/>
            <a:ext cx="3528564" cy="2800767"/>
          </a:xfrm>
          <a:prstGeom prst="rect">
            <a:avLst/>
          </a:prstGeom>
          <a:noFill/>
        </p:spPr>
        <p:txBody>
          <a:bodyPr wrap="square" rtlCol="0">
            <a:spAutoFit/>
          </a:bodyPr>
          <a:lstStyle/>
          <a:p>
            <a:r>
              <a:rPr lang="en-US" sz="1600" dirty="0">
                <a:latin typeface="Muli Regular" panose="020B0604020202020204" charset="0"/>
              </a:rPr>
              <a:t>In 1992, a shipping container filled with 28,000 rubber duckies was lost after it fell into the sea somewhere between Hong Kong and the United States. Even today, those plastic bath toys still wash ashore from time to time, even in totally different oceans as far away as the eastern seaboard of the United States, as well as the coasts of Britain and Ireland.</a:t>
            </a:r>
          </a:p>
        </p:txBody>
      </p:sp>
      <p:sp>
        <p:nvSpPr>
          <p:cNvPr id="21" name="TextBox 20"/>
          <p:cNvSpPr txBox="1"/>
          <p:nvPr/>
        </p:nvSpPr>
        <p:spPr>
          <a:xfrm>
            <a:off x="12771936" y="5523263"/>
            <a:ext cx="3657600" cy="3046988"/>
          </a:xfrm>
          <a:prstGeom prst="rect">
            <a:avLst/>
          </a:prstGeom>
          <a:noFill/>
        </p:spPr>
        <p:txBody>
          <a:bodyPr wrap="square" rtlCol="0">
            <a:spAutoFit/>
          </a:bodyPr>
          <a:lstStyle/>
          <a:p>
            <a:r>
              <a:rPr lang="en-GB" sz="1600" dirty="0">
                <a:latin typeface="Muli Regular" panose="020B0604020202020204" charset="0"/>
              </a:rPr>
              <a:t>But more than floating around in the water column, plastic trash is found in the guts of more than 90% of the world’s sea birds, in the stomachs of more than half of the world’s sea turtles, and it’s even choking the life out of whales. At the rate at which plastic is accumulating in the oceans of the planet, it’s predicted that by 2050 the weight of plastic in the world’s oceans will be more than the weight of all the fish that live there.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838200" y="146512"/>
            <a:ext cx="16002000" cy="3410183"/>
            <a:chOff x="-1259391" y="-1743756"/>
            <a:chExt cx="19865913" cy="4546914"/>
          </a:xfrm>
        </p:grpSpPr>
        <p:sp>
          <p:nvSpPr>
            <p:cNvPr id="3" name="TextBox 3"/>
            <p:cNvSpPr txBox="1"/>
            <p:nvPr/>
          </p:nvSpPr>
          <p:spPr>
            <a:xfrm>
              <a:off x="-1259391" y="956497"/>
              <a:ext cx="19865913" cy="1846661"/>
            </a:xfrm>
            <a:prstGeom prst="rect">
              <a:avLst/>
            </a:prstGeom>
          </p:spPr>
          <p:txBody>
            <a:bodyPr wrap="square" lIns="0" tIns="0" rIns="0" bIns="0" rtlCol="0" anchor="t">
              <a:spAutoFit/>
            </a:bodyPr>
            <a:lstStyle/>
            <a:p>
              <a:r>
                <a:rPr lang="en-GB" sz="3000" dirty="0"/>
                <a:t>Start with a discussion introducing students to packaging. </a:t>
              </a:r>
            </a:p>
            <a:p>
              <a:r>
                <a:rPr lang="en-GB" sz="3000" dirty="0"/>
                <a:t>To get students to understand “packaging”, it will be useful to ask probing/leading questions to students and work further based on the response received.</a:t>
              </a:r>
            </a:p>
          </p:txBody>
        </p:sp>
        <p:pic>
          <p:nvPicPr>
            <p:cNvPr id="4" name="Picture 4"/>
            <p:cNvPicPr>
              <a:picLocks noChangeAspect="1"/>
            </p:cNvPicPr>
            <p:nvPr/>
          </p:nvPicPr>
          <p:blipFill>
            <a:blip r:embed="rId2"/>
            <a:srcRect/>
            <a:stretch>
              <a:fillRect/>
            </a:stretch>
          </p:blipFill>
          <p:spPr>
            <a:xfrm rot="244331">
              <a:off x="4021404" y="-1743756"/>
              <a:ext cx="8270949" cy="2616628"/>
            </a:xfrm>
            <a:prstGeom prst="rect">
              <a:avLst/>
            </a:prstGeom>
          </p:spPr>
        </p:pic>
        <p:sp>
          <p:nvSpPr>
            <p:cNvPr id="5" name="TextBox 5"/>
            <p:cNvSpPr txBox="1"/>
            <p:nvPr/>
          </p:nvSpPr>
          <p:spPr>
            <a:xfrm>
              <a:off x="5835578" y="-1079493"/>
              <a:ext cx="4864928" cy="1517877"/>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WORKSHEET</a:t>
              </a:r>
            </a:p>
          </p:txBody>
        </p:sp>
      </p:grpSp>
      <p:grpSp>
        <p:nvGrpSpPr>
          <p:cNvPr id="6" name="Group 6"/>
          <p:cNvGrpSpPr/>
          <p:nvPr/>
        </p:nvGrpSpPr>
        <p:grpSpPr>
          <a:xfrm>
            <a:off x="4858418" y="4229100"/>
            <a:ext cx="6956987" cy="632877"/>
            <a:chOff x="-76646" y="-83350"/>
            <a:chExt cx="9275983" cy="843837"/>
          </a:xfrm>
        </p:grpSpPr>
        <p:pic>
          <p:nvPicPr>
            <p:cNvPr id="7" name="Picture 7"/>
            <p:cNvPicPr>
              <a:picLocks noChangeAspect="1"/>
            </p:cNvPicPr>
            <p:nvPr/>
          </p:nvPicPr>
          <p:blipFill>
            <a:blip r:embed="rId3"/>
            <a:srcRect/>
            <a:stretch>
              <a:fillRect/>
            </a:stretch>
          </p:blipFill>
          <p:spPr>
            <a:xfrm rot="141666">
              <a:off x="-76646" y="-83350"/>
              <a:ext cx="3538940" cy="843837"/>
            </a:xfrm>
            <a:prstGeom prst="rect">
              <a:avLst/>
            </a:prstGeom>
          </p:spPr>
        </p:pic>
        <p:sp>
          <p:nvSpPr>
            <p:cNvPr id="8" name="TextBox 8"/>
            <p:cNvSpPr txBox="1"/>
            <p:nvPr/>
          </p:nvSpPr>
          <p:spPr>
            <a:xfrm>
              <a:off x="164809" y="-30579"/>
              <a:ext cx="9034528" cy="718146"/>
            </a:xfrm>
            <a:prstGeom prst="rect">
              <a:avLst/>
            </a:prstGeom>
          </p:spPr>
          <p:txBody>
            <a:bodyPr lIns="0" tIns="0" rIns="0" bIns="0" rtlCol="0" anchor="t">
              <a:spAutoFit/>
            </a:bodyPr>
            <a:lstStyle/>
            <a:p>
              <a:r>
                <a:rPr lang="en-US" sz="3500" u="none" dirty="0">
                  <a:solidFill>
                    <a:srgbClr val="000000"/>
                  </a:solidFill>
                  <a:latin typeface="Muli Regular Bold"/>
                </a:rPr>
                <a:t>Question 1: </a:t>
              </a:r>
              <a:r>
                <a:rPr lang="en-GB" sz="3500" dirty="0"/>
                <a:t>  What packaging is?</a:t>
              </a:r>
            </a:p>
          </p:txBody>
        </p:sp>
      </p:grpSp>
      <p:grpSp>
        <p:nvGrpSpPr>
          <p:cNvPr id="10" name="Group 10"/>
          <p:cNvGrpSpPr/>
          <p:nvPr/>
        </p:nvGrpSpPr>
        <p:grpSpPr>
          <a:xfrm>
            <a:off x="3505200" y="5927070"/>
            <a:ext cx="11796875" cy="1144346"/>
            <a:chOff x="-15427" y="-120083"/>
            <a:chExt cx="11352473" cy="1525796"/>
          </a:xfrm>
        </p:grpSpPr>
        <p:pic>
          <p:nvPicPr>
            <p:cNvPr id="11" name="Picture 11"/>
            <p:cNvPicPr>
              <a:picLocks noChangeAspect="1"/>
            </p:cNvPicPr>
            <p:nvPr/>
          </p:nvPicPr>
          <p:blipFill>
            <a:blip r:embed="rId3"/>
            <a:srcRect/>
            <a:stretch>
              <a:fillRect/>
            </a:stretch>
          </p:blipFill>
          <p:spPr>
            <a:xfrm rot="141666">
              <a:off x="-15427" y="-120083"/>
              <a:ext cx="2532306" cy="986544"/>
            </a:xfrm>
            <a:prstGeom prst="rect">
              <a:avLst/>
            </a:prstGeom>
          </p:spPr>
        </p:pic>
        <p:sp>
          <p:nvSpPr>
            <p:cNvPr id="12" name="TextBox 12"/>
            <p:cNvSpPr txBox="1"/>
            <p:nvPr/>
          </p:nvSpPr>
          <p:spPr>
            <a:xfrm>
              <a:off x="164808" y="-30579"/>
              <a:ext cx="11172238" cy="1436292"/>
            </a:xfrm>
            <a:prstGeom prst="rect">
              <a:avLst/>
            </a:prstGeom>
          </p:spPr>
          <p:txBody>
            <a:bodyPr wrap="square" lIns="0" tIns="0" rIns="0" bIns="0" rtlCol="0" anchor="t">
              <a:spAutoFit/>
            </a:bodyPr>
            <a:lstStyle/>
            <a:p>
              <a:r>
                <a:rPr lang="en-US" sz="3500" u="none" dirty="0">
                  <a:solidFill>
                    <a:srgbClr val="000000"/>
                  </a:solidFill>
                  <a:latin typeface="Muli Regular Bold"/>
                </a:rPr>
                <a:t>Question 2: </a:t>
              </a:r>
              <a:r>
                <a:rPr lang="en-GB" sz="3500" dirty="0"/>
                <a:t>  What is the importance of packaging?</a:t>
              </a:r>
            </a:p>
          </p:txBody>
        </p:sp>
      </p:grpSp>
      <p:grpSp>
        <p:nvGrpSpPr>
          <p:cNvPr id="14" name="Group 14"/>
          <p:cNvGrpSpPr/>
          <p:nvPr/>
        </p:nvGrpSpPr>
        <p:grpSpPr>
          <a:xfrm>
            <a:off x="838200" y="7677665"/>
            <a:ext cx="16764000" cy="721265"/>
            <a:chOff x="-178608" y="-125619"/>
            <a:chExt cx="12448438" cy="961688"/>
          </a:xfrm>
        </p:grpSpPr>
        <p:pic>
          <p:nvPicPr>
            <p:cNvPr id="15" name="Picture 15"/>
            <p:cNvPicPr>
              <a:picLocks noChangeAspect="1"/>
            </p:cNvPicPr>
            <p:nvPr/>
          </p:nvPicPr>
          <p:blipFill>
            <a:blip r:embed="rId3"/>
            <a:srcRect/>
            <a:stretch>
              <a:fillRect/>
            </a:stretch>
          </p:blipFill>
          <p:spPr>
            <a:xfrm rot="141666">
              <a:off x="-178608" y="-125619"/>
              <a:ext cx="2204164" cy="961688"/>
            </a:xfrm>
            <a:prstGeom prst="rect">
              <a:avLst/>
            </a:prstGeom>
          </p:spPr>
        </p:pic>
        <p:sp>
          <p:nvSpPr>
            <p:cNvPr id="16" name="TextBox 16"/>
            <p:cNvSpPr txBox="1"/>
            <p:nvPr/>
          </p:nvSpPr>
          <p:spPr>
            <a:xfrm>
              <a:off x="146556" y="-23584"/>
              <a:ext cx="12123274" cy="718146"/>
            </a:xfrm>
            <a:prstGeom prst="rect">
              <a:avLst/>
            </a:prstGeom>
          </p:spPr>
          <p:txBody>
            <a:bodyPr wrap="square" lIns="0" tIns="0" rIns="0" bIns="0" rtlCol="0" anchor="t">
              <a:spAutoFit/>
            </a:bodyPr>
            <a:lstStyle/>
            <a:p>
              <a:r>
                <a:rPr lang="en-US" sz="3500" u="none" dirty="0">
                  <a:solidFill>
                    <a:srgbClr val="000000"/>
                  </a:solidFill>
                  <a:latin typeface="Muli Regular Bold"/>
                </a:rPr>
                <a:t>Question 3: </a:t>
              </a:r>
              <a:r>
                <a:rPr lang="en-GB" sz="3500" dirty="0"/>
                <a:t>  What are the problems caused by different types of packaging?</a:t>
              </a:r>
              <a:endParaRPr lang="en-US" sz="3500" spc="72" dirty="0">
                <a:solidFill>
                  <a:srgbClr val="000000"/>
                </a:solidFill>
                <a:latin typeface="Muli Bold"/>
              </a:endParaRPr>
            </a:p>
          </p:txBody>
        </p:sp>
      </p:grpSp>
      <p:pic>
        <p:nvPicPr>
          <p:cNvPr id="18" name="Picture 23"/>
          <p:cNvPicPr>
            <a:picLocks noChangeAspect="1"/>
          </p:cNvPicPr>
          <p:nvPr/>
        </p:nvPicPr>
        <p:blipFill>
          <a:blip r:embed="rId4"/>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562705" y="191104"/>
            <a:ext cx="4176445" cy="1321275"/>
            <a:chOff x="-862124" y="-2632701"/>
            <a:chExt cx="5568593" cy="1761700"/>
          </a:xfrm>
        </p:grpSpPr>
        <p:pic>
          <p:nvPicPr>
            <p:cNvPr id="3" name="Picture 3"/>
            <p:cNvPicPr>
              <a:picLocks noChangeAspect="1"/>
            </p:cNvPicPr>
            <p:nvPr/>
          </p:nvPicPr>
          <p:blipFill>
            <a:blip r:embed="rId2"/>
            <a:srcRect/>
            <a:stretch>
              <a:fillRect/>
            </a:stretch>
          </p:blipFill>
          <p:spPr>
            <a:xfrm rot="244331">
              <a:off x="-862124" y="-2632701"/>
              <a:ext cx="5568593" cy="1761700"/>
            </a:xfrm>
            <a:prstGeom prst="rect">
              <a:avLst/>
            </a:prstGeom>
          </p:spPr>
        </p:pic>
        <p:sp>
          <p:nvSpPr>
            <p:cNvPr id="4" name="TextBox 4"/>
            <p:cNvSpPr txBox="1"/>
            <p:nvPr/>
          </p:nvSpPr>
          <p:spPr>
            <a:xfrm>
              <a:off x="-393197" y="-2531906"/>
              <a:ext cx="4805720" cy="1488429"/>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EXERCISE</a:t>
              </a:r>
            </a:p>
          </p:txBody>
        </p:sp>
      </p:grpSp>
      <p:grpSp>
        <p:nvGrpSpPr>
          <p:cNvPr id="14" name="Group 13"/>
          <p:cNvGrpSpPr/>
          <p:nvPr/>
        </p:nvGrpSpPr>
        <p:grpSpPr>
          <a:xfrm>
            <a:off x="12192000" y="438822"/>
            <a:ext cx="4495568" cy="3486027"/>
            <a:chOff x="9571469" y="1999557"/>
            <a:chExt cx="7467368" cy="6220109"/>
          </a:xfrm>
        </p:grpSpPr>
        <p:pic>
          <p:nvPicPr>
            <p:cNvPr id="7" name="Picture 7"/>
            <p:cNvPicPr>
              <a:picLocks noChangeAspect="1"/>
            </p:cNvPicPr>
            <p:nvPr/>
          </p:nvPicPr>
          <p:blipFill>
            <a:blip r:embed="rId3"/>
            <a:srcRect/>
            <a:stretch>
              <a:fillRect/>
            </a:stretch>
          </p:blipFill>
          <p:spPr>
            <a:xfrm rot="10559285">
              <a:off x="9571469" y="1999557"/>
              <a:ext cx="7467368" cy="6109665"/>
            </a:xfrm>
            <a:prstGeom prst="rect">
              <a:avLst/>
            </a:prstGeom>
          </p:spPr>
        </p:pic>
        <p:pic>
          <p:nvPicPr>
            <p:cNvPr id="8" name="Picture 8"/>
            <p:cNvPicPr>
              <a:picLocks noChangeAspect="1"/>
            </p:cNvPicPr>
            <p:nvPr/>
          </p:nvPicPr>
          <p:blipFill>
            <a:blip r:embed="rId4"/>
            <a:srcRect/>
            <a:stretch>
              <a:fillRect/>
            </a:stretch>
          </p:blipFill>
          <p:spPr>
            <a:xfrm>
              <a:off x="9832523" y="2335137"/>
              <a:ext cx="6945260" cy="5884529"/>
            </a:xfrm>
            <a:prstGeom prst="rect">
              <a:avLst/>
            </a:prstGeom>
          </p:spPr>
        </p:pic>
        <p:grpSp>
          <p:nvGrpSpPr>
            <p:cNvPr id="9" name="Group 9"/>
            <p:cNvGrpSpPr>
              <a:grpSpLocks noChangeAspect="1"/>
            </p:cNvGrpSpPr>
            <p:nvPr/>
          </p:nvGrpSpPr>
          <p:grpSpPr>
            <a:xfrm>
              <a:off x="10180673" y="2917436"/>
              <a:ext cx="5888554" cy="4273909"/>
              <a:chOff x="0" y="0"/>
              <a:chExt cx="2899410" cy="2104390"/>
            </a:xfrm>
          </p:grpSpPr>
          <p:sp>
            <p:nvSpPr>
              <p:cNvPr id="10" name="Freeform 10"/>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5"/>
                <a:stretch>
                  <a:fillRect l="-3943" t="-12" r="-4997" b="-83"/>
                </a:stretch>
              </a:blipFill>
            </p:spPr>
          </p:sp>
        </p:grpSp>
      </p:grpSp>
      <p:pic>
        <p:nvPicPr>
          <p:cNvPr id="11" name="Picture 11"/>
          <p:cNvPicPr>
            <a:picLocks noChangeAspect="1"/>
          </p:cNvPicPr>
          <p:nvPr/>
        </p:nvPicPr>
        <p:blipFill>
          <a:blip r:embed="rId6"/>
          <a:srcRect/>
          <a:stretch>
            <a:fillRect/>
          </a:stretch>
        </p:blipFill>
        <p:spPr>
          <a:xfrm rot="5252589">
            <a:off x="16556745" y="378943"/>
            <a:ext cx="516571" cy="495908"/>
          </a:xfrm>
          <a:prstGeom prst="rect">
            <a:avLst/>
          </a:prstGeom>
        </p:spPr>
      </p:pic>
      <p:pic>
        <p:nvPicPr>
          <p:cNvPr id="12" name="Picture 12"/>
          <p:cNvPicPr>
            <a:picLocks noChangeAspect="1"/>
          </p:cNvPicPr>
          <p:nvPr/>
        </p:nvPicPr>
        <p:blipFill>
          <a:blip r:embed="rId6"/>
          <a:srcRect/>
          <a:stretch>
            <a:fillRect/>
          </a:stretch>
        </p:blipFill>
        <p:spPr>
          <a:xfrm rot="-6383107">
            <a:off x="12129338" y="3944207"/>
            <a:ext cx="513645" cy="493100"/>
          </a:xfrm>
          <a:prstGeom prst="rect">
            <a:avLst/>
          </a:prstGeom>
        </p:spPr>
      </p:pic>
      <p:pic>
        <p:nvPicPr>
          <p:cNvPr id="13" name="Picture 23"/>
          <p:cNvPicPr>
            <a:picLocks noChangeAspect="1"/>
          </p:cNvPicPr>
          <p:nvPr/>
        </p:nvPicPr>
        <p:blipFill>
          <a:blip r:embed="rId7"/>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p:cNvSpPr/>
          <p:nvPr/>
        </p:nvSpPr>
        <p:spPr>
          <a:xfrm>
            <a:off x="1371600" y="2400300"/>
            <a:ext cx="9144000" cy="5863144"/>
          </a:xfrm>
          <a:prstGeom prst="rect">
            <a:avLst/>
          </a:prstGeom>
        </p:spPr>
        <p:txBody>
          <a:bodyPr>
            <a:spAutoFit/>
          </a:bodyPr>
          <a:lstStyle/>
          <a:p>
            <a:r>
              <a:rPr lang="en-GB" sz="2500" dirty="0"/>
              <a:t>Consider the </a:t>
            </a:r>
            <a:r>
              <a:rPr lang="en-GB" sz="2500" dirty="0">
                <a:hlinkClick r:id="rId8"/>
              </a:rPr>
              <a:t>case study </a:t>
            </a:r>
            <a:r>
              <a:rPr lang="en-GB" sz="2500" dirty="0"/>
              <a:t>of M&amp;S and ask the students to read the examples of how one supermarket chain has started to reduce food packaging. </a:t>
            </a:r>
          </a:p>
          <a:p>
            <a:endParaRPr lang="en-GB" sz="2500" dirty="0"/>
          </a:p>
          <a:p>
            <a:r>
              <a:rPr lang="en-GB" sz="2500" dirty="0"/>
              <a:t>Discuss the strategies this supermarket chain using to reduce their environmental impact? </a:t>
            </a:r>
          </a:p>
          <a:p>
            <a:endParaRPr lang="en-GB" sz="2500" dirty="0"/>
          </a:p>
          <a:p>
            <a:r>
              <a:rPr lang="en-GB" sz="2500" dirty="0"/>
              <a:t>Suggested lines of questioning: </a:t>
            </a:r>
          </a:p>
          <a:p>
            <a:pPr marL="285750" indent="-285750">
              <a:buFont typeface="Wingdings" panose="05000000000000000000" pitchFamily="2" charset="2"/>
              <a:buChar char="Ø"/>
            </a:pPr>
            <a:r>
              <a:rPr lang="en-GB" sz="2500" dirty="0"/>
              <a:t>What simple changes has the supermarket made to reduce product packaging and packaging used for transporting products?</a:t>
            </a:r>
          </a:p>
          <a:p>
            <a:pPr marL="285750" indent="-285750">
              <a:buFont typeface="Wingdings" panose="05000000000000000000" pitchFamily="2" charset="2"/>
              <a:buChar char="Ø"/>
            </a:pPr>
            <a:r>
              <a:rPr lang="en-GB" sz="2500" dirty="0"/>
              <a:t>What argument does the supermarket give to continue to use plastic packaging with fresh fruit and vegetables?</a:t>
            </a:r>
          </a:p>
          <a:p>
            <a:pPr marL="285750" indent="-285750">
              <a:buFont typeface="Wingdings" panose="05000000000000000000" pitchFamily="2" charset="2"/>
              <a:buChar char="Ø"/>
            </a:pPr>
            <a:r>
              <a:rPr lang="en-GB" sz="2500" dirty="0"/>
              <a:t>This supermarket has made a very public commitment to reducing its environmental impact. What do you think are the benefits for the supermarket, for the consumer and for the producers?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1159</TotalTime>
  <Words>1155</Words>
  <Application>Microsoft Office PowerPoint</Application>
  <PresentationFormat>Custom</PresentationFormat>
  <Paragraphs>67</Paragraphs>
  <Slides>12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Amatic SC Bold</vt:lpstr>
      <vt:lpstr>Muli Regular</vt:lpstr>
      <vt:lpstr>Wingdings</vt:lpstr>
      <vt:lpstr>Arial</vt:lpstr>
      <vt:lpstr>Muli Regular Bold</vt:lpstr>
      <vt:lpstr>Muli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Cathy Gorman</cp:lastModifiedBy>
  <cp:revision>19</cp:revision>
  <dcterms:created xsi:type="dcterms:W3CDTF">2006-08-16T00:00:00Z</dcterms:created>
  <dcterms:modified xsi:type="dcterms:W3CDTF">2021-03-31T09:46:53Z</dcterms:modified>
  <dc:identifier>DAEDc3676mY</dc:identifier>
</cp:coreProperties>
</file>