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91" r:id="rId17"/>
    <p:sldId id="292" r:id="rId18"/>
    <p:sldId id="285" r:id="rId19"/>
    <p:sldId id="289" r:id="rId20"/>
    <p:sldId id="290" r:id="rId21"/>
  </p:sldIdLst>
  <p:sldSz cx="18288000" cy="10287000"/>
  <p:notesSz cx="6858000" cy="9144000"/>
  <p:embeddedFontLst>
    <p:embeddedFont>
      <p:font typeface="Amatic SC Bold" panose="020B0604020202020204" charset="-79"/>
      <p:regular r:id="rId23"/>
    </p:embeddedFont>
    <p:embeddedFont>
      <p:font typeface="Berlin Sans FB" panose="020E0602020502020306" pitchFamily="34" charset="0"/>
      <p:regular r:id="rId24"/>
      <p:bold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C471F-0225-4BBD-86B9-7F94D1753C83}" type="datetimeFigureOut">
              <a:rPr lang="en-GB" smtClean="0"/>
              <a:t>08/04/2021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A29CF-2038-4FAC-B6F2-A75DCCA6A21B}" type="slidenum">
              <a:rPr lang="en-GB" smtClean="0"/>
              <a:t>‹#›</a:t>
            </a:fld>
            <a:endParaRPr lang="en-GB"/>
          </a:p>
        </p:txBody>
      </p:sp>
    </p:spTree>
    <p:extLst>
      <p:ext uri="{BB962C8B-B14F-4D97-AF65-F5344CB8AC3E}">
        <p14:creationId xmlns:p14="http://schemas.microsoft.com/office/powerpoint/2010/main" val="85486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AL FRESCO ARTISTRY</a:t>
            </a:r>
          </a:p>
          <a:p>
            <a:r>
              <a:rPr lang="en-GB" dirty="0">
                <a:solidFill>
                  <a:srgbClr val="303030"/>
                </a:solidFill>
                <a:latin typeface="Roboto Slab"/>
              </a:rPr>
              <a:t>The benefits of art for young children, where do we start? It promotes self-expression, confidence, creativity, accountability, attention to detail and the ability to accept feedback and criticism. And there’s nothing prouder than seeing one’s work adorning the classroom walls.</a:t>
            </a:r>
          </a:p>
          <a:p>
            <a:r>
              <a:rPr lang="en-GB" dirty="0">
                <a:solidFill>
                  <a:srgbClr val="303030"/>
                </a:solidFill>
                <a:latin typeface="Roboto Slab"/>
              </a:rPr>
              <a:t>If weather permits, why bother confining your class to the indoors when it’s art time? Combine the benefits of art with the health effects of the outdoors. Challenge your learners  to find something they find interesting - it might be a whole landscape, a simple plant, or perhaps a tree.</a:t>
            </a: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18</a:t>
            </a:fld>
            <a:endParaRPr lang="en-GB"/>
          </a:p>
        </p:txBody>
      </p:sp>
    </p:spTree>
    <p:extLst>
      <p:ext uri="{BB962C8B-B14F-4D97-AF65-F5344CB8AC3E}">
        <p14:creationId xmlns:p14="http://schemas.microsoft.com/office/powerpoint/2010/main" val="33159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3.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jp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6.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9.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p:cNvPicPr>
          <p:nvPr/>
        </p:nvPicPr>
        <p:blipFill>
          <a:blip r:embed="rId2"/>
          <a:srcRect/>
          <a:stretch>
            <a:fillRect/>
          </a:stretch>
        </p:blipFill>
        <p:spPr>
          <a:xfrm rot="134838">
            <a:off x="796157" y="420646"/>
            <a:ext cx="8202734" cy="1902902"/>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342514" y="1228217"/>
            <a:ext cx="6687576" cy="8762996"/>
          </a:xfrm>
          <a:prstGeom prst="rect">
            <a:avLst/>
          </a:prstGeom>
        </p:spPr>
      </p:pic>
      <p:sp>
        <p:nvSpPr>
          <p:cNvPr id="2" name="TextBox 1"/>
          <p:cNvSpPr txBox="1"/>
          <p:nvPr/>
        </p:nvSpPr>
        <p:spPr>
          <a:xfrm>
            <a:off x="870636" y="2620670"/>
            <a:ext cx="8120984" cy="600164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Improves health and levels of physical activity in children.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Physical health can also influence a child’s ability to learn.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It is important for children who learn best through active movement. Different ways of moving improves coordination.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Burning off excess energy could help improve concentration levels.</a:t>
            </a:r>
          </a:p>
        </p:txBody>
      </p:sp>
      <p:pic>
        <p:nvPicPr>
          <p:cNvPr id="11" name="Picture 2" descr="Physical Activity Pyramid Worksheet | Printable Worksheets and Activities  for Teachers, Parents, Tutors and Homeschool Famili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85588" y="963916"/>
            <a:ext cx="8588961" cy="858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5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796157" y="420646"/>
            <a:ext cx="8202734" cy="1902902"/>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211942" y="268843"/>
            <a:ext cx="6244113" cy="10058400"/>
          </a:xfrm>
          <a:prstGeom prst="rect">
            <a:avLst/>
          </a:prstGeom>
        </p:spPr>
      </p:pic>
      <p:sp>
        <p:nvSpPr>
          <p:cNvPr id="2" name="TextBox 1"/>
          <p:cNvSpPr txBox="1"/>
          <p:nvPr/>
        </p:nvSpPr>
        <p:spPr>
          <a:xfrm>
            <a:off x="865638" y="3183838"/>
            <a:ext cx="9040361" cy="5016758"/>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Spending time in nature and the natural light can improve your mood and reduce stress and depression.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Time in green spaces significantly reduces your cortisol, which is a stress hormone. Nature also boosts endorphin levels and dopamine production, which promotes happiness.</a:t>
            </a:r>
          </a:p>
          <a:p>
            <a:endParaRPr lang="en-GB" sz="3200" dirty="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p:txBody>
      </p:sp>
      <p:pic>
        <p:nvPicPr>
          <p:cNvPr id="13" name="Picture 2"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125200" y="2933700"/>
            <a:ext cx="5761236" cy="42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2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796157" y="420646"/>
            <a:ext cx="8202734" cy="1902902"/>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418225" y="1237125"/>
            <a:ext cx="4412819" cy="8276730"/>
          </a:xfrm>
          <a:prstGeom prst="rect">
            <a:avLst/>
          </a:prstGeom>
        </p:spPr>
      </p:pic>
      <p:sp>
        <p:nvSpPr>
          <p:cNvPr id="8" name="TextBox 7"/>
          <p:cNvSpPr txBox="1"/>
          <p:nvPr/>
        </p:nvSpPr>
        <p:spPr>
          <a:xfrm>
            <a:off x="870635" y="3581287"/>
            <a:ext cx="7435165" cy="3539430"/>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Develop a love, appreciation and respect for nature and all that is living.</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love and understanding of how we can look after the environment.</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lifelong love of the outdoors.</a:t>
            </a:r>
          </a:p>
        </p:txBody>
      </p:sp>
      <p:pic>
        <p:nvPicPr>
          <p:cNvPr id="12" name="Picture 4" descr="Premium Vector | Illustration of kids playing outsid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71206" y="2756032"/>
            <a:ext cx="9211994" cy="543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5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796157" y="420646"/>
            <a:ext cx="8202734" cy="1902902"/>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808626" y="856129"/>
            <a:ext cx="5860618" cy="8505330"/>
          </a:xfrm>
          <a:prstGeom prst="rect">
            <a:avLst/>
          </a:prstGeom>
        </p:spPr>
      </p:pic>
      <p:sp>
        <p:nvSpPr>
          <p:cNvPr id="8" name="TextBox 7"/>
          <p:cNvSpPr txBox="1"/>
          <p:nvPr/>
        </p:nvSpPr>
        <p:spPr>
          <a:xfrm>
            <a:off x="870635" y="2590690"/>
            <a:ext cx="7435165" cy="5016758"/>
          </a:xfrm>
          <a:prstGeom prst="rect">
            <a:avLst/>
          </a:prstGeom>
          <a:noFill/>
        </p:spPr>
        <p:txBody>
          <a:bodyPr wrap="square" rtlCol="0">
            <a:spAutoFit/>
          </a:bodyPr>
          <a:lstStyle/>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Gives children contact with natural world and offers them experiences that are unique to outdoors, such as direct contact with weather and the seasons.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Helps children to understand and respect nature, the environment and the interdependence of humans, animals, plants and life cycles. </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40786" y="2510033"/>
            <a:ext cx="9002661" cy="6367267"/>
          </a:xfrm>
          <a:prstGeom prst="rect">
            <a:avLst/>
          </a:prstGeom>
        </p:spPr>
      </p:pic>
    </p:spTree>
    <p:extLst>
      <p:ext uri="{BB962C8B-B14F-4D97-AF65-F5344CB8AC3E}">
        <p14:creationId xmlns:p14="http://schemas.microsoft.com/office/powerpoint/2010/main" val="38538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utdoor Classroom Management - edWeb | Garden clipart, Garden tools,  Gardening shov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2573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tdoor Activities to Build Social Skills - The Pathway 2 Succ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266700"/>
            <a:ext cx="9905998"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7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796157" y="420646"/>
            <a:ext cx="8202734" cy="1902902"/>
          </a:xfrm>
          <a:prstGeom prst="rect">
            <a:avLst/>
          </a:prstGeom>
        </p:spPr>
      </p:pic>
      <p:pic>
        <p:nvPicPr>
          <p:cNvPr id="2054" name="Picture 6" descr="Let's learn about trees | Science News for Studen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11125" y="5890846"/>
            <a:ext cx="595281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stainable School Teaching Garden | SNAP-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45022" y="401712"/>
            <a:ext cx="6004854" cy="43607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t's almost spring and time to plan the perfect flower bed | Team Callahan  at Keller Williams Realt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0635" y="5829300"/>
            <a:ext cx="5621433" cy="37452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What do you see outside?</a:t>
            </a:r>
          </a:p>
        </p:txBody>
      </p:sp>
      <p:pic>
        <p:nvPicPr>
          <p:cNvPr id="2062" name="Picture 14" descr="The secret lives of woodlands - Doctoral College - Newcastle Universit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14900" y="2451940"/>
            <a:ext cx="4145631" cy="2793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201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62830"/>
            <a:ext cx="9525000" cy="81153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43000" y="1562100"/>
            <a:ext cx="8458200" cy="5423344"/>
          </a:xfrm>
          <a:prstGeom prst="rect">
            <a:avLst/>
          </a:prstGeom>
        </p:spPr>
        <p:txBody>
          <a:bodyPr wrap="square">
            <a:spAutoFit/>
          </a:bodyPr>
          <a:lstStyle/>
          <a:p>
            <a:pPr>
              <a:lnSpc>
                <a:spcPct val="107000"/>
              </a:lnSpc>
              <a:spcAft>
                <a:spcPts val="800"/>
              </a:spcAft>
            </a:pPr>
            <a:r>
              <a:rPr lang="en-GB" sz="3200" b="1" u="sng"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Equipment </a:t>
            </a:r>
          </a:p>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A range of natural materials for example </a:t>
            </a:r>
            <a:r>
              <a:rPr lang="en-GB" sz="3200" b="1"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sticks, moss, feathers, mud, leaves, wool and grass.</a:t>
            </a:r>
          </a:p>
          <a:p>
            <a:pPr>
              <a:lnSpc>
                <a:spcPct val="107000"/>
              </a:lnSpc>
              <a:spcAft>
                <a:spcPts val="8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All nests must have the same basic components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 Well camouflaged in case of predators.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 Strong and sturdy to withstand the weather.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 Soft inside to protect eggs and young.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ee the source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661997">
            <a:off x="10515600" y="972429"/>
            <a:ext cx="2901120" cy="1934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63600" y="1361389"/>
            <a:ext cx="4270375" cy="32027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gardeningknowhow.com/wp-content/uploads/2018/06/fall-leav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936465">
            <a:off x="10496862" y="3894623"/>
            <a:ext cx="3066738" cy="20469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30749">
            <a:off x="14054979" y="5344434"/>
            <a:ext cx="4022725" cy="22459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dn.wonderfuldiy.com/wp-content/uploads/2016/02/Loamy-Soi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079999" y="7088140"/>
            <a:ext cx="3708066" cy="277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1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820029"/>
            <a:ext cx="13106400" cy="8077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71600" y="1790700"/>
            <a:ext cx="12039600" cy="5977277"/>
          </a:xfrm>
          <a:prstGeom prst="rect">
            <a:avLst/>
          </a:prstGeom>
        </p:spPr>
        <p:txBody>
          <a:bodyPr wrap="square">
            <a:spAutoFit/>
          </a:bodyPr>
          <a:lstStyle/>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Gather together a range of natural materials to create your nest. </a:t>
            </a:r>
          </a:p>
          <a:p>
            <a:pPr>
              <a:lnSpc>
                <a:spcPct val="107000"/>
              </a:lnSpc>
              <a:spcAft>
                <a:spcPts val="800"/>
              </a:spcAft>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Look around your grounds and identify the best place to build your nest (make sure it is somewhere you can reach safely).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Why is this a good location?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Will your nest be safe from potential predators?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Use the materials you have gathered to create the nest structure.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Thinking about the location, the shape and the construction, how can you make sure your nest can withstand the wind and rain?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3200" dirty="0">
                <a:solidFill>
                  <a:srgbClr val="833C0B"/>
                </a:solidFill>
                <a:latin typeface="Berlin Sans FB" panose="020E0602020502020306" pitchFamily="34" charset="0"/>
                <a:ea typeface="Calibri" panose="020F0502020204030204" pitchFamily="34" charset="0"/>
                <a:cs typeface="Times New Roman" panose="02020603050405020304" pitchFamily="18" charset="0"/>
              </a:rPr>
              <a:t>Once your nest is ready, can you make the inside of the nest a soft and safe place to support eggs and raise young birds?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98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3"/>
          <a:srcRect/>
          <a:stretch>
            <a:fillRect/>
          </a:stretch>
        </p:blipFill>
        <p:spPr>
          <a:xfrm rot="134838">
            <a:off x="796157" y="420646"/>
            <a:ext cx="8202734" cy="1902902"/>
          </a:xfrm>
          <a:prstGeom prst="rect">
            <a:avLst/>
          </a:prstGeom>
        </p:spPr>
      </p:pic>
      <p:pic>
        <p:nvPicPr>
          <p:cNvPr id="6" name="Picture 2"/>
          <p:cNvPicPr>
            <a:picLocks noChangeAspect="1"/>
          </p:cNvPicPr>
          <p:nvPr/>
        </p:nvPicPr>
        <p:blipFill>
          <a:blip r:embed="rId4"/>
          <a:srcRect/>
          <a:stretch>
            <a:fillRect/>
          </a:stretch>
        </p:blipFill>
        <p:spPr>
          <a:xfrm rot="5400000">
            <a:off x="1934641" y="770459"/>
            <a:ext cx="7531649" cy="10334132"/>
          </a:xfrm>
          <a:prstGeom prst="rect">
            <a:avLst/>
          </a:prstGeom>
        </p:spPr>
      </p:pic>
      <p:pic>
        <p:nvPicPr>
          <p:cNvPr id="2" name="Picture 4" descr="Easel With Kids Painting - Painting Clipart With Transparent Background,  Cliparts &amp; Cartoons - Jing.f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268200" y="439029"/>
            <a:ext cx="5370667" cy="830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AL FRESCO ARTISTRY</a:t>
            </a:r>
          </a:p>
        </p:txBody>
      </p:sp>
      <p:sp>
        <p:nvSpPr>
          <p:cNvPr id="5" name="TextBox 4"/>
          <p:cNvSpPr txBox="1"/>
          <p:nvPr/>
        </p:nvSpPr>
        <p:spPr>
          <a:xfrm>
            <a:off x="1371600" y="2859869"/>
            <a:ext cx="8915400" cy="9325630"/>
          </a:xfrm>
          <a:prstGeom prst="rect">
            <a:avLst/>
          </a:prstGeom>
          <a:noFill/>
        </p:spPr>
        <p:txBody>
          <a:bodyPr wrap="square" rtlCol="0">
            <a:spAutoFit/>
          </a:bodyPr>
          <a:lstStyle/>
          <a:p>
            <a:r>
              <a:rPr lang="en-GB" sz="4000" dirty="0">
                <a:solidFill>
                  <a:srgbClr val="00B050"/>
                </a:solidFill>
                <a:latin typeface="Berlin Sans FB" panose="020E0602020502020306" pitchFamily="34" charset="0"/>
              </a:rPr>
              <a:t>Take your art lesson outdoors!!</a:t>
            </a:r>
          </a:p>
          <a:p>
            <a:endParaRPr lang="en-GB" sz="4000" dirty="0">
              <a:solidFill>
                <a:srgbClr val="00B050"/>
              </a:solidFill>
              <a:latin typeface="Berlin Sans FB" panose="020E0602020502020306" pitchFamily="34" charset="0"/>
            </a:endParaRPr>
          </a:p>
          <a:p>
            <a:r>
              <a:rPr lang="en-GB" sz="4000" dirty="0">
                <a:solidFill>
                  <a:srgbClr val="0070C0"/>
                </a:solidFill>
                <a:latin typeface="Berlin Sans FB" panose="020E0602020502020306" pitchFamily="34" charset="0"/>
              </a:rPr>
              <a:t>What do you see?</a:t>
            </a:r>
            <a:r>
              <a:rPr lang="en-GB" sz="4000" dirty="0">
                <a:solidFill>
                  <a:srgbClr val="0070C0"/>
                </a:solidFill>
                <a:latin typeface="Roboto Slab"/>
              </a:rPr>
              <a:t> </a:t>
            </a:r>
          </a:p>
          <a:p>
            <a:endParaRPr lang="en-GB" sz="4000" dirty="0">
              <a:solidFill>
                <a:srgbClr val="0070C0"/>
              </a:solidFill>
              <a:latin typeface="Roboto Slab"/>
            </a:endParaRPr>
          </a:p>
          <a:p>
            <a:r>
              <a:rPr lang="en-GB" sz="4000" dirty="0">
                <a:solidFill>
                  <a:srgbClr val="00B050"/>
                </a:solidFill>
                <a:latin typeface="Berlin Sans FB" panose="020E0602020502020306" pitchFamily="34" charset="0"/>
              </a:rPr>
              <a:t>A landscape</a:t>
            </a:r>
          </a:p>
          <a:p>
            <a:r>
              <a:rPr lang="en-GB" sz="4000" dirty="0">
                <a:solidFill>
                  <a:srgbClr val="00B050"/>
                </a:solidFill>
                <a:latin typeface="Berlin Sans FB" panose="020E0602020502020306" pitchFamily="34" charset="0"/>
              </a:rPr>
              <a:t>Plants </a:t>
            </a:r>
          </a:p>
          <a:p>
            <a:r>
              <a:rPr lang="en-GB" sz="4000" dirty="0">
                <a:solidFill>
                  <a:srgbClr val="00B050"/>
                </a:solidFill>
                <a:latin typeface="Berlin Sans FB" panose="020E0602020502020306" pitchFamily="34" charset="0"/>
              </a:rPr>
              <a:t>A tree</a:t>
            </a:r>
          </a:p>
          <a:p>
            <a:r>
              <a:rPr lang="en-GB" sz="4000" dirty="0">
                <a:solidFill>
                  <a:srgbClr val="00B050"/>
                </a:solidFill>
                <a:latin typeface="Berlin Sans FB" panose="020E0602020502020306" pitchFamily="34" charset="0"/>
              </a:rPr>
              <a:t>Birds </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Draw what you see!! </a:t>
            </a:r>
          </a:p>
          <a:p>
            <a:br>
              <a:rPr lang="en-GB" sz="4000" dirty="0"/>
            </a:br>
            <a:endParaRPr lang="en-GB" sz="4000" dirty="0"/>
          </a:p>
          <a:p>
            <a:endParaRPr lang="en-GB" sz="4000" dirty="0">
              <a:solidFill>
                <a:srgbClr val="00B050"/>
              </a:solidFill>
              <a:latin typeface="Berlin Sans FB" panose="020E0602020502020306" pitchFamily="34" charset="0"/>
            </a:endParaRPr>
          </a:p>
          <a:p>
            <a:endParaRPr lang="en-GB" sz="4000" dirty="0">
              <a:solidFill>
                <a:srgbClr val="00B050"/>
              </a:solidFill>
              <a:latin typeface="Berlin Sans FB" panose="020E0602020502020306" pitchFamily="34" charset="0"/>
            </a:endParaRPr>
          </a:p>
          <a:p>
            <a:endParaRPr lang="en-GB" sz="4000" dirty="0">
              <a:solidFill>
                <a:srgbClr val="00B050"/>
              </a:solidFill>
              <a:latin typeface="Berlin Sans FB" panose="020E0602020502020306" pitchFamily="34" charset="0"/>
            </a:endParaRPr>
          </a:p>
        </p:txBody>
      </p:sp>
      <p:pic>
        <p:nvPicPr>
          <p:cNvPr id="7"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0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ying &amp; Learning Outdoo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66700"/>
            <a:ext cx="16794812" cy="951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Endless Benefits of Outdoor Play for Early Y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647699"/>
            <a:ext cx="5410200" cy="94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4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34838">
            <a:off x="7523434" y="8023536"/>
            <a:ext cx="3241130" cy="1111745"/>
          </a:xfrm>
          <a:prstGeom prst="rect">
            <a:avLst/>
          </a:prstGeom>
        </p:spPr>
      </p:pic>
      <p:pic>
        <p:nvPicPr>
          <p:cNvPr id="12" name="Picture 9"/>
          <p:cNvPicPr>
            <a:picLocks noChangeAspect="1"/>
          </p:cNvPicPr>
          <p:nvPr/>
        </p:nvPicPr>
        <p:blipFill>
          <a:blip r:embed="rId3"/>
          <a:srcRect/>
          <a:stretch>
            <a:fillRect/>
          </a:stretch>
        </p:blipFill>
        <p:spPr>
          <a:xfrm rot="134838">
            <a:off x="3104501" y="5084725"/>
            <a:ext cx="11838159" cy="2593100"/>
          </a:xfrm>
          <a:prstGeom prst="rect">
            <a:avLst/>
          </a:prstGeom>
        </p:spPr>
      </p:pic>
      <p:sp>
        <p:nvSpPr>
          <p:cNvPr id="4" name="TextBox 4"/>
          <p:cNvSpPr txBox="1"/>
          <p:nvPr/>
        </p:nvSpPr>
        <p:spPr>
          <a:xfrm>
            <a:off x="3357995" y="5094830"/>
            <a:ext cx="11572009" cy="2373407"/>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OUTDOOR LEARNING</a:t>
            </a:r>
          </a:p>
        </p:txBody>
      </p:sp>
      <p:pic>
        <p:nvPicPr>
          <p:cNvPr id="9" name="Picture 9"/>
          <p:cNvPicPr>
            <a:picLocks noChangeAspect="1"/>
          </p:cNvPicPr>
          <p:nvPr/>
        </p:nvPicPr>
        <p:blipFill>
          <a:blip r:embed="rId4"/>
          <a:srcRect/>
          <a:stretch>
            <a:fillRect/>
          </a:stretch>
        </p:blipFill>
        <p:spPr>
          <a:xfrm rot="8915872">
            <a:off x="15994003" y="7629196"/>
            <a:ext cx="424393" cy="407417"/>
          </a:xfrm>
          <a:prstGeom prst="rect">
            <a:avLst/>
          </a:prstGeom>
        </p:spPr>
      </p:pic>
      <p:pic>
        <p:nvPicPr>
          <p:cNvPr id="14" name="Picture 14"/>
          <p:cNvPicPr>
            <a:picLocks noChangeAspect="1"/>
          </p:cNvPicPr>
          <p:nvPr/>
        </p:nvPicPr>
        <p:blipFill>
          <a:blip r:embed="rId4"/>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4"/>
          <a:srcRect/>
          <a:stretch>
            <a:fillRect/>
          </a:stretch>
        </p:blipFill>
        <p:spPr>
          <a:xfrm rot="534511">
            <a:off x="2135362" y="4400604"/>
            <a:ext cx="516571" cy="495908"/>
          </a:xfrm>
          <a:prstGeom prst="rect">
            <a:avLst/>
          </a:prstGeom>
        </p:spPr>
      </p:pic>
      <p:sp>
        <p:nvSpPr>
          <p:cNvPr id="25" name="TextBox 25"/>
          <p:cNvSpPr txBox="1"/>
          <p:nvPr/>
        </p:nvSpPr>
        <p:spPr>
          <a:xfrm>
            <a:off x="3357995" y="8136214"/>
            <a:ext cx="11572009" cy="85921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2</a:t>
            </a:r>
          </a:p>
        </p:txBody>
      </p:sp>
      <p:pic>
        <p:nvPicPr>
          <p:cNvPr id="2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Outdoors clipart outdoor learning, Picture #3035370 outdoors clipart  outdoor learn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86200" y="5875"/>
            <a:ext cx="8911534" cy="5088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p:cNvPicPr>
            <a:picLocks noChangeAspect="1"/>
          </p:cNvPicPr>
          <p:nvPr/>
        </p:nvPicPr>
        <p:blipFill>
          <a:blip r:embed="rId7"/>
          <a:srcRect/>
          <a:stretch>
            <a:fillRect/>
          </a:stretch>
        </p:blipFill>
        <p:spPr>
          <a:xfrm>
            <a:off x="16833762" y="114300"/>
            <a:ext cx="1421244" cy="1421244"/>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2" y="9725637"/>
            <a:ext cx="3430555" cy="561363"/>
          </a:xfrm>
          <a:prstGeom prst="rect">
            <a:avLst/>
          </a:prstGeom>
        </p:spPr>
      </p:pic>
    </p:spTree>
    <p:extLst>
      <p:ext uri="{BB962C8B-B14F-4D97-AF65-F5344CB8AC3E}">
        <p14:creationId xmlns:p14="http://schemas.microsoft.com/office/powerpoint/2010/main" val="344353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1255197" y="667867"/>
            <a:ext cx="9843157" cy="1902902"/>
          </a:xfrm>
          <a:prstGeom prst="rect">
            <a:avLst/>
          </a:prstGeom>
        </p:spPr>
      </p:pic>
      <p:pic>
        <p:nvPicPr>
          <p:cNvPr id="2" name="Picture 2"/>
          <p:cNvPicPr>
            <a:picLocks noChangeAspect="1"/>
          </p:cNvPicPr>
          <p:nvPr/>
        </p:nvPicPr>
        <p:blipFill>
          <a:blip r:embed="rId3"/>
          <a:srcRect/>
          <a:stretch>
            <a:fillRect/>
          </a:stretch>
        </p:blipFill>
        <p:spPr>
          <a:xfrm rot="5400000">
            <a:off x="2257653" y="2578128"/>
            <a:ext cx="4469390" cy="6560105"/>
          </a:xfrm>
          <a:prstGeom prst="rect">
            <a:avLst/>
          </a:prstGeom>
        </p:spPr>
      </p:pic>
      <p:sp>
        <p:nvSpPr>
          <p:cNvPr id="9" name="TextBox 9"/>
          <p:cNvSpPr txBox="1"/>
          <p:nvPr/>
        </p:nvSpPr>
        <p:spPr>
          <a:xfrm>
            <a:off x="1940760" y="1049406"/>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What is outdoor learning?</a:t>
            </a: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1288497" y="4203679"/>
            <a:ext cx="6407704" cy="4093428"/>
          </a:xfrm>
          <a:prstGeom prst="rect">
            <a:avLst/>
          </a:prstGeom>
          <a:noFill/>
        </p:spPr>
        <p:txBody>
          <a:bodyPr wrap="square" rtlCol="0">
            <a:spAutoFit/>
          </a:bodyPr>
          <a:lstStyle/>
          <a:p>
            <a:r>
              <a:rPr lang="en-GB" sz="3200" dirty="0">
                <a:solidFill>
                  <a:srgbClr val="0070C0"/>
                </a:solidFill>
                <a:latin typeface="Berlin Sans FB" panose="020E0602020502020306" pitchFamily="34" charset="0"/>
              </a:rPr>
              <a:t>Outdoor Learning is a broad term that includes: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Discovery </a:t>
            </a:r>
          </a:p>
          <a:p>
            <a:r>
              <a:rPr lang="en-GB" sz="3200" dirty="0">
                <a:solidFill>
                  <a:srgbClr val="00B050"/>
                </a:solidFill>
                <a:latin typeface="Berlin Sans FB" panose="020E0602020502020306" pitchFamily="34" charset="0"/>
              </a:rPr>
              <a:t>Experimentation</a:t>
            </a:r>
          </a:p>
          <a:p>
            <a:r>
              <a:rPr lang="en-GB" sz="3200" dirty="0">
                <a:solidFill>
                  <a:srgbClr val="00B050"/>
                </a:solidFill>
                <a:latin typeface="Berlin Sans FB" panose="020E0602020502020306" pitchFamily="34" charset="0"/>
              </a:rPr>
              <a:t>Connecting to the natural world</a:t>
            </a:r>
          </a:p>
          <a:p>
            <a:r>
              <a:rPr lang="en-GB" sz="3200" dirty="0">
                <a:solidFill>
                  <a:srgbClr val="00B050"/>
                </a:solidFill>
                <a:latin typeface="Berlin Sans FB" panose="020E0602020502020306" pitchFamily="34" charset="0"/>
              </a:rPr>
              <a:t>Engaging in environmental activities</a:t>
            </a:r>
          </a:p>
          <a:p>
            <a:endParaRPr lang="en-GB" dirty="0"/>
          </a:p>
          <a:p>
            <a:endParaRPr lang="en-GB" dirty="0"/>
          </a:p>
        </p:txBody>
      </p:sp>
      <p:pic>
        <p:nvPicPr>
          <p:cNvPr id="10"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353800" y="461621"/>
            <a:ext cx="4800600" cy="3603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ee the source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9197" y="5187404"/>
            <a:ext cx="5332808" cy="3999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429272" y="4926705"/>
            <a:ext cx="4758771" cy="316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5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2"/>
          <a:srcRect/>
          <a:stretch>
            <a:fillRect/>
          </a:stretch>
        </p:blipFill>
        <p:spPr>
          <a:xfrm rot="134838">
            <a:off x="4107534" y="816096"/>
            <a:ext cx="9843157" cy="1902902"/>
          </a:xfrm>
          <a:prstGeom prst="rect">
            <a:avLst/>
          </a:prstGeom>
        </p:spPr>
      </p:pic>
      <p:pic>
        <p:nvPicPr>
          <p:cNvPr id="3" name="Picture 2"/>
          <p:cNvPicPr>
            <a:picLocks noChangeAspect="1"/>
          </p:cNvPicPr>
          <p:nvPr/>
        </p:nvPicPr>
        <p:blipFill>
          <a:blip r:embed="rId3"/>
          <a:srcRect/>
          <a:stretch>
            <a:fillRect/>
          </a:stretch>
        </p:blipFill>
        <p:spPr>
          <a:xfrm rot="5400000">
            <a:off x="2833212" y="1042512"/>
            <a:ext cx="5910780" cy="9911196"/>
          </a:xfrm>
          <a:prstGeom prst="rect">
            <a:avLst/>
          </a:prstGeom>
        </p:spPr>
      </p:pic>
      <p:sp>
        <p:nvSpPr>
          <p:cNvPr id="2" name="Rectangle 1"/>
          <p:cNvSpPr/>
          <p:nvPr/>
        </p:nvSpPr>
        <p:spPr>
          <a:xfrm>
            <a:off x="1447800" y="3390900"/>
            <a:ext cx="9144000" cy="5509200"/>
          </a:xfrm>
          <a:prstGeom prst="rect">
            <a:avLst/>
          </a:prstGeom>
        </p:spPr>
        <p:txBody>
          <a:bodyPr>
            <a:spAutoFit/>
          </a:bodyPr>
          <a:lstStyle/>
          <a:p>
            <a:r>
              <a:rPr lang="en-GB" sz="3200" dirty="0">
                <a:solidFill>
                  <a:srgbClr val="00B050"/>
                </a:solidFill>
                <a:latin typeface="Berlin Sans FB" panose="020E0602020502020306" pitchFamily="34" charset="0"/>
              </a:rPr>
              <a:t>We learn both inside and outside the classroom.</a:t>
            </a:r>
          </a:p>
          <a:p>
            <a:r>
              <a:rPr lang="en-GB" sz="3200" dirty="0">
                <a:solidFill>
                  <a:srgbClr val="00B050"/>
                </a:solidFill>
                <a:latin typeface="Berlin Sans FB" panose="020E0602020502020306" pitchFamily="34" charset="0"/>
              </a:rPr>
              <a:t>We learn something new everyday.</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learn by seeing new things</a:t>
            </a:r>
          </a:p>
          <a:p>
            <a:r>
              <a:rPr lang="en-GB" sz="3200" dirty="0">
                <a:solidFill>
                  <a:srgbClr val="00B050"/>
                </a:solidFill>
                <a:latin typeface="Berlin Sans FB" panose="020E0602020502020306" pitchFamily="34" charset="0"/>
              </a:rPr>
              <a:t>                     hearing new sounds</a:t>
            </a:r>
          </a:p>
          <a:p>
            <a:r>
              <a:rPr lang="en-GB" sz="3200" dirty="0">
                <a:solidFill>
                  <a:srgbClr val="00B050"/>
                </a:solidFill>
                <a:latin typeface="Berlin Sans FB" panose="020E0602020502020306" pitchFamily="34" charset="0"/>
              </a:rPr>
              <a:t>                     smelling new things</a:t>
            </a:r>
          </a:p>
          <a:p>
            <a:r>
              <a:rPr lang="en-GB" sz="3200" dirty="0">
                <a:solidFill>
                  <a:srgbClr val="00B050"/>
                </a:solidFill>
                <a:latin typeface="Berlin Sans FB" panose="020E0602020502020306" pitchFamily="34" charset="0"/>
              </a:rPr>
              <a:t>                     touching new things</a:t>
            </a:r>
          </a:p>
          <a:p>
            <a:r>
              <a:rPr lang="en-GB" sz="3200" dirty="0">
                <a:solidFill>
                  <a:srgbClr val="00B050"/>
                </a:solidFill>
                <a:latin typeface="Berlin Sans FB" panose="020E0602020502020306" pitchFamily="34" charset="0"/>
              </a:rPr>
              <a:t>                     tasting new things.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use all 5 of our senses when we learn outdoors.</a:t>
            </a:r>
          </a:p>
          <a:p>
            <a:endParaRPr lang="en-GB" sz="3200" dirty="0">
              <a:solidFill>
                <a:srgbClr val="00B050"/>
              </a:solidFill>
              <a:latin typeface="Berlin Sans FB" panose="020E0602020502020306" pitchFamily="34" charset="0"/>
            </a:endParaRPr>
          </a:p>
        </p:txBody>
      </p:sp>
      <p:pic>
        <p:nvPicPr>
          <p:cNvPr id="4"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4"/>
          <p:cNvSpPr txBox="1"/>
          <p:nvPr/>
        </p:nvSpPr>
        <p:spPr>
          <a:xfrm>
            <a:off x="3276600" y="204056"/>
            <a:ext cx="11572009" cy="2205925"/>
          </a:xfrm>
          <a:prstGeom prst="rect">
            <a:avLst/>
          </a:prstGeom>
        </p:spPr>
        <p:txBody>
          <a:bodyPr lIns="0" tIns="0" rIns="0" bIns="0" rtlCol="0" anchor="t">
            <a:spAutoFit/>
          </a:bodyPr>
          <a:lstStyle/>
          <a:p>
            <a:pPr algn="ctr">
              <a:lnSpc>
                <a:spcPts val="20160"/>
              </a:lnSpc>
              <a:spcBef>
                <a:spcPct val="0"/>
              </a:spcBef>
            </a:pPr>
            <a:r>
              <a:rPr lang="en-US" sz="8800" dirty="0">
                <a:solidFill>
                  <a:srgbClr val="000000"/>
                </a:solidFill>
                <a:latin typeface="Amatic SC Bold"/>
              </a:rPr>
              <a:t>We are always learning!!</a:t>
            </a:r>
          </a:p>
        </p:txBody>
      </p:sp>
      <p:pic>
        <p:nvPicPr>
          <p:cNvPr id="1026" name="Picture 2" descr="Are You Using Your Five Senses to Stay Safe? - Incident Prevention -  Dedicated to Utility &amp; Safety Professiona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40683" y="4229100"/>
            <a:ext cx="72813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lipartmag.com/images/5-senses-clipart-3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6470" y="1802718"/>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touch</a:t>
            </a:r>
          </a:p>
        </p:txBody>
      </p:sp>
      <p:sp>
        <p:nvSpPr>
          <p:cNvPr id="5" name="TextBox 4"/>
          <p:cNvSpPr txBox="1"/>
          <p:nvPr/>
        </p:nvSpPr>
        <p:spPr>
          <a:xfrm>
            <a:off x="7620000" y="5715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sight</a:t>
            </a:r>
          </a:p>
        </p:txBody>
      </p:sp>
      <p:sp>
        <p:nvSpPr>
          <p:cNvPr id="6" name="TextBox 5"/>
          <p:cNvSpPr txBox="1"/>
          <p:nvPr/>
        </p:nvSpPr>
        <p:spPr>
          <a:xfrm>
            <a:off x="124968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sound</a:t>
            </a:r>
          </a:p>
        </p:txBody>
      </p:sp>
      <p:sp>
        <p:nvSpPr>
          <p:cNvPr id="9" name="TextBox 8"/>
          <p:cNvSpPr txBox="1"/>
          <p:nvPr/>
        </p:nvSpPr>
        <p:spPr>
          <a:xfrm>
            <a:off x="11277600" y="7814957"/>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smell</a:t>
            </a:r>
          </a:p>
        </p:txBody>
      </p:sp>
      <p:sp>
        <p:nvSpPr>
          <p:cNvPr id="10" name="TextBox 9"/>
          <p:cNvSpPr txBox="1"/>
          <p:nvPr/>
        </p:nvSpPr>
        <p:spPr>
          <a:xfrm>
            <a:off x="3276600" y="77343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taste</a:t>
            </a:r>
          </a:p>
        </p:txBody>
      </p:sp>
      <p:pic>
        <p:nvPicPr>
          <p:cNvPr id="11"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2832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2"/>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3"/>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533400" y="190500"/>
            <a:ext cx="8991600" cy="923330"/>
          </a:xfrm>
          <a:prstGeom prst="rect">
            <a:avLst/>
          </a:prstGeom>
          <a:noFill/>
        </p:spPr>
        <p:txBody>
          <a:bodyPr wrap="square" rtlCol="0">
            <a:spAutoFit/>
          </a:bodyPr>
          <a:lstStyle/>
          <a:p>
            <a:r>
              <a:rPr lang="en-GB" sz="5400" dirty="0">
                <a:solidFill>
                  <a:srgbClr val="00B050"/>
                </a:solidFill>
                <a:latin typeface="Berlin Sans FB" panose="020E0602020502020306" pitchFamily="34" charset="0"/>
              </a:rPr>
              <a:t>Children will appreciate</a:t>
            </a:r>
          </a:p>
        </p:txBody>
      </p:sp>
      <p:sp>
        <p:nvSpPr>
          <p:cNvPr id="5" name="Oval 4"/>
          <p:cNvSpPr/>
          <p:nvPr/>
        </p:nvSpPr>
        <p:spPr>
          <a:xfrm>
            <a:off x="304800" y="2095500"/>
            <a:ext cx="54864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colour</a:t>
            </a:r>
          </a:p>
        </p:txBody>
      </p:sp>
      <p:sp>
        <p:nvSpPr>
          <p:cNvPr id="15" name="Oval 14"/>
          <p:cNvSpPr/>
          <p:nvPr/>
        </p:nvSpPr>
        <p:spPr>
          <a:xfrm>
            <a:off x="685800" y="6315670"/>
            <a:ext cx="5105400" cy="33998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shape</a:t>
            </a:r>
          </a:p>
        </p:txBody>
      </p:sp>
      <p:sp>
        <p:nvSpPr>
          <p:cNvPr id="16" name="Oval 15"/>
          <p:cNvSpPr/>
          <p:nvPr/>
        </p:nvSpPr>
        <p:spPr>
          <a:xfrm>
            <a:off x="11049000" y="1957690"/>
            <a:ext cx="5656305" cy="31858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texture</a:t>
            </a:r>
          </a:p>
        </p:txBody>
      </p:sp>
      <p:sp>
        <p:nvSpPr>
          <p:cNvPr id="19" name="Oval 18"/>
          <p:cNvSpPr/>
          <p:nvPr/>
        </p:nvSpPr>
        <p:spPr>
          <a:xfrm>
            <a:off x="11049000" y="6088744"/>
            <a:ext cx="5626861" cy="347139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sound</a:t>
            </a:r>
          </a:p>
        </p:txBody>
      </p:sp>
      <p:sp>
        <p:nvSpPr>
          <p:cNvPr id="20" name="Oval 19"/>
          <p:cNvSpPr/>
          <p:nvPr/>
        </p:nvSpPr>
        <p:spPr>
          <a:xfrm>
            <a:off x="5676900" y="4205585"/>
            <a:ext cx="5486400" cy="3352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smell</a:t>
            </a:r>
          </a:p>
        </p:txBody>
      </p:sp>
    </p:spTree>
    <p:extLst>
      <p:ext uri="{BB962C8B-B14F-4D97-AF65-F5344CB8AC3E}">
        <p14:creationId xmlns:p14="http://schemas.microsoft.com/office/powerpoint/2010/main" val="189575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p:cNvPicPr>
          <p:nvPr/>
        </p:nvPicPr>
        <p:blipFill>
          <a:blip r:embed="rId2"/>
          <a:srcRect/>
          <a:stretch>
            <a:fillRect/>
          </a:stretch>
        </p:blipFill>
        <p:spPr>
          <a:xfrm rot="134838">
            <a:off x="795637" y="447149"/>
            <a:ext cx="9554476" cy="1902902"/>
          </a:xfrm>
          <a:prstGeom prst="rect">
            <a:avLst/>
          </a:prstGeom>
        </p:spPr>
      </p:pic>
      <p:pic>
        <p:nvPicPr>
          <p:cNvPr id="2" name="Picture 2"/>
          <p:cNvPicPr>
            <a:picLocks noChangeAspect="1"/>
          </p:cNvPicPr>
          <p:nvPr/>
        </p:nvPicPr>
        <p:blipFill>
          <a:blip r:embed="rId3"/>
          <a:srcRect/>
          <a:stretch>
            <a:fillRect/>
          </a:stretch>
        </p:blipFill>
        <p:spPr>
          <a:xfrm rot="5400000">
            <a:off x="5416950" y="-2864251"/>
            <a:ext cx="7531649" cy="17755949"/>
          </a:xfrm>
          <a:prstGeom prst="rect">
            <a:avLst/>
          </a:prstGeom>
        </p:spPr>
      </p:pic>
      <p:sp>
        <p:nvSpPr>
          <p:cNvPr id="9" name="TextBox 9"/>
          <p:cNvSpPr txBox="1"/>
          <p:nvPr/>
        </p:nvSpPr>
        <p:spPr>
          <a:xfrm>
            <a:off x="1066800" y="641510"/>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Benefits of outdoor learning</a:t>
            </a: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761999" y="4381500"/>
            <a:ext cx="3483903"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LEARNING</a:t>
            </a:r>
          </a:p>
        </p:txBody>
      </p:sp>
      <p:sp>
        <p:nvSpPr>
          <p:cNvPr id="22" name="Rectangle 21"/>
          <p:cNvSpPr/>
          <p:nvPr/>
        </p:nvSpPr>
        <p:spPr>
          <a:xfrm>
            <a:off x="12496800" y="4405585"/>
            <a:ext cx="529074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ENVIRONMENT</a:t>
            </a:r>
            <a:r>
              <a:rPr lang="en-US" sz="6000" b="1" dirty="0">
                <a:ln/>
                <a:solidFill>
                  <a:schemeClr val="accent3"/>
                </a:solidFill>
              </a:rPr>
              <a:t> </a:t>
            </a:r>
          </a:p>
        </p:txBody>
      </p:sp>
      <p:sp>
        <p:nvSpPr>
          <p:cNvPr id="23" name="Rectangle 22"/>
          <p:cNvSpPr/>
          <p:nvPr/>
        </p:nvSpPr>
        <p:spPr>
          <a:xfrm>
            <a:off x="7569358" y="2877124"/>
            <a:ext cx="2795958"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2"/>
                </a:solidFill>
              </a:rPr>
              <a:t>HEALTH</a:t>
            </a:r>
            <a:r>
              <a:rPr lang="en-US" sz="5400" b="1" dirty="0">
                <a:ln/>
                <a:solidFill>
                  <a:schemeClr val="accent3"/>
                </a:solidFill>
              </a:rPr>
              <a:t> </a:t>
            </a:r>
          </a:p>
        </p:txBody>
      </p:sp>
      <p:pic>
        <p:nvPicPr>
          <p:cNvPr id="5122"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5832511"/>
            <a:ext cx="4343400" cy="3535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houstonhealthcareinitiative.org/wp-content/uploads/2020/04/2017-12-12-patient-car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9570" y="4207799"/>
            <a:ext cx="5275534" cy="32494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405696" y="6013724"/>
            <a:ext cx="4993771" cy="325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4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796479" y="404225"/>
            <a:ext cx="7365177" cy="1902902"/>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learning</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7" y="7142290"/>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095500" y="457200"/>
            <a:ext cx="6248400" cy="9829800"/>
          </a:xfrm>
          <a:prstGeom prst="rect">
            <a:avLst/>
          </a:prstGeom>
        </p:spPr>
      </p:pic>
      <p:sp>
        <p:nvSpPr>
          <p:cNvPr id="2" name="TextBox 1"/>
          <p:cNvSpPr txBox="1"/>
          <p:nvPr/>
        </p:nvSpPr>
        <p:spPr>
          <a:xfrm>
            <a:off x="870635" y="2590690"/>
            <a:ext cx="8806765" cy="600164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Playing outside helps children to develop physically, emotionally, cognitively, imaginatively and improve motor skills.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creativity and problem solving skills.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Enhances enquiry skills and personal development.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They are able to interact with other children teaching them how to take turns, communicate and cooperate with each other.</a:t>
            </a:r>
          </a:p>
          <a:p>
            <a:endParaRPr lang="en-GB" sz="3200" dirty="0">
              <a:solidFill>
                <a:srgbClr val="00B050"/>
              </a:solidFill>
              <a:latin typeface="Berlin Sans FB" panose="020E0602020502020306"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74706" y="1929821"/>
            <a:ext cx="7188189" cy="5956879"/>
          </a:xfrm>
          <a:prstGeom prst="rect">
            <a:avLst/>
          </a:prstGeom>
        </p:spPr>
      </p:pic>
    </p:spTree>
    <p:extLst>
      <p:ext uri="{BB962C8B-B14F-4D97-AF65-F5344CB8AC3E}">
        <p14:creationId xmlns:p14="http://schemas.microsoft.com/office/powerpoint/2010/main" val="1718456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673</Words>
  <Application>Microsoft Office PowerPoint</Application>
  <PresentationFormat>Custom</PresentationFormat>
  <Paragraphs>100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Amatic SC Bold</vt:lpstr>
      <vt:lpstr>Berlin Sans FB</vt:lpstr>
      <vt:lpstr>Montserrat</vt:lpstr>
      <vt:lpstr>Roboto Slab</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Cathy Gorman</cp:lastModifiedBy>
  <cp:revision>11</cp:revision>
  <dcterms:created xsi:type="dcterms:W3CDTF">2006-08-16T00:00:00Z</dcterms:created>
  <dcterms:modified xsi:type="dcterms:W3CDTF">2021-04-08T08:50:50Z</dcterms:modified>
  <dc:identifier>DAEDc3676mY</dc:identifier>
</cp:coreProperties>
</file>