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60" r:id="rId4"/>
    <p:sldId id="272" r:id="rId5"/>
    <p:sldId id="273" r:id="rId6"/>
    <p:sldId id="299" r:id="rId7"/>
    <p:sldId id="308" r:id="rId8"/>
    <p:sldId id="309" r:id="rId9"/>
    <p:sldId id="300" r:id="rId10"/>
    <p:sldId id="310" r:id="rId11"/>
    <p:sldId id="311" r:id="rId12"/>
    <p:sldId id="312" r:id="rId13"/>
    <p:sldId id="261" r:id="rId14"/>
    <p:sldId id="278" r:id="rId15"/>
    <p:sldId id="313" r:id="rId16"/>
    <p:sldId id="284" r:id="rId17"/>
    <p:sldId id="285" r:id="rId18"/>
    <p:sldId id="325" r:id="rId19"/>
    <p:sldId id="314" r:id="rId20"/>
    <p:sldId id="315" r:id="rId21"/>
    <p:sldId id="316" r:id="rId22"/>
    <p:sldId id="281" r:id="rId23"/>
    <p:sldId id="317" r:id="rId24"/>
    <p:sldId id="318" r:id="rId25"/>
    <p:sldId id="319" r:id="rId26"/>
    <p:sldId id="320" r:id="rId27"/>
    <p:sldId id="321" r:id="rId28"/>
    <p:sldId id="322" r:id="rId29"/>
    <p:sldId id="286" r:id="rId30"/>
    <p:sldId id="323" r:id="rId31"/>
    <p:sldId id="324" r:id="rId32"/>
    <p:sldId id="304" r:id="rId33"/>
    <p:sldId id="305" r:id="rId34"/>
    <p:sldId id="306" r:id="rId35"/>
    <p:sldId id="307" r:id="rId36"/>
  </p:sldIdLst>
  <p:sldSz cx="18288000" cy="10287000"/>
  <p:notesSz cx="6858000" cy="9144000"/>
  <p:embeddedFontLst>
    <p:embeddedFont>
      <p:font typeface="Amatic SC Bold" panose="020B0604020202020204" charset="-79"/>
      <p:regular r:id="rId38"/>
    </p:embeddedFont>
    <p:embeddedFont>
      <p:font typeface="Berlin Sans FB" panose="020E0602020502020306" pitchFamily="34" charset="0"/>
      <p:regular r:id="rId39"/>
      <p:bold r:id="rId40"/>
    </p:embeddedFont>
    <p:embeddedFont>
      <p:font typeface="Calibri" panose="020F0502020204030204" pitchFamily="34" charset="0"/>
      <p:regular r:id="rId41"/>
      <p:bold r:id="rId42"/>
      <p:italic r:id="rId43"/>
      <p:boldItalic r:id="rId44"/>
    </p:embeddedFont>
    <p:embeddedFont>
      <p:font typeface="Muli Regular"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Green" initials="AG" lastIdx="1" clrIdx="0">
    <p:extLst>
      <p:ext uri="{19B8F6BF-5375-455C-9EA6-DF929625EA0E}">
        <p15:presenceInfo xmlns:p15="http://schemas.microsoft.com/office/powerpoint/2012/main" userId="Anna Gre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3600" dirty="0">
                <a:solidFill>
                  <a:srgbClr val="C00000"/>
                </a:solidFill>
              </a:rPr>
              <a:t>PRIMARY</a:t>
            </a:r>
            <a:r>
              <a:rPr lang="en-US" sz="3600" baseline="0" dirty="0">
                <a:solidFill>
                  <a:srgbClr val="C00000"/>
                </a:solidFill>
              </a:rPr>
              <a:t> SCHOOL PUPILS</a:t>
            </a:r>
            <a:endParaRPr lang="en-US" sz="3600" dirty="0">
              <a:solidFill>
                <a:srgbClr val="C00000"/>
              </a:solidFill>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3EE-4425-8009-6910544E9FD9}"/>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3EE-4425-8009-6910544E9FD9}"/>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23EE-4425-8009-6910544E9FD9}"/>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23EE-4425-8009-6910544E9FD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Sheet1!$D$4:$D$7</c:f>
              <c:strCache>
                <c:ptCount val="4"/>
                <c:pt idx="0">
                  <c:v>Car</c:v>
                </c:pt>
                <c:pt idx="1">
                  <c:v>Walked</c:v>
                </c:pt>
                <c:pt idx="2">
                  <c:v>Train</c:v>
                </c:pt>
                <c:pt idx="3">
                  <c:v>Bike</c:v>
                </c:pt>
              </c:strCache>
            </c:strRef>
          </c:cat>
          <c:val>
            <c:numRef>
              <c:f>Sheet1!$E$4:$E$7</c:f>
              <c:numCache>
                <c:formatCode>General</c:formatCode>
                <c:ptCount val="4"/>
                <c:pt idx="0">
                  <c:v>61</c:v>
                </c:pt>
                <c:pt idx="1">
                  <c:v>21</c:v>
                </c:pt>
                <c:pt idx="2">
                  <c:v>15</c:v>
                </c:pt>
                <c:pt idx="3">
                  <c:v>2</c:v>
                </c:pt>
              </c:numCache>
            </c:numRef>
          </c:val>
          <c:extLst>
            <c:ext xmlns:c16="http://schemas.microsoft.com/office/drawing/2014/chart" uri="{C3380CC4-5D6E-409C-BE32-E72D297353CC}">
              <c16:uniqueId val="{00000008-23EE-4425-8009-6910544E9FD9}"/>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3600" dirty="0">
                <a:solidFill>
                  <a:srgbClr val="C00000"/>
                </a:solidFill>
              </a:rPr>
              <a:t>PRIMARY</a:t>
            </a:r>
            <a:r>
              <a:rPr lang="en-US" sz="3600" baseline="0" dirty="0">
                <a:solidFill>
                  <a:srgbClr val="C00000"/>
                </a:solidFill>
              </a:rPr>
              <a:t> SCHOOL PUPILS</a:t>
            </a:r>
            <a:endParaRPr lang="en-US" sz="3600" dirty="0">
              <a:solidFill>
                <a:srgbClr val="C00000"/>
              </a:solidFill>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3EE-4425-8009-6910544E9FD9}"/>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3EE-4425-8009-6910544E9FD9}"/>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23EE-4425-8009-6910544E9FD9}"/>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23EE-4425-8009-6910544E9FD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Sheet1!$D$4:$D$7</c:f>
              <c:strCache>
                <c:ptCount val="4"/>
                <c:pt idx="0">
                  <c:v>Car</c:v>
                </c:pt>
                <c:pt idx="1">
                  <c:v>Walked</c:v>
                </c:pt>
                <c:pt idx="2">
                  <c:v>Train</c:v>
                </c:pt>
                <c:pt idx="3">
                  <c:v>Bike</c:v>
                </c:pt>
              </c:strCache>
            </c:strRef>
          </c:cat>
          <c:val>
            <c:numRef>
              <c:f>Sheet1!$E$4:$E$7</c:f>
              <c:numCache>
                <c:formatCode>General</c:formatCode>
                <c:ptCount val="4"/>
                <c:pt idx="0">
                  <c:v>61</c:v>
                </c:pt>
                <c:pt idx="1">
                  <c:v>21</c:v>
                </c:pt>
                <c:pt idx="2">
                  <c:v>15</c:v>
                </c:pt>
                <c:pt idx="3">
                  <c:v>2</c:v>
                </c:pt>
              </c:numCache>
            </c:numRef>
          </c:val>
          <c:extLst>
            <c:ext xmlns:c16="http://schemas.microsoft.com/office/drawing/2014/chart" uri="{C3380CC4-5D6E-409C-BE32-E72D297353CC}">
              <c16:uniqueId val="{00000008-23EE-4425-8009-6910544E9FD9}"/>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r>
              <a:rPr lang="en-US" sz="3200">
                <a:solidFill>
                  <a:srgbClr val="C00000"/>
                </a:solidFill>
              </a:rPr>
              <a:t>SECONDARY SCHOOL PUPILS</a:t>
            </a:r>
          </a:p>
        </c:rich>
      </c:tx>
      <c:overlay val="0"/>
      <c:spPr>
        <a:noFill/>
        <a:ln>
          <a:noFill/>
        </a:ln>
        <a:effectLst/>
      </c:spPr>
      <c:txPr>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8987341772151905E-3"/>
          <c:y val="0.24518352513628106"/>
          <c:w val="0.80120384951881018"/>
          <c:h val="0.75474518810148727"/>
        </c:manualLayout>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2F0-44E6-A599-62E021E2C30A}"/>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2F0-44E6-A599-62E021E2C30A}"/>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2F0-44E6-A599-62E021E2C30A}"/>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F2F0-44E6-A599-62E021E2C30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Sheet1!$D$19:$D$22</c:f>
              <c:strCache>
                <c:ptCount val="4"/>
                <c:pt idx="0">
                  <c:v>Train</c:v>
                </c:pt>
                <c:pt idx="1">
                  <c:v>Car</c:v>
                </c:pt>
                <c:pt idx="2">
                  <c:v>Walked</c:v>
                </c:pt>
                <c:pt idx="3">
                  <c:v>Other</c:v>
                </c:pt>
              </c:strCache>
            </c:strRef>
          </c:cat>
          <c:val>
            <c:numRef>
              <c:f>Sheet1!$E$19:$E$22</c:f>
              <c:numCache>
                <c:formatCode>General</c:formatCode>
                <c:ptCount val="4"/>
                <c:pt idx="0">
                  <c:v>46</c:v>
                </c:pt>
                <c:pt idx="1">
                  <c:v>31</c:v>
                </c:pt>
                <c:pt idx="2">
                  <c:v>19</c:v>
                </c:pt>
                <c:pt idx="3">
                  <c:v>3</c:v>
                </c:pt>
              </c:numCache>
            </c:numRef>
          </c:val>
          <c:extLst>
            <c:ext xmlns:c16="http://schemas.microsoft.com/office/drawing/2014/chart" uri="{C3380CC4-5D6E-409C-BE32-E72D297353CC}">
              <c16:uniqueId val="{00000008-F2F0-44E6-A599-62E021E2C30A}"/>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3600" dirty="0">
                <a:solidFill>
                  <a:srgbClr val="C00000"/>
                </a:solidFill>
              </a:rPr>
              <a:t>SECONDARY SCHOOL PUPILS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0681265206812642E-3"/>
          <c:y val="0.14146145542291086"/>
          <c:w val="0.80120384951881018"/>
          <c:h val="0.75474518810148727"/>
        </c:manualLayout>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A90-443B-82D3-67B800BE01E3}"/>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A90-443B-82D3-67B800BE01E3}"/>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1A90-443B-82D3-67B800BE01E3}"/>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1A90-443B-82D3-67B800BE01E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Sheet1!$D$19:$D$22</c:f>
              <c:strCache>
                <c:ptCount val="4"/>
                <c:pt idx="0">
                  <c:v>Train</c:v>
                </c:pt>
                <c:pt idx="1">
                  <c:v>Car</c:v>
                </c:pt>
                <c:pt idx="2">
                  <c:v>Walked</c:v>
                </c:pt>
                <c:pt idx="3">
                  <c:v>Other</c:v>
                </c:pt>
              </c:strCache>
            </c:strRef>
          </c:cat>
          <c:val>
            <c:numRef>
              <c:f>Sheet1!$E$19:$E$22</c:f>
              <c:numCache>
                <c:formatCode>General</c:formatCode>
                <c:ptCount val="4"/>
                <c:pt idx="0">
                  <c:v>46</c:v>
                </c:pt>
                <c:pt idx="1">
                  <c:v>31</c:v>
                </c:pt>
                <c:pt idx="2">
                  <c:v>19</c:v>
                </c:pt>
                <c:pt idx="3">
                  <c:v>3</c:v>
                </c:pt>
              </c:numCache>
            </c:numRef>
          </c:val>
          <c:extLst>
            <c:ext xmlns:c16="http://schemas.microsoft.com/office/drawing/2014/chart" uri="{C3380CC4-5D6E-409C-BE32-E72D297353CC}">
              <c16:uniqueId val="{00000008-1A90-443B-82D3-67B800BE01E3}"/>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3600" dirty="0">
                <a:solidFill>
                  <a:srgbClr val="C00000"/>
                </a:solidFill>
              </a:rPr>
              <a:t>SECONDARY SCHOOL PUPILS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0681265206812642E-3"/>
          <c:y val="0.14146145542291086"/>
          <c:w val="0.80120384951881018"/>
          <c:h val="0.75474518810148727"/>
        </c:manualLayout>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A90-443B-82D3-67B800BE01E3}"/>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A90-443B-82D3-67B800BE01E3}"/>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1A90-443B-82D3-67B800BE01E3}"/>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1A90-443B-82D3-67B800BE01E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Sheet1!$D$19:$D$22</c:f>
              <c:strCache>
                <c:ptCount val="4"/>
                <c:pt idx="0">
                  <c:v>Train</c:v>
                </c:pt>
                <c:pt idx="1">
                  <c:v>Car</c:v>
                </c:pt>
                <c:pt idx="2">
                  <c:v>Walked</c:v>
                </c:pt>
                <c:pt idx="3">
                  <c:v>Other</c:v>
                </c:pt>
              </c:strCache>
            </c:strRef>
          </c:cat>
          <c:val>
            <c:numRef>
              <c:f>Sheet1!$E$19:$E$22</c:f>
              <c:numCache>
                <c:formatCode>General</c:formatCode>
                <c:ptCount val="4"/>
                <c:pt idx="0">
                  <c:v>46</c:v>
                </c:pt>
                <c:pt idx="1">
                  <c:v>31</c:v>
                </c:pt>
                <c:pt idx="2">
                  <c:v>19</c:v>
                </c:pt>
                <c:pt idx="3">
                  <c:v>3</c:v>
                </c:pt>
              </c:numCache>
            </c:numRef>
          </c:val>
          <c:extLst>
            <c:ext xmlns:c16="http://schemas.microsoft.com/office/drawing/2014/chart" uri="{C3380CC4-5D6E-409C-BE32-E72D297353CC}">
              <c16:uniqueId val="{00000008-1A90-443B-82D3-67B800BE01E3}"/>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r>
              <a:rPr lang="en-US" sz="3200" dirty="0">
                <a:solidFill>
                  <a:srgbClr val="C00000"/>
                </a:solidFill>
              </a:rPr>
              <a:t>PRIMARY</a:t>
            </a:r>
            <a:r>
              <a:rPr lang="en-US" sz="3200" baseline="0" dirty="0">
                <a:solidFill>
                  <a:srgbClr val="C00000"/>
                </a:solidFill>
              </a:rPr>
              <a:t> SCHOOL PUPILS</a:t>
            </a:r>
            <a:endParaRPr lang="en-US" sz="3200" dirty="0">
              <a:solidFill>
                <a:srgbClr val="C00000"/>
              </a:solidFill>
            </a:endParaRPr>
          </a:p>
        </c:rich>
      </c:tx>
      <c:overlay val="0"/>
      <c:spPr>
        <a:noFill/>
        <a:ln>
          <a:noFill/>
        </a:ln>
        <a:effectLst/>
      </c:spPr>
      <c:txPr>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3C9-480D-B496-0FDFF4D37FEE}"/>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3C9-480D-B496-0FDFF4D37FEE}"/>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93C9-480D-B496-0FDFF4D37FEE}"/>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93C9-480D-B496-0FDFF4D37FE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Sheet1!$D$4:$D$7</c:f>
              <c:strCache>
                <c:ptCount val="4"/>
                <c:pt idx="0">
                  <c:v>Car</c:v>
                </c:pt>
                <c:pt idx="1">
                  <c:v>Walked</c:v>
                </c:pt>
                <c:pt idx="2">
                  <c:v>Train</c:v>
                </c:pt>
                <c:pt idx="3">
                  <c:v>Bike</c:v>
                </c:pt>
              </c:strCache>
            </c:strRef>
          </c:cat>
          <c:val>
            <c:numRef>
              <c:f>Sheet1!$E$4:$E$7</c:f>
              <c:numCache>
                <c:formatCode>General</c:formatCode>
                <c:ptCount val="4"/>
                <c:pt idx="0">
                  <c:v>61</c:v>
                </c:pt>
                <c:pt idx="1">
                  <c:v>21</c:v>
                </c:pt>
                <c:pt idx="2">
                  <c:v>15</c:v>
                </c:pt>
                <c:pt idx="3">
                  <c:v>2</c:v>
                </c:pt>
              </c:numCache>
            </c:numRef>
          </c:val>
          <c:extLst>
            <c:ext xmlns:c16="http://schemas.microsoft.com/office/drawing/2014/chart" uri="{C3380CC4-5D6E-409C-BE32-E72D297353CC}">
              <c16:uniqueId val="{00000008-93C9-480D-B496-0FDFF4D37FE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5BAA7-FAD6-421F-907B-604A5408DFA1}" type="datetimeFigureOut">
              <a:rPr lang="en-GB" smtClean="0"/>
              <a:t>30/03/2021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1D71B-D4B4-4BED-8057-1C6ACE5447B6}" type="slidenum">
              <a:rPr lang="en-GB" smtClean="0"/>
              <a:t>‹#›</a:t>
            </a:fld>
            <a:endParaRPr lang="en-GB"/>
          </a:p>
        </p:txBody>
      </p:sp>
    </p:spTree>
    <p:extLst>
      <p:ext uri="{BB962C8B-B14F-4D97-AF65-F5344CB8AC3E}">
        <p14:creationId xmlns:p14="http://schemas.microsoft.com/office/powerpoint/2010/main" val="3918888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5</a:t>
            </a:fld>
            <a:endParaRPr lang="en-GB"/>
          </a:p>
        </p:txBody>
      </p:sp>
    </p:spTree>
    <p:extLst>
      <p:ext uri="{BB962C8B-B14F-4D97-AF65-F5344CB8AC3E}">
        <p14:creationId xmlns:p14="http://schemas.microsoft.com/office/powerpoint/2010/main" val="3939599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16</a:t>
            </a:fld>
            <a:endParaRPr lang="en-GB"/>
          </a:p>
        </p:txBody>
      </p:sp>
    </p:spTree>
    <p:extLst>
      <p:ext uri="{BB962C8B-B14F-4D97-AF65-F5344CB8AC3E}">
        <p14:creationId xmlns:p14="http://schemas.microsoft.com/office/powerpoint/2010/main" val="3481678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18</a:t>
            </a:fld>
            <a:endParaRPr lang="en-GB"/>
          </a:p>
        </p:txBody>
      </p:sp>
    </p:spTree>
    <p:extLst>
      <p:ext uri="{BB962C8B-B14F-4D97-AF65-F5344CB8AC3E}">
        <p14:creationId xmlns:p14="http://schemas.microsoft.com/office/powerpoint/2010/main" val="2014655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B050"/>
                </a:solidFill>
                <a:latin typeface="Berlin Sans FB" panose="020E0602020502020306" pitchFamily="34" charset="0"/>
              </a:rPr>
              <a:t>Switch your engine off if you’re going to be parked for a while. This will also help you to use less fuel, saving money.</a:t>
            </a:r>
          </a:p>
          <a:p>
            <a:r>
              <a:rPr lang="en-GB" sz="1200" dirty="0">
                <a:solidFill>
                  <a:srgbClr val="00B050"/>
                </a:solidFill>
                <a:latin typeface="Berlin Sans FB" panose="020E0602020502020306" pitchFamily="34" charset="0"/>
              </a:rPr>
              <a:t>Slower, steadier driving will help save fuel and reduce emissions.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B050"/>
                </a:solidFill>
                <a:latin typeface="Berlin Sans FB" panose="020E0602020502020306" pitchFamily="34" charset="0"/>
              </a:rPr>
              <a:t>Get your car serviced regularly, this should keep everything working as efficiently as it should.</a:t>
            </a:r>
          </a:p>
          <a:p>
            <a:r>
              <a:rPr lang="en-GB" sz="1200" dirty="0">
                <a:solidFill>
                  <a:srgbClr val="00B050"/>
                </a:solidFill>
                <a:latin typeface="Berlin Sans FB" panose="020E0602020502020306" pitchFamily="34" charset="0"/>
                <a:cs typeface="Amatic SC Bold" panose="020B0604020202020204" charset="-79"/>
              </a:rPr>
              <a:t>Drive an electric</a:t>
            </a:r>
            <a:r>
              <a:rPr lang="en-GB" sz="1200" baseline="0" dirty="0">
                <a:solidFill>
                  <a:srgbClr val="00B050"/>
                </a:solidFill>
                <a:latin typeface="Berlin Sans FB" panose="020E0602020502020306" pitchFamily="34" charset="0"/>
                <a:cs typeface="Amatic SC Bold" panose="020B0604020202020204" charset="-79"/>
              </a:rPr>
              <a:t> or a hybrid car</a:t>
            </a:r>
          </a:p>
          <a:p>
            <a:r>
              <a:rPr lang="en-GB" sz="1200" baseline="0" dirty="0">
                <a:solidFill>
                  <a:srgbClr val="00B050"/>
                </a:solidFill>
                <a:latin typeface="Berlin Sans FB" panose="020E0602020502020306" pitchFamily="34" charset="0"/>
                <a:cs typeface="Amatic SC Bold" panose="020B0604020202020204" charset="-79"/>
              </a:rPr>
              <a:t>If it’s a short journey, walk instead</a:t>
            </a:r>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19</a:t>
            </a:fld>
            <a:endParaRPr lang="en-GB"/>
          </a:p>
        </p:txBody>
      </p:sp>
    </p:spTree>
    <p:extLst>
      <p:ext uri="{BB962C8B-B14F-4D97-AF65-F5344CB8AC3E}">
        <p14:creationId xmlns:p14="http://schemas.microsoft.com/office/powerpoint/2010/main" val="2672990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20</a:t>
            </a:fld>
            <a:endParaRPr lang="en-GB"/>
          </a:p>
        </p:txBody>
      </p:sp>
    </p:spTree>
    <p:extLst>
      <p:ext uri="{BB962C8B-B14F-4D97-AF65-F5344CB8AC3E}">
        <p14:creationId xmlns:p14="http://schemas.microsoft.com/office/powerpoint/2010/main" val="3321768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21</a:t>
            </a:fld>
            <a:endParaRPr lang="en-GB"/>
          </a:p>
        </p:txBody>
      </p:sp>
    </p:spTree>
    <p:extLst>
      <p:ext uri="{BB962C8B-B14F-4D97-AF65-F5344CB8AC3E}">
        <p14:creationId xmlns:p14="http://schemas.microsoft.com/office/powerpoint/2010/main" val="3514122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22</a:t>
            </a:fld>
            <a:endParaRPr lang="en-GB"/>
          </a:p>
        </p:txBody>
      </p:sp>
    </p:spTree>
    <p:extLst>
      <p:ext uri="{BB962C8B-B14F-4D97-AF65-F5344CB8AC3E}">
        <p14:creationId xmlns:p14="http://schemas.microsoft.com/office/powerpoint/2010/main" val="387473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23</a:t>
            </a:fld>
            <a:endParaRPr lang="en-GB"/>
          </a:p>
        </p:txBody>
      </p:sp>
    </p:spTree>
    <p:extLst>
      <p:ext uri="{BB962C8B-B14F-4D97-AF65-F5344CB8AC3E}">
        <p14:creationId xmlns:p14="http://schemas.microsoft.com/office/powerpoint/2010/main" val="3130413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24</a:t>
            </a:fld>
            <a:endParaRPr lang="en-GB"/>
          </a:p>
        </p:txBody>
      </p:sp>
    </p:spTree>
    <p:extLst>
      <p:ext uri="{BB962C8B-B14F-4D97-AF65-F5344CB8AC3E}">
        <p14:creationId xmlns:p14="http://schemas.microsoft.com/office/powerpoint/2010/main" val="1802999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29</a:t>
            </a:fld>
            <a:endParaRPr lang="en-GB"/>
          </a:p>
        </p:txBody>
      </p:sp>
    </p:spTree>
    <p:extLst>
      <p:ext uri="{BB962C8B-B14F-4D97-AF65-F5344CB8AC3E}">
        <p14:creationId xmlns:p14="http://schemas.microsoft.com/office/powerpoint/2010/main" val="1545938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6</a:t>
            </a:fld>
            <a:endParaRPr lang="en-GB"/>
          </a:p>
        </p:txBody>
      </p:sp>
    </p:spTree>
    <p:extLst>
      <p:ext uri="{BB962C8B-B14F-4D97-AF65-F5344CB8AC3E}">
        <p14:creationId xmlns:p14="http://schemas.microsoft.com/office/powerpoint/2010/main" val="1595159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a:t>
            </a:r>
            <a:r>
              <a:rPr lang="en-GB" baseline="0" dirty="0"/>
              <a:t> before, which they think is the most common among Primary and Secondary pupils?</a:t>
            </a:r>
          </a:p>
          <a:p>
            <a:r>
              <a:rPr lang="en-GB" baseline="0" dirty="0"/>
              <a:t>Is there a difference? If so, why?</a:t>
            </a:r>
          </a:p>
          <a:p>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7</a:t>
            </a:fld>
            <a:endParaRPr lang="en-GB"/>
          </a:p>
        </p:txBody>
      </p:sp>
    </p:spTree>
    <p:extLst>
      <p:ext uri="{BB962C8B-B14F-4D97-AF65-F5344CB8AC3E}">
        <p14:creationId xmlns:p14="http://schemas.microsoft.com/office/powerpoint/2010/main" val="1947362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a:t>
            </a:r>
            <a:r>
              <a:rPr lang="en-GB" baseline="0" dirty="0"/>
              <a:t> to look at both charts and see if they can work out why there is a difference</a:t>
            </a:r>
          </a:p>
          <a:p>
            <a:r>
              <a:rPr lang="en-GB" baseline="0" dirty="0"/>
              <a:t>Why do more Primary school pupils go by car?</a:t>
            </a:r>
          </a:p>
          <a:p>
            <a:r>
              <a:rPr lang="en-GB" baseline="0" dirty="0"/>
              <a:t>Why do more Secondary school pupils walk?</a:t>
            </a:r>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8</a:t>
            </a:fld>
            <a:endParaRPr lang="en-GB"/>
          </a:p>
        </p:txBody>
      </p:sp>
    </p:spTree>
    <p:extLst>
      <p:ext uri="{BB962C8B-B14F-4D97-AF65-F5344CB8AC3E}">
        <p14:creationId xmlns:p14="http://schemas.microsoft.com/office/powerpoint/2010/main" val="2418113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9</a:t>
            </a:fld>
            <a:endParaRPr lang="en-GB"/>
          </a:p>
        </p:txBody>
      </p:sp>
    </p:spTree>
    <p:extLst>
      <p:ext uri="{BB962C8B-B14F-4D97-AF65-F5344CB8AC3E}">
        <p14:creationId xmlns:p14="http://schemas.microsoft.com/office/powerpoint/2010/main" val="186087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a:t>
            </a:r>
            <a:r>
              <a:rPr lang="en-GB" baseline="0" dirty="0"/>
              <a:t> before, which they think is the most common among Primary and Secondary pupils?</a:t>
            </a:r>
          </a:p>
          <a:p>
            <a:r>
              <a:rPr lang="en-GB" baseline="0" dirty="0"/>
              <a:t>Is there a difference? If so, why?</a:t>
            </a:r>
          </a:p>
          <a:p>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10</a:t>
            </a:fld>
            <a:endParaRPr lang="en-GB"/>
          </a:p>
        </p:txBody>
      </p:sp>
    </p:spTree>
    <p:extLst>
      <p:ext uri="{BB962C8B-B14F-4D97-AF65-F5344CB8AC3E}">
        <p14:creationId xmlns:p14="http://schemas.microsoft.com/office/powerpoint/2010/main" val="2388944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a:t>
            </a:r>
            <a:r>
              <a:rPr lang="en-GB" baseline="0" dirty="0"/>
              <a:t> to look at both charts and see if they can work out why there is a difference</a:t>
            </a:r>
          </a:p>
          <a:p>
            <a:r>
              <a:rPr lang="en-GB" baseline="0" dirty="0"/>
              <a:t>Why do more Primary school pupils go by car?</a:t>
            </a:r>
          </a:p>
          <a:p>
            <a:r>
              <a:rPr lang="en-GB" baseline="0" dirty="0"/>
              <a:t>Why do more Secondary school pupils walk?</a:t>
            </a:r>
            <a:endParaRPr lang="en-GB" dirty="0"/>
          </a:p>
          <a:p>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11</a:t>
            </a:fld>
            <a:endParaRPr lang="en-GB"/>
          </a:p>
        </p:txBody>
      </p:sp>
    </p:spTree>
    <p:extLst>
      <p:ext uri="{BB962C8B-B14F-4D97-AF65-F5344CB8AC3E}">
        <p14:creationId xmlns:p14="http://schemas.microsoft.com/office/powerpoint/2010/main" val="144643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Should pupils</a:t>
            </a:r>
            <a:r>
              <a:rPr lang="en-GB" baseline="0" dirty="0"/>
              <a:t> who live near the school walk? Why?</a:t>
            </a:r>
          </a:p>
          <a:p>
            <a:r>
              <a:rPr lang="en-GB" baseline="0" dirty="0"/>
              <a:t>What are the effects on the environment of so many cars driving children to school?</a:t>
            </a:r>
            <a:endParaRPr lang="en-GB" dirty="0"/>
          </a:p>
        </p:txBody>
      </p:sp>
      <p:sp>
        <p:nvSpPr>
          <p:cNvPr id="4" name="Slide Number Placeholder 3"/>
          <p:cNvSpPr>
            <a:spLocks noGrp="1"/>
          </p:cNvSpPr>
          <p:nvPr>
            <p:ph type="sldNum" sz="quarter" idx="10"/>
          </p:nvPr>
        </p:nvSpPr>
        <p:spPr/>
        <p:txBody>
          <a:bodyPr/>
          <a:lstStyle/>
          <a:p>
            <a:fld id="{2BF1D71B-D4B4-4BED-8057-1C6ACE5447B6}" type="slidenum">
              <a:rPr lang="en-GB" smtClean="0"/>
              <a:t>12</a:t>
            </a:fld>
            <a:endParaRPr lang="en-GB"/>
          </a:p>
        </p:txBody>
      </p:sp>
    </p:spTree>
    <p:extLst>
      <p:ext uri="{BB962C8B-B14F-4D97-AF65-F5344CB8AC3E}">
        <p14:creationId xmlns:p14="http://schemas.microsoft.com/office/powerpoint/2010/main" val="2366549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15</a:t>
            </a:fld>
            <a:endParaRPr lang="en-GB"/>
          </a:p>
        </p:txBody>
      </p:sp>
    </p:spTree>
    <p:extLst>
      <p:ext uri="{BB962C8B-B14F-4D97-AF65-F5344CB8AC3E}">
        <p14:creationId xmlns:p14="http://schemas.microsoft.com/office/powerpoint/2010/main" val="3692253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7.png"/><Relationship Id="rId7"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27.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38.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27.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38.png"/><Relationship Id="rId7"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27.png"/><Relationship Id="rId9" Type="http://schemas.openxmlformats.org/officeDocument/2006/relationships/image" Target="../media/image63.jpe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27.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27.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27.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27.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1.jp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4.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27.png"/><Relationship Id="rId10" Type="http://schemas.openxmlformats.org/officeDocument/2006/relationships/image" Target="../media/image35.jpeg"/><Relationship Id="rId4" Type="http://schemas.openxmlformats.org/officeDocument/2006/relationships/image" Target="../media/image30.png"/><Relationship Id="rId9" Type="http://schemas.openxmlformats.org/officeDocument/2006/relationships/image" Target="../media/image34.jpeg"/></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27.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27.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0.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7.png"/><Relationship Id="rId7"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gif"/><Relationship Id="rId5" Type="http://schemas.openxmlformats.org/officeDocument/2006/relationships/image" Target="../media/image27.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9"/>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2"/>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3"/>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4"/>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5"/>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6"/>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7"/>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8"/>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9"/>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20"/>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1125200" y="1333500"/>
            <a:ext cx="6858000" cy="5334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Chart 1"/>
          <p:cNvGraphicFramePr>
            <a:graphicFrameLocks/>
          </p:cNvGraphicFramePr>
          <p:nvPr/>
        </p:nvGraphicFramePr>
        <p:xfrm>
          <a:off x="457200" y="571500"/>
          <a:ext cx="10439400" cy="9448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1201400" y="1638300"/>
            <a:ext cx="6781800" cy="6863417"/>
          </a:xfrm>
          <a:prstGeom prst="rect">
            <a:avLst/>
          </a:prstGeom>
          <a:noFill/>
        </p:spPr>
        <p:txBody>
          <a:bodyPr wrap="square" rtlCol="0">
            <a:spAutoFit/>
          </a:bodyPr>
          <a:lstStyle/>
          <a:p>
            <a:r>
              <a:rPr lang="en-GB" sz="4000" dirty="0">
                <a:solidFill>
                  <a:srgbClr val="00B050"/>
                </a:solidFill>
                <a:latin typeface="Berlin Sans FB" panose="020E0602020502020306" pitchFamily="34" charset="0"/>
              </a:rPr>
              <a:t>Most popular form of transport was train.</a:t>
            </a:r>
          </a:p>
          <a:p>
            <a:endParaRPr lang="en-GB" sz="4000" dirty="0">
              <a:solidFill>
                <a:srgbClr val="00B050"/>
              </a:solidFill>
              <a:latin typeface="Berlin Sans FB" panose="020E0602020502020306" pitchFamily="34" charset="0"/>
            </a:endParaRPr>
          </a:p>
          <a:p>
            <a:r>
              <a:rPr lang="en-GB" sz="4000" dirty="0">
                <a:solidFill>
                  <a:srgbClr val="00B050"/>
                </a:solidFill>
                <a:latin typeface="Berlin Sans FB" panose="020E0602020502020306" pitchFamily="34" charset="0"/>
              </a:rPr>
              <a:t>Why do you think this is the most common?</a:t>
            </a:r>
          </a:p>
          <a:p>
            <a:endParaRPr lang="en-GB" sz="4000" dirty="0">
              <a:solidFill>
                <a:srgbClr val="00B050"/>
              </a:solidFill>
              <a:latin typeface="Berlin Sans FB" panose="020E0602020502020306" pitchFamily="34" charset="0"/>
            </a:endParaRPr>
          </a:p>
          <a:p>
            <a:endParaRPr lang="en-GB" sz="2000" dirty="0">
              <a:solidFill>
                <a:srgbClr val="00B050"/>
              </a:solidFill>
              <a:latin typeface="Berlin Sans FB" panose="020E0602020502020306" pitchFamily="34" charset="0"/>
            </a:endParaRPr>
          </a:p>
          <a:p>
            <a:endParaRPr lang="en-GB" sz="2000" dirty="0">
              <a:solidFill>
                <a:srgbClr val="00B050"/>
              </a:solidFill>
              <a:latin typeface="Berlin Sans FB" panose="020E0602020502020306" pitchFamily="34" charset="0"/>
            </a:endParaRPr>
          </a:p>
          <a:p>
            <a:r>
              <a:rPr lang="en-GB" sz="2000" dirty="0">
                <a:solidFill>
                  <a:srgbClr val="00B050"/>
                </a:solidFill>
                <a:latin typeface="Berlin Sans FB" panose="020E0602020502020306" pitchFamily="34" charset="0"/>
              </a:rPr>
              <a:t>   </a:t>
            </a:r>
          </a:p>
          <a:p>
            <a:r>
              <a:rPr lang="en-GB" sz="2000" dirty="0">
                <a:solidFill>
                  <a:srgbClr val="00B050"/>
                </a:solidFill>
                <a:latin typeface="Berlin Sans FB" panose="020E0602020502020306" pitchFamily="34" charset="0"/>
              </a:rPr>
              <a:t>       Survey of school pupils 2019</a:t>
            </a:r>
            <a:endParaRPr lang="en-GB" sz="2000" dirty="0">
              <a:solidFill>
                <a:srgbClr val="C0000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a:p>
            <a:endParaRPr lang="en-GB" sz="4000" dirty="0">
              <a:solidFill>
                <a:srgbClr val="C00000"/>
              </a:solidFill>
              <a:latin typeface="Berlin Sans FB" panose="020E0602020502020306" pitchFamily="34" charset="0"/>
            </a:endParaRPr>
          </a:p>
        </p:txBody>
      </p:sp>
      <p:pic>
        <p:nvPicPr>
          <p:cNvPr id="6"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87947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457200" y="571500"/>
          <a:ext cx="10439400" cy="944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a:graphicFrameLocks/>
          </p:cNvGraphicFramePr>
          <p:nvPr/>
        </p:nvGraphicFramePr>
        <p:xfrm>
          <a:off x="11734800" y="2019300"/>
          <a:ext cx="5867400" cy="54102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62917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744200" y="952500"/>
            <a:ext cx="6019800" cy="80010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a:stretch>
            <a:fillRect/>
          </a:stretch>
        </p:blipFill>
        <p:spPr>
          <a:xfrm>
            <a:off x="1295400" y="647700"/>
            <a:ext cx="8550856" cy="8686800"/>
          </a:xfrm>
          <a:prstGeom prst="rect">
            <a:avLst/>
          </a:prstGeom>
        </p:spPr>
      </p:pic>
      <p:sp>
        <p:nvSpPr>
          <p:cNvPr id="9" name="TextBox 8"/>
          <p:cNvSpPr txBox="1"/>
          <p:nvPr/>
        </p:nvSpPr>
        <p:spPr>
          <a:xfrm>
            <a:off x="10896600" y="1257300"/>
            <a:ext cx="5708073" cy="7478970"/>
          </a:xfrm>
          <a:prstGeom prst="rect">
            <a:avLst/>
          </a:prstGeom>
          <a:noFill/>
        </p:spPr>
        <p:txBody>
          <a:bodyPr wrap="square" rtlCol="0">
            <a:spAutoFit/>
          </a:bodyPr>
          <a:lstStyle/>
          <a:p>
            <a:r>
              <a:rPr lang="en-GB" sz="4000" dirty="0">
                <a:solidFill>
                  <a:srgbClr val="0070C0"/>
                </a:solidFill>
                <a:latin typeface="Berlin Sans FB" panose="020E0602020502020306" pitchFamily="34" charset="0"/>
              </a:rPr>
              <a:t>Why do you think that over two thirds of school pupils travelling by car is “woeful”?</a:t>
            </a:r>
          </a:p>
          <a:p>
            <a:endParaRPr lang="en-GB" sz="4000" dirty="0">
              <a:solidFill>
                <a:srgbClr val="0070C0"/>
              </a:solidFill>
              <a:latin typeface="Berlin Sans FB" panose="020E0602020502020306" pitchFamily="34" charset="0"/>
            </a:endParaRPr>
          </a:p>
          <a:p>
            <a:endParaRPr lang="en-GB" sz="4000" dirty="0">
              <a:solidFill>
                <a:srgbClr val="0070C0"/>
              </a:solidFill>
              <a:latin typeface="Berlin Sans FB" panose="020E0602020502020306" pitchFamily="34" charset="0"/>
            </a:endParaRPr>
          </a:p>
          <a:p>
            <a:r>
              <a:rPr lang="en-GB" sz="4000" dirty="0">
                <a:solidFill>
                  <a:srgbClr val="0070C0"/>
                </a:solidFill>
                <a:latin typeface="Berlin Sans FB" panose="020E0602020502020306" pitchFamily="34" charset="0"/>
              </a:rPr>
              <a:t>Should primary school children walk to school?</a:t>
            </a:r>
          </a:p>
          <a:p>
            <a:endParaRPr lang="en-GB" sz="4000" dirty="0">
              <a:solidFill>
                <a:srgbClr val="0070C0"/>
              </a:solidFill>
              <a:latin typeface="Berlin Sans FB" panose="020E0602020502020306" pitchFamily="34" charset="0"/>
            </a:endParaRPr>
          </a:p>
          <a:p>
            <a:r>
              <a:rPr lang="en-GB" sz="4000" dirty="0">
                <a:solidFill>
                  <a:srgbClr val="0070C0"/>
                </a:solidFill>
                <a:latin typeface="Berlin Sans FB" panose="020E0602020502020306" pitchFamily="34" charset="0"/>
              </a:rPr>
              <a:t>Should secondary school children walk to school?</a:t>
            </a:r>
          </a:p>
          <a:p>
            <a:endParaRPr lang="en-GB" sz="4000" dirty="0">
              <a:solidFill>
                <a:srgbClr val="0070C0"/>
              </a:solidFill>
              <a:latin typeface="Berlin Sans FB" panose="020E0602020502020306" pitchFamily="34" charset="0"/>
            </a:endParaRPr>
          </a:p>
        </p:txBody>
      </p:sp>
      <p:pic>
        <p:nvPicPr>
          <p:cNvPr id="4"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28325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3228607" y="1099753"/>
            <a:ext cx="5591119" cy="9914734"/>
          </a:xfrm>
          <a:prstGeom prst="rect">
            <a:avLst/>
          </a:prstGeom>
        </p:spPr>
      </p:pic>
      <p:pic>
        <p:nvPicPr>
          <p:cNvPr id="3" name="Picture 3"/>
          <p:cNvPicPr>
            <a:picLocks noChangeAspect="1"/>
          </p:cNvPicPr>
          <p:nvPr/>
        </p:nvPicPr>
        <p:blipFill>
          <a:blip r:embed="rId3"/>
          <a:srcRect/>
          <a:stretch>
            <a:fillRect/>
          </a:stretch>
        </p:blipFill>
        <p:spPr>
          <a:xfrm rot="-133821">
            <a:off x="2666642" y="832282"/>
            <a:ext cx="11046562" cy="1683453"/>
          </a:xfrm>
          <a:prstGeom prst="rect">
            <a:avLst/>
          </a:prstGeom>
        </p:spPr>
      </p:pic>
      <p:sp>
        <p:nvSpPr>
          <p:cNvPr id="9" name="TextBox 9"/>
          <p:cNvSpPr txBox="1"/>
          <p:nvPr/>
        </p:nvSpPr>
        <p:spPr>
          <a:xfrm>
            <a:off x="1774010" y="1121666"/>
            <a:ext cx="1285638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Too many cars at the school gates?</a:t>
            </a:r>
          </a:p>
        </p:txBody>
      </p:sp>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600200" y="3743561"/>
            <a:ext cx="8197630" cy="5016758"/>
          </a:xfrm>
          <a:prstGeom prst="rect">
            <a:avLst/>
          </a:prstGeom>
        </p:spPr>
        <p:txBody>
          <a:bodyPr wrap="square">
            <a:spAutoFit/>
          </a:bodyPr>
          <a:lstStyle/>
          <a:p>
            <a:r>
              <a:rPr lang="en-GB" sz="3200" dirty="0">
                <a:solidFill>
                  <a:srgbClr val="00B050"/>
                </a:solidFill>
                <a:latin typeface="Berlin Sans FB" panose="020E0602020502020306" pitchFamily="34" charset="0"/>
              </a:rPr>
              <a:t>The traffic outside your school could be making the air in their playground and classroom dangerous to breathe.</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Many parents take their children to school by car because it’s the most convenient option, but that could be contributing to the pollution outside the school gate and in the playground, especially if the engines are left on while the cars are parked.</a:t>
            </a:r>
          </a:p>
        </p:txBody>
      </p:sp>
      <p:pic>
        <p:nvPicPr>
          <p:cNvPr id="7" name="Picture 2" descr="https://www.shropshirestar.com/resizer/bkISJAGzBkUGkMZbd3KtVklvaCM=/1000x0/filters:quality(100)/arc-anglerfish-arc2-prod-shropshirestar-mna.s3.amazonaws.com/public/FTY5DFZORFGRRFWJ46B7RBC2WQ"/>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328209" y="3854559"/>
            <a:ext cx="6604379" cy="44051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3952230" y="-3427638"/>
            <a:ext cx="10222331" cy="17077607"/>
          </a:xfrm>
          <a:prstGeom prst="rect">
            <a:avLst/>
          </a:prstGeom>
        </p:spPr>
      </p:pic>
      <p:pic>
        <p:nvPicPr>
          <p:cNvPr id="16" name="Picture 1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243002" y="1843482"/>
            <a:ext cx="8281998" cy="7540526"/>
          </a:xfrm>
          <a:prstGeom prst="rect">
            <a:avLst/>
          </a:prstGeom>
        </p:spPr>
        <p:txBody>
          <a:bodyPr wrap="square">
            <a:spAutoFit/>
          </a:bodyPr>
          <a:lstStyle/>
          <a:p>
            <a:r>
              <a:rPr lang="en-GB" sz="4400" dirty="0">
                <a:solidFill>
                  <a:srgbClr val="0070C0"/>
                </a:solidFill>
                <a:latin typeface="Berlin Sans FB" panose="020E0602020502020306" pitchFamily="34" charset="0"/>
              </a:rPr>
              <a:t>Are your parents guilty of leaving the car running when they are at school? </a:t>
            </a: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43400" y="3583278"/>
            <a:ext cx="4329031" cy="638971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502950" y="542464"/>
            <a:ext cx="5879626" cy="8841543"/>
          </a:xfrm>
          <a:prstGeom prst="rect">
            <a:avLst/>
          </a:prstGeom>
        </p:spPr>
      </p:pic>
    </p:spTree>
    <p:extLst>
      <p:ext uri="{BB962C8B-B14F-4D97-AF65-F5344CB8AC3E}">
        <p14:creationId xmlns:p14="http://schemas.microsoft.com/office/powerpoint/2010/main" val="44530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p:cNvPicPr>
          <p:nvPr/>
        </p:nvPicPr>
        <p:blipFill>
          <a:blip r:embed="rId3"/>
          <a:srcRect/>
          <a:stretch>
            <a:fillRect/>
          </a:stretch>
        </p:blipFill>
        <p:spPr>
          <a:xfrm rot="21466179">
            <a:off x="3973358" y="370303"/>
            <a:ext cx="10964489" cy="2191619"/>
          </a:xfrm>
          <a:prstGeom prst="rect">
            <a:avLst/>
          </a:prstGeom>
        </p:spPr>
      </p:pic>
      <p:sp>
        <p:nvSpPr>
          <p:cNvPr id="9" name="TextBox 9"/>
          <p:cNvSpPr txBox="1"/>
          <p:nvPr/>
        </p:nvSpPr>
        <p:spPr>
          <a:xfrm>
            <a:off x="2204770" y="844610"/>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How do cars harm the environment?</a:t>
            </a:r>
          </a:p>
        </p:txBody>
      </p:sp>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Oval 4"/>
          <p:cNvSpPr/>
          <p:nvPr/>
        </p:nvSpPr>
        <p:spPr>
          <a:xfrm>
            <a:off x="9372600" y="6331775"/>
            <a:ext cx="4572000" cy="3023411"/>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Fuel spills can be dangerous for other road users.</a:t>
            </a:r>
          </a:p>
        </p:txBody>
      </p:sp>
      <p:sp>
        <p:nvSpPr>
          <p:cNvPr id="14" name="Oval 13"/>
          <p:cNvSpPr/>
          <p:nvPr/>
        </p:nvSpPr>
        <p:spPr>
          <a:xfrm>
            <a:off x="6134269" y="3102714"/>
            <a:ext cx="4572000" cy="302341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These fumes are 1 of the major causes of global warming.</a:t>
            </a:r>
          </a:p>
        </p:txBody>
      </p:sp>
      <p:sp>
        <p:nvSpPr>
          <p:cNvPr id="15" name="Oval 14"/>
          <p:cNvSpPr/>
          <p:nvPr/>
        </p:nvSpPr>
        <p:spPr>
          <a:xfrm>
            <a:off x="12303629" y="2857500"/>
            <a:ext cx="4572000" cy="302341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They can also cause acid rain which damages plants and water supply.</a:t>
            </a:r>
          </a:p>
        </p:txBody>
      </p:sp>
      <p:sp>
        <p:nvSpPr>
          <p:cNvPr id="17" name="Oval 16"/>
          <p:cNvSpPr/>
          <p:nvPr/>
        </p:nvSpPr>
        <p:spPr>
          <a:xfrm>
            <a:off x="519900" y="2987411"/>
            <a:ext cx="4572000" cy="3023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Car exhausts give off nasty fumes that are harmful and dangerous.</a:t>
            </a:r>
          </a:p>
        </p:txBody>
      </p:sp>
      <p:sp>
        <p:nvSpPr>
          <p:cNvPr id="13" name="Oval 12"/>
          <p:cNvSpPr/>
          <p:nvPr/>
        </p:nvSpPr>
        <p:spPr>
          <a:xfrm>
            <a:off x="2573198" y="6404070"/>
            <a:ext cx="5521603" cy="3023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alibri" panose="020F0502020204030204" pitchFamily="34" charset="0"/>
                <a:cs typeface="Calibri" panose="020F0502020204030204" pitchFamily="34" charset="0"/>
              </a:rPr>
              <a:t>Warmer global temperatures affect wildlife, sea levels and natural landscapes</a:t>
            </a:r>
            <a:r>
              <a:rPr lang="en-GB" sz="3200" dirty="0">
                <a:solidFill>
                  <a:schemeClr val="bg1"/>
                </a:solidFill>
                <a:latin typeface="Berlin Sans FB" panose="020E0602020502020306" pitchFamily="34" charset="0"/>
              </a:rPr>
              <a:t>.</a:t>
            </a:r>
            <a:endParaRPr lang="en-GB" sz="3200" spc="10" dirty="0">
              <a:solidFill>
                <a:srgbClr val="000000"/>
              </a:solidFill>
              <a:latin typeface="Arial" panose="020B0604020202020204" pitchFamily="34" charset="0"/>
            </a:endParaRPr>
          </a:p>
        </p:txBody>
      </p:sp>
    </p:spTree>
    <p:extLst>
      <p:ext uri="{BB962C8B-B14F-4D97-AF65-F5344CB8AC3E}">
        <p14:creationId xmlns:p14="http://schemas.microsoft.com/office/powerpoint/2010/main" val="2974359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3232156" y="883468"/>
            <a:ext cx="6671765" cy="10638323"/>
          </a:xfrm>
          <a:prstGeom prst="rect">
            <a:avLst/>
          </a:prstGeom>
        </p:spPr>
      </p:pic>
      <p:pic>
        <p:nvPicPr>
          <p:cNvPr id="3" name="Picture 3"/>
          <p:cNvPicPr>
            <a:picLocks noChangeAspect="1"/>
          </p:cNvPicPr>
          <p:nvPr/>
        </p:nvPicPr>
        <p:blipFill>
          <a:blip r:embed="rId4"/>
          <a:srcRect/>
          <a:stretch>
            <a:fillRect/>
          </a:stretch>
        </p:blipFill>
        <p:spPr>
          <a:xfrm rot="-133821">
            <a:off x="5526424" y="773313"/>
            <a:ext cx="6920050" cy="2191619"/>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a:t>
            </a:r>
          </a:p>
        </p:txBody>
      </p:sp>
      <p:sp>
        <p:nvSpPr>
          <p:cNvPr id="9" name="TextBox 9"/>
          <p:cNvSpPr txBox="1"/>
          <p:nvPr/>
        </p:nvSpPr>
        <p:spPr>
          <a:xfrm>
            <a:off x="1891259" y="1313042"/>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What is air pollution?</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905000" y="3297702"/>
            <a:ext cx="9144000" cy="5016758"/>
          </a:xfrm>
          <a:prstGeom prst="rect">
            <a:avLst/>
          </a:prstGeom>
        </p:spPr>
        <p:txBody>
          <a:bodyPr wrap="square">
            <a:spAutoFit/>
          </a:bodyPr>
          <a:lstStyle/>
          <a:p>
            <a:r>
              <a:rPr lang="en-GB" sz="3200" dirty="0">
                <a:solidFill>
                  <a:srgbClr val="0070C0"/>
                </a:solidFill>
                <a:latin typeface="Berlin Sans FB" panose="020E0602020502020306" pitchFamily="34" charset="0"/>
              </a:rPr>
              <a:t>Air pollution </a:t>
            </a:r>
            <a:r>
              <a:rPr lang="en-GB" sz="3200" dirty="0">
                <a:solidFill>
                  <a:srgbClr val="00B050"/>
                </a:solidFill>
                <a:latin typeface="Berlin Sans FB" panose="020E0602020502020306" pitchFamily="34" charset="0"/>
              </a:rPr>
              <a:t>is the term given to the small particles, chemicals and gases that are released into the air.</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These air pollutants can have a harmful impact on the environment and our health if they are breathed in.</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However, most of the time air pollution can’t be seen. Like oxygen, the particles can be invisible, but that doesn’t stop them from being very harmful.</a:t>
            </a:r>
            <a:endParaRPr lang="en-GB" sz="4000" dirty="0">
              <a:solidFill>
                <a:srgbClr val="00B050"/>
              </a:solidFill>
              <a:latin typeface="Berlin Sans FB" panose="020E0602020502020306" pitchFamily="34" charset="0"/>
              <a:cs typeface="Amatic SC Bold" panose="020B0604020202020204" charset="-79"/>
            </a:endParaRPr>
          </a:p>
        </p:txBody>
      </p:sp>
      <p:pic>
        <p:nvPicPr>
          <p:cNvPr id="1026" name="Picture 2" descr="https://i2-prod.belfastlive.co.uk/incoming/article13839421.ece/ALTERNATES/s615/813095348.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178388" y="5260286"/>
            <a:ext cx="5857875" cy="38957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ir pollution may have adverse effect on Covid-19 patients, experts warn -  Emerging Europ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854" y="99354"/>
            <a:ext cx="4619832" cy="25945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ir pollution from fossil fuels costs the global economy $8bn a day - Air  Quality New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548326" y="419100"/>
            <a:ext cx="5476392" cy="364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476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431518" y="1104900"/>
            <a:ext cx="9444111" cy="3962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a:stretch>
            <a:fillRect/>
          </a:stretch>
        </p:blipFill>
        <p:spPr>
          <a:xfrm>
            <a:off x="1371600" y="647700"/>
            <a:ext cx="5791200" cy="8458200"/>
          </a:xfrm>
          <a:prstGeom prst="rect">
            <a:avLst/>
          </a:prstGeom>
        </p:spPr>
      </p:pic>
      <p:pic>
        <p:nvPicPr>
          <p:cNvPr id="4" name="Picture 3"/>
          <p:cNvPicPr>
            <a:picLocks noChangeAspect="1"/>
          </p:cNvPicPr>
          <p:nvPr/>
        </p:nvPicPr>
        <p:blipFill>
          <a:blip r:embed="rId3"/>
          <a:stretch>
            <a:fillRect/>
          </a:stretch>
        </p:blipFill>
        <p:spPr>
          <a:xfrm>
            <a:off x="7848600" y="7048500"/>
            <a:ext cx="6581361" cy="1452562"/>
          </a:xfrm>
          <a:prstGeom prst="rect">
            <a:avLst/>
          </a:prstGeom>
        </p:spPr>
      </p:pic>
      <p:sp>
        <p:nvSpPr>
          <p:cNvPr id="5" name="TextBox 4"/>
          <p:cNvSpPr txBox="1"/>
          <p:nvPr/>
        </p:nvSpPr>
        <p:spPr>
          <a:xfrm>
            <a:off x="7895425" y="1717979"/>
            <a:ext cx="8815754"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These were the levels of air pollution in 2017.</a:t>
            </a:r>
          </a:p>
        </p:txBody>
      </p:sp>
      <p:sp>
        <p:nvSpPr>
          <p:cNvPr id="6" name="TextBox 5"/>
          <p:cNvSpPr txBox="1"/>
          <p:nvPr/>
        </p:nvSpPr>
        <p:spPr>
          <a:xfrm>
            <a:off x="7769402" y="3031744"/>
            <a:ext cx="9067800" cy="1200329"/>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Look at the purple areas. Why do you think air pollution is highest in these areas?</a:t>
            </a:r>
          </a:p>
        </p:txBody>
      </p:sp>
      <p:pic>
        <p:nvPicPr>
          <p:cNvPr id="7"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25554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3"/>
          <a:srcRect/>
          <a:stretch>
            <a:fillRect/>
          </a:stretch>
        </p:blipFill>
        <p:spPr>
          <a:xfrm rot="21466179">
            <a:off x="5711786" y="590249"/>
            <a:ext cx="6027102" cy="1508965"/>
          </a:xfrm>
          <a:prstGeom prst="rect">
            <a:avLst/>
          </a:prstGeom>
        </p:spPr>
      </p:pic>
      <p:pic>
        <p:nvPicPr>
          <p:cNvPr id="2" name="Picture 2"/>
          <p:cNvPicPr>
            <a:picLocks noChangeAspect="1"/>
          </p:cNvPicPr>
          <p:nvPr/>
        </p:nvPicPr>
        <p:blipFill>
          <a:blip r:embed="rId4"/>
          <a:srcRect/>
          <a:stretch>
            <a:fillRect/>
          </a:stretch>
        </p:blipFill>
        <p:spPr>
          <a:xfrm rot="5400000">
            <a:off x="3801473" y="1055860"/>
            <a:ext cx="5390801" cy="12302770"/>
          </a:xfrm>
          <a:prstGeom prst="rect">
            <a:avLst/>
          </a:prstGeom>
        </p:spPr>
      </p:pic>
      <p:sp>
        <p:nvSpPr>
          <p:cNvPr id="9" name="TextBox 9"/>
          <p:cNvSpPr txBox="1"/>
          <p:nvPr/>
        </p:nvSpPr>
        <p:spPr>
          <a:xfrm>
            <a:off x="1502093" y="829436"/>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We suffer as well!!</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3354765"/>
          </a:xfrm>
          <a:prstGeom prst="rect">
            <a:avLst/>
          </a:prstGeom>
        </p:spPr>
        <p:txBody>
          <a:bodyPr wrap="square">
            <a:spAutoFit/>
          </a:bodyPr>
          <a:lstStyle/>
          <a:p>
            <a:endParaRPr lang="en-GB" sz="40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752600" y="3352202"/>
            <a:ext cx="14203957" cy="1261884"/>
          </a:xfrm>
          <a:prstGeom prst="rect">
            <a:avLst/>
          </a:prstGeom>
        </p:spPr>
        <p:txBody>
          <a:bodyPr wrap="square">
            <a:spAutoFit/>
          </a:bodyPr>
          <a:lstStyle/>
          <a:p>
            <a:endParaRPr lang="en-GB" sz="4000" dirty="0">
              <a:solidFill>
                <a:srgbClr val="00B050"/>
              </a:solidFill>
              <a:latin typeface="Berlin Sans FB" panose="020E0602020502020306" pitchFamily="34" charset="0"/>
            </a:endParaRPr>
          </a:p>
          <a:p>
            <a:endParaRPr lang="en-GB" spc="10" dirty="0">
              <a:solidFill>
                <a:srgbClr val="000000"/>
              </a:solidFill>
              <a:latin typeface="Arial" panose="020B0604020202020204" pitchFamily="34" charset="0"/>
            </a:endParaRPr>
          </a:p>
          <a:p>
            <a:endParaRPr lang="en-GB" dirty="0"/>
          </a:p>
        </p:txBody>
      </p:sp>
      <p:sp>
        <p:nvSpPr>
          <p:cNvPr id="7" name="Rectangle 6"/>
          <p:cNvSpPr/>
          <p:nvPr/>
        </p:nvSpPr>
        <p:spPr>
          <a:xfrm>
            <a:off x="460375" y="5057963"/>
            <a:ext cx="11870660" cy="4524315"/>
          </a:xfrm>
          <a:prstGeom prst="rect">
            <a:avLst/>
          </a:prstGeom>
        </p:spPr>
        <p:txBody>
          <a:bodyPr wrap="square">
            <a:spAutoFit/>
          </a:bodyPr>
          <a:lstStyle/>
          <a:p>
            <a:r>
              <a:rPr lang="en-GB" sz="3200" spc="10" dirty="0">
                <a:solidFill>
                  <a:srgbClr val="00B050"/>
                </a:solidFill>
                <a:latin typeface="Berlin Sans FB" panose="020E0602020502020306" pitchFamily="34" charset="0"/>
                <a:ea typeface="Times New Roman" panose="02020603050405020304" pitchFamily="18" charset="0"/>
              </a:rPr>
              <a:t>Car pollutants harm human health. Diesel engines emit high levels of particulate matter, which is airborne particles of soot and metal. </a:t>
            </a:r>
          </a:p>
          <a:p>
            <a:endParaRPr lang="en-GB" sz="3200" spc="10" dirty="0">
              <a:solidFill>
                <a:srgbClr val="00B050"/>
              </a:solidFill>
              <a:latin typeface="Berlin Sans FB" panose="020E0602020502020306" pitchFamily="34" charset="0"/>
              <a:ea typeface="Times New Roman" panose="02020603050405020304" pitchFamily="18" charset="0"/>
            </a:endParaRPr>
          </a:p>
          <a:p>
            <a:r>
              <a:rPr lang="en-GB" sz="3200" spc="10" dirty="0">
                <a:solidFill>
                  <a:srgbClr val="00B050"/>
                </a:solidFill>
                <a:latin typeface="Berlin Sans FB" panose="020E0602020502020306" pitchFamily="34" charset="0"/>
                <a:ea typeface="Times New Roman" panose="02020603050405020304" pitchFamily="18" charset="0"/>
              </a:rPr>
              <a:t>These cause skin and eye irritation and allergies, and very fine particles lodge deep in lungs where they cause respiratory problems. </a:t>
            </a:r>
          </a:p>
          <a:p>
            <a:endParaRPr lang="en-GB" sz="3200" spc="1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Air pollution has been linked to cancer, asthma, stroke and heart disease, diabetes, obesity and dementia, either as a cause or as a complicating factor contributing towards premature death.</a:t>
            </a:r>
          </a:p>
        </p:txBody>
      </p:sp>
      <p:sp>
        <p:nvSpPr>
          <p:cNvPr id="6" name="AutoShape 2" descr="Heart failure"/>
          <p:cNvSpPr>
            <a:spLocks noChangeAspect="1" noChangeArrowheads="1"/>
          </p:cNvSpPr>
          <p:nvPr/>
        </p:nvSpPr>
        <p:spPr bwMode="auto">
          <a:xfrm>
            <a:off x="13082197" y="4162317"/>
            <a:ext cx="3137762" cy="3137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4" descr="Heart fail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43706" y="851269"/>
            <a:ext cx="571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newhealthadvisor.org/images/1HT02529/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490" y="384357"/>
            <a:ext cx="4914900" cy="3895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56496" y="5408371"/>
            <a:ext cx="5724512" cy="381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757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3"/>
          <a:srcRect/>
          <a:stretch>
            <a:fillRect/>
          </a:stretch>
        </p:blipFill>
        <p:spPr>
          <a:xfrm rot="21466179">
            <a:off x="5335304" y="389714"/>
            <a:ext cx="7230551" cy="1508965"/>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a:t>
            </a:r>
          </a:p>
        </p:txBody>
      </p:sp>
      <p:sp>
        <p:nvSpPr>
          <p:cNvPr id="9" name="TextBox 9"/>
          <p:cNvSpPr txBox="1"/>
          <p:nvPr/>
        </p:nvSpPr>
        <p:spPr>
          <a:xfrm>
            <a:off x="1828800" y="644656"/>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Reducing car pollution</a:t>
            </a:r>
          </a:p>
        </p:txBody>
      </p:sp>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2739211"/>
          </a:xfrm>
          <a:prstGeom prst="rect">
            <a:avLst/>
          </a:prstGeom>
        </p:spPr>
        <p:txBody>
          <a:bodyPr wrap="square">
            <a:spAutoFit/>
          </a:bodyPr>
          <a:lstStyle/>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752600" y="3352202"/>
            <a:ext cx="14203957" cy="1261884"/>
          </a:xfrm>
          <a:prstGeom prst="rect">
            <a:avLst/>
          </a:prstGeom>
        </p:spPr>
        <p:txBody>
          <a:bodyPr wrap="square">
            <a:spAutoFit/>
          </a:bodyPr>
          <a:lstStyle/>
          <a:p>
            <a:endParaRPr lang="en-GB" sz="4000" dirty="0">
              <a:solidFill>
                <a:srgbClr val="00B050"/>
              </a:solidFill>
              <a:latin typeface="Berlin Sans FB" panose="020E0602020502020306" pitchFamily="34" charset="0"/>
            </a:endParaRPr>
          </a:p>
          <a:p>
            <a:endParaRPr lang="en-GB" spc="10" dirty="0">
              <a:solidFill>
                <a:srgbClr val="000000"/>
              </a:solidFill>
              <a:latin typeface="Arial" panose="020B0604020202020204" pitchFamily="34" charset="0"/>
            </a:endParaRPr>
          </a:p>
          <a:p>
            <a:endParaRPr lang="en-GB" dirty="0"/>
          </a:p>
        </p:txBody>
      </p:sp>
      <p:pic>
        <p:nvPicPr>
          <p:cNvPr id="2050" name="Picture 2" descr="JAF Graphics TURN OFF YOUR ENGINE Sign, Kid Safety School Car Park, Car  Exhaust Fumes Sign-40cm: Amazon.co.uk: Kitchen &amp; Hom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0" y="490282"/>
            <a:ext cx="2743200" cy="45200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ess Pause &amp; Slow the Hell Down : Goddess Public Speaking Blo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734" y="6134336"/>
            <a:ext cx="4191000" cy="32552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w important is a full service history? - Admir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3200" y="6181791"/>
            <a:ext cx="5107152" cy="34090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8 of the best electric cars for small business leas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70331" y="2171700"/>
            <a:ext cx="4346575" cy="28991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10 Morning Walking Benefits to Get You on Your Fe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7643" y="2747492"/>
            <a:ext cx="5244975" cy="2942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540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7"/>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9"/>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4813672" y="-213174"/>
            <a:ext cx="8147002" cy="12916750"/>
          </a:xfrm>
          <a:prstGeom prst="rect">
            <a:avLst/>
          </a:prstGeom>
        </p:spPr>
      </p:pic>
      <p:pic>
        <p:nvPicPr>
          <p:cNvPr id="3" name="Picture 3"/>
          <p:cNvPicPr>
            <a:picLocks noChangeAspect="1"/>
          </p:cNvPicPr>
          <p:nvPr/>
        </p:nvPicPr>
        <p:blipFill>
          <a:blip r:embed="rId4"/>
          <a:srcRect/>
          <a:stretch>
            <a:fillRect/>
          </a:stretch>
        </p:blipFill>
        <p:spPr>
          <a:xfrm rot="-133821">
            <a:off x="4725529" y="74813"/>
            <a:ext cx="7630384" cy="2191619"/>
          </a:xfrm>
          <a:prstGeom prst="rect">
            <a:avLst/>
          </a:prstGeom>
        </p:spPr>
      </p:pic>
      <p:sp>
        <p:nvSpPr>
          <p:cNvPr id="9" name="TextBox 9"/>
          <p:cNvSpPr txBox="1"/>
          <p:nvPr/>
        </p:nvSpPr>
        <p:spPr>
          <a:xfrm>
            <a:off x="1378308" y="546697"/>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Reducing car pollution</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2653500" y="2565206"/>
            <a:ext cx="12692048" cy="7478970"/>
          </a:xfrm>
          <a:prstGeom prst="rect">
            <a:avLst/>
          </a:prstGeom>
        </p:spPr>
        <p:txBody>
          <a:bodyPr wrap="square">
            <a:spAutoFit/>
          </a:bodyPr>
          <a:lstStyle/>
          <a:p>
            <a:pPr>
              <a:buFont typeface="Arial" panose="020B0604020202020204" pitchFamily="34" charset="0"/>
              <a:buChar char="•"/>
            </a:pPr>
            <a:r>
              <a:rPr lang="en-GB" sz="3200" dirty="0">
                <a:solidFill>
                  <a:srgbClr val="0070C0"/>
                </a:solidFill>
                <a:latin typeface="Berlin Sans FB" panose="020E0602020502020306" pitchFamily="34" charset="0"/>
              </a:rPr>
              <a:t>Avoid idling. </a:t>
            </a:r>
            <a:r>
              <a:rPr lang="en-GB" sz="3200" dirty="0">
                <a:solidFill>
                  <a:srgbClr val="00B050"/>
                </a:solidFill>
                <a:latin typeface="Berlin Sans FB" panose="020E0602020502020306" pitchFamily="34" charset="0"/>
              </a:rPr>
              <a:t>Switch your engine off if you’re going to be parked for a while. This will also help you to use less fuel, saving money.</a:t>
            </a:r>
          </a:p>
          <a:p>
            <a:pPr>
              <a:buFont typeface="Arial" panose="020B0604020202020204" pitchFamily="34" charset="0"/>
              <a:buChar char="•"/>
            </a:pPr>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dirty="0">
                <a:solidFill>
                  <a:srgbClr val="0070C0"/>
                </a:solidFill>
                <a:latin typeface="Berlin Sans FB" panose="020E0602020502020306" pitchFamily="34" charset="0"/>
              </a:rPr>
              <a:t>Drop your speed. </a:t>
            </a:r>
            <a:r>
              <a:rPr lang="en-GB" sz="3200" dirty="0">
                <a:solidFill>
                  <a:srgbClr val="00B050"/>
                </a:solidFill>
                <a:latin typeface="Berlin Sans FB" panose="020E0602020502020306" pitchFamily="34" charset="0"/>
              </a:rPr>
              <a:t>Slower, steadier driving will help save fuel and reduce emissions.</a:t>
            </a:r>
          </a:p>
          <a:p>
            <a:pPr>
              <a:buFont typeface="Arial" panose="020B0604020202020204" pitchFamily="34" charset="0"/>
              <a:buChar char="•"/>
            </a:pPr>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dirty="0">
                <a:solidFill>
                  <a:srgbClr val="0070C0"/>
                </a:solidFill>
                <a:latin typeface="Berlin Sans FB" panose="020E0602020502020306" pitchFamily="34" charset="0"/>
              </a:rPr>
              <a:t>Avoid short journeys.</a:t>
            </a:r>
            <a:r>
              <a:rPr lang="en-GB" sz="3200" dirty="0">
                <a:solidFill>
                  <a:srgbClr val="00B050"/>
                </a:solidFill>
                <a:latin typeface="Berlin Sans FB" panose="020E0602020502020306" pitchFamily="34" charset="0"/>
              </a:rPr>
              <a:t> Try combining several shorter trips or consider walking or cycling. Both of which will help keep you active, reduce air pollution and reduce wear and tear on your car.</a:t>
            </a:r>
          </a:p>
          <a:p>
            <a:pPr>
              <a:buFont typeface="Arial" panose="020B0604020202020204" pitchFamily="34" charset="0"/>
              <a:buChar char="•"/>
            </a:pPr>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dirty="0">
                <a:solidFill>
                  <a:srgbClr val="0070C0"/>
                </a:solidFill>
                <a:latin typeface="Berlin Sans FB" panose="020E0602020502020306" pitchFamily="34" charset="0"/>
              </a:rPr>
              <a:t>Get your car serviced regularly.</a:t>
            </a:r>
            <a:r>
              <a:rPr lang="en-GB" sz="3200" dirty="0">
                <a:solidFill>
                  <a:srgbClr val="00B050"/>
                </a:solidFill>
                <a:latin typeface="Berlin Sans FB" panose="020E0602020502020306" pitchFamily="34" charset="0"/>
              </a:rPr>
              <a:t> This should keep everything working as efficiently as it should.</a:t>
            </a:r>
          </a:p>
          <a:p>
            <a:pPr>
              <a:buFont typeface="Arial" panose="020B0604020202020204" pitchFamily="34" charset="0"/>
              <a:buChar char="•"/>
            </a:pPr>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dirty="0">
                <a:solidFill>
                  <a:srgbClr val="0070C0"/>
                </a:solidFill>
                <a:latin typeface="Berlin Sans FB" panose="020E0602020502020306" pitchFamily="34" charset="0"/>
              </a:rPr>
              <a:t>Keep your tyres pumped up.</a:t>
            </a:r>
            <a:r>
              <a:rPr lang="en-GB" sz="3200" dirty="0">
                <a:solidFill>
                  <a:srgbClr val="00B050"/>
                </a:solidFill>
                <a:latin typeface="Berlin Sans FB" panose="020E0602020502020306" pitchFamily="34" charset="0"/>
              </a:rPr>
              <a:t> Under-inflated tyres mean your car has to work harder and use more fuel.</a:t>
            </a:r>
            <a:endParaRPr lang="en-GB" dirty="0"/>
          </a:p>
        </p:txBody>
      </p:sp>
      <p:pic>
        <p:nvPicPr>
          <p:cNvPr id="12" name="Picture 2" descr="JAF Graphics TURN OFF YOUR ENGINE Sign, Kid Safety School Car Park, Car  Exhaust Fumes Sign-40cm: Amazon.co.uk: Kitchen &amp;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45548" y="305183"/>
            <a:ext cx="2743200" cy="45200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0" y="251835"/>
            <a:ext cx="2546874" cy="3722354"/>
          </a:xfrm>
          <a:prstGeom prst="rect">
            <a:avLst/>
          </a:prstGeom>
        </p:spPr>
      </p:pic>
    </p:spTree>
    <p:extLst>
      <p:ext uri="{BB962C8B-B14F-4D97-AF65-F5344CB8AC3E}">
        <p14:creationId xmlns:p14="http://schemas.microsoft.com/office/powerpoint/2010/main" val="2601817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p:cNvPicPr>
          <p:nvPr/>
        </p:nvPicPr>
        <p:blipFill>
          <a:blip r:embed="rId3"/>
          <a:srcRect/>
          <a:stretch>
            <a:fillRect/>
          </a:stretch>
        </p:blipFill>
        <p:spPr>
          <a:xfrm rot="21466179">
            <a:off x="814247" y="127190"/>
            <a:ext cx="7630384" cy="2191619"/>
          </a:xfrm>
          <a:prstGeom prst="rect">
            <a:avLst/>
          </a:prstGeom>
        </p:spPr>
      </p:pic>
      <p:pic>
        <p:nvPicPr>
          <p:cNvPr id="2" name="Picture 2"/>
          <p:cNvPicPr>
            <a:picLocks noChangeAspect="1"/>
          </p:cNvPicPr>
          <p:nvPr/>
        </p:nvPicPr>
        <p:blipFill>
          <a:blip r:embed="rId4"/>
          <a:srcRect/>
          <a:stretch>
            <a:fillRect/>
          </a:stretch>
        </p:blipFill>
        <p:spPr>
          <a:xfrm rot="5400000">
            <a:off x="5638801" y="-1333499"/>
            <a:ext cx="5334000" cy="15849601"/>
          </a:xfrm>
          <a:prstGeom prst="rect">
            <a:avLst/>
          </a:prstGeom>
        </p:spPr>
      </p:pic>
      <p:sp>
        <p:nvSpPr>
          <p:cNvPr id="9" name="TextBox 9"/>
          <p:cNvSpPr txBox="1"/>
          <p:nvPr/>
        </p:nvSpPr>
        <p:spPr>
          <a:xfrm>
            <a:off x="-2667000" y="573515"/>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Reducing car pollution</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765000" y="3806937"/>
            <a:ext cx="14703599" cy="5016758"/>
          </a:xfrm>
          <a:prstGeom prst="rect">
            <a:avLst/>
          </a:prstGeom>
        </p:spPr>
        <p:txBody>
          <a:bodyPr wrap="square">
            <a:spAutoFit/>
          </a:bodyPr>
          <a:lstStyle/>
          <a:p>
            <a:endParaRPr lang="en-GB" sz="3200" spc="10" dirty="0">
              <a:solidFill>
                <a:srgbClr val="00B050"/>
              </a:solidFill>
              <a:latin typeface="Berlin Sans FB" panose="020E0602020502020306" pitchFamily="34" charset="0"/>
              <a:ea typeface="Times New Roman" panose="02020603050405020304" pitchFamily="18" charset="0"/>
            </a:endParaRPr>
          </a:p>
          <a:p>
            <a:r>
              <a:rPr lang="en-GB" sz="3200" dirty="0">
                <a:solidFill>
                  <a:srgbClr val="0070C0"/>
                </a:solidFill>
                <a:latin typeface="Berlin Sans FB" panose="020E0602020502020306" pitchFamily="34" charset="0"/>
              </a:rPr>
              <a:t>Older models</a:t>
            </a:r>
            <a:r>
              <a:rPr lang="en-GB" sz="3200" dirty="0">
                <a:solidFill>
                  <a:srgbClr val="00B050"/>
                </a:solidFill>
                <a:latin typeface="Berlin Sans FB" panose="020E0602020502020306" pitchFamily="34" charset="0"/>
              </a:rPr>
              <a:t> will use more fuel and produce more toxic emissions than newer models. </a:t>
            </a:r>
          </a:p>
          <a:p>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Hybrid vehicles</a:t>
            </a:r>
            <a:r>
              <a:rPr lang="en-GB" sz="3200" dirty="0">
                <a:solidFill>
                  <a:srgbClr val="00B050"/>
                </a:solidFill>
                <a:latin typeface="Berlin Sans FB" panose="020E0602020502020306" pitchFamily="34" charset="0"/>
              </a:rPr>
              <a:t> and </a:t>
            </a:r>
            <a:r>
              <a:rPr lang="en-GB" sz="3200" dirty="0">
                <a:solidFill>
                  <a:srgbClr val="0070C0"/>
                </a:solidFill>
                <a:latin typeface="Berlin Sans FB" panose="020E0602020502020306" pitchFamily="34" charset="0"/>
              </a:rPr>
              <a:t>electric vehicles </a:t>
            </a:r>
            <a:r>
              <a:rPr lang="en-GB" sz="3200" dirty="0">
                <a:solidFill>
                  <a:srgbClr val="00B050"/>
                </a:solidFill>
                <a:latin typeface="Berlin Sans FB" panose="020E0602020502020306" pitchFamily="34" charset="0"/>
              </a:rPr>
              <a:t>are even greener alternatives.</a:t>
            </a:r>
          </a:p>
          <a:p>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Electric vehicles</a:t>
            </a:r>
            <a:r>
              <a:rPr lang="en-GB" sz="3200" dirty="0">
                <a:solidFill>
                  <a:srgbClr val="00B050"/>
                </a:solidFill>
                <a:latin typeface="Berlin Sans FB" panose="020E0602020502020306" pitchFamily="34" charset="0"/>
              </a:rPr>
              <a:t> produce no exhaust emissions when being driven, meaning no impact on local air pollution.</a:t>
            </a:r>
          </a:p>
          <a:p>
            <a:endParaRPr lang="en-GB" sz="3200" spc="10" dirty="0">
              <a:solidFill>
                <a:srgbClr val="00B050"/>
              </a:solidFill>
              <a:latin typeface="Berlin Sans FB" panose="020E0602020502020306" pitchFamily="34" charset="0"/>
              <a:ea typeface="Times New Roman" panose="02020603050405020304" pitchFamily="18" charset="0"/>
            </a:endParaRPr>
          </a:p>
          <a:p>
            <a:r>
              <a:rPr lang="en-GB" sz="3200" spc="10" dirty="0">
                <a:solidFill>
                  <a:srgbClr val="00B050"/>
                </a:solidFill>
                <a:latin typeface="Berlin Sans FB" panose="020E0602020502020306" pitchFamily="34" charset="0"/>
                <a:ea typeface="Times New Roman" panose="02020603050405020304" pitchFamily="18" charset="0"/>
              </a:rPr>
              <a:t>When buying a new car, check the fuel economy and environment label. High ratings mean low pollution levels.</a:t>
            </a:r>
            <a:endParaRPr lang="en-GB" sz="3200" dirty="0">
              <a:solidFill>
                <a:srgbClr val="00B050"/>
              </a:solidFill>
              <a:latin typeface="Berlin Sans FB" panose="020E0602020502020306" pitchFamily="34" charset="0"/>
            </a:endParaRPr>
          </a:p>
        </p:txBody>
      </p:sp>
      <p:pic>
        <p:nvPicPr>
          <p:cNvPr id="15" name="Picture 8" descr="8 of the best electric cars for small business leas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10156" y="200978"/>
            <a:ext cx="5334000" cy="3557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426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p:cNvPicPr>
          <p:nvPr/>
        </p:nvPicPr>
        <p:blipFill>
          <a:blip r:embed="rId3"/>
          <a:srcRect/>
          <a:stretch>
            <a:fillRect/>
          </a:stretch>
        </p:blipFill>
        <p:spPr>
          <a:xfrm rot="5400000">
            <a:off x="6476999" y="-3009900"/>
            <a:ext cx="4648200" cy="15316200"/>
          </a:xfrm>
          <a:prstGeom prst="rect">
            <a:avLst/>
          </a:prstGeom>
        </p:spPr>
      </p:pic>
      <p:pic>
        <p:nvPicPr>
          <p:cNvPr id="3" name="Picture 3"/>
          <p:cNvPicPr>
            <a:picLocks noChangeAspect="1"/>
          </p:cNvPicPr>
          <p:nvPr/>
        </p:nvPicPr>
        <p:blipFill>
          <a:blip r:embed="rId4"/>
          <a:srcRect/>
          <a:stretch>
            <a:fillRect/>
          </a:stretch>
        </p:blipFill>
        <p:spPr>
          <a:xfrm rot="-133821">
            <a:off x="1507528" y="195616"/>
            <a:ext cx="16022666" cy="2191619"/>
          </a:xfrm>
          <a:prstGeom prst="rect">
            <a:avLst/>
          </a:prstGeom>
        </p:spPr>
      </p:pic>
      <p:sp>
        <p:nvSpPr>
          <p:cNvPr id="9" name="TextBox 9"/>
          <p:cNvSpPr txBox="1"/>
          <p:nvPr/>
        </p:nvSpPr>
        <p:spPr>
          <a:xfrm>
            <a:off x="2204770" y="844610"/>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What is the least harmful form of transport?</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405670" y="2933066"/>
            <a:ext cx="14436601" cy="3539430"/>
          </a:xfrm>
          <a:prstGeom prst="rect">
            <a:avLst/>
          </a:prstGeom>
          <a:noFill/>
        </p:spPr>
        <p:txBody>
          <a:bodyPr wrap="square" rtlCol="0">
            <a:spAutoFit/>
          </a:bodyPr>
          <a:lstStyle/>
          <a:p>
            <a:r>
              <a:rPr lang="en-GB" sz="3200" dirty="0">
                <a:solidFill>
                  <a:srgbClr val="0070C0"/>
                </a:solidFill>
                <a:latin typeface="Berlin Sans FB" panose="020E0602020502020306" pitchFamily="34" charset="0"/>
              </a:rPr>
              <a:t>Public transport </a:t>
            </a:r>
            <a:r>
              <a:rPr lang="en-GB" sz="3200" dirty="0">
                <a:solidFill>
                  <a:srgbClr val="00B050"/>
                </a:solidFill>
                <a:latin typeface="Berlin Sans FB" panose="020E0602020502020306" pitchFamily="34" charset="0"/>
              </a:rPr>
              <a:t>overall is generally considered to be one of the better options when it comes to reducing the negative environmental impact of urban mobility.</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 Taking a bus, even if it runs on diesel, as the majority do, is still better than taking an electric car or taxi.</a:t>
            </a:r>
          </a:p>
          <a:p>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Why do you think this is better form of transport?</a:t>
            </a:r>
          </a:p>
        </p:txBody>
      </p:sp>
      <p:pic>
        <p:nvPicPr>
          <p:cNvPr id="1026" name="Picture 2" descr="Glider&quot; bus, Belfast - December 2017(1) © Albert Bridge :: Geograph Irel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6936910"/>
            <a:ext cx="6096000" cy="30384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ro (Belfast) - Wikiped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82200" y="6392683"/>
            <a:ext cx="5363330" cy="365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085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srcRect/>
          <a:stretch>
            <a:fillRect/>
          </a:stretch>
        </p:blipFill>
        <p:spPr>
          <a:xfrm rot="21466179">
            <a:off x="1234262" y="169589"/>
            <a:ext cx="14713759" cy="2191619"/>
          </a:xfrm>
          <a:prstGeom prst="rect">
            <a:avLst/>
          </a:prstGeom>
        </p:spPr>
      </p:pic>
      <p:pic>
        <p:nvPicPr>
          <p:cNvPr id="12" name="Picture 2"/>
          <p:cNvPicPr>
            <a:picLocks noChangeAspect="1"/>
          </p:cNvPicPr>
          <p:nvPr/>
        </p:nvPicPr>
        <p:blipFill>
          <a:blip r:embed="rId4"/>
          <a:srcRect/>
          <a:stretch>
            <a:fillRect/>
          </a:stretch>
        </p:blipFill>
        <p:spPr>
          <a:xfrm rot="5400000">
            <a:off x="3028146" y="463051"/>
            <a:ext cx="7559286" cy="11353800"/>
          </a:xfrm>
          <a:prstGeom prst="rect">
            <a:avLst/>
          </a:prstGeom>
        </p:spPr>
      </p:pic>
      <p:sp>
        <p:nvSpPr>
          <p:cNvPr id="9" name="TextBox 9"/>
          <p:cNvSpPr txBox="1"/>
          <p:nvPr/>
        </p:nvSpPr>
        <p:spPr>
          <a:xfrm>
            <a:off x="1396293" y="791737"/>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What is the least harmful form of transport?</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405671" y="2933066"/>
            <a:ext cx="10557730" cy="6986528"/>
          </a:xfrm>
          <a:prstGeom prst="rect">
            <a:avLst/>
          </a:prstGeom>
          <a:noFill/>
        </p:spPr>
        <p:txBody>
          <a:bodyPr wrap="square" rtlCol="0">
            <a:spAutoFit/>
          </a:bodyPr>
          <a:lstStyle/>
          <a:p>
            <a:r>
              <a:rPr lang="en-GB" sz="3200" dirty="0">
                <a:solidFill>
                  <a:srgbClr val="00B050"/>
                </a:solidFill>
                <a:latin typeface="Berlin Sans FB" panose="020E0602020502020306" pitchFamily="34" charset="0"/>
              </a:rPr>
              <a:t>Walking is undoubtedly the best way to get to school if you want to help the environment.</a:t>
            </a:r>
          </a:p>
          <a:p>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Children who walk to school have been found to have higher:</a:t>
            </a:r>
          </a:p>
          <a:p>
            <a:endParaRPr lang="en-GB" sz="3200" dirty="0">
              <a:solidFill>
                <a:srgbClr val="0070C0"/>
              </a:solidFill>
              <a:latin typeface="Berlin Sans FB" panose="020E0602020502020306" pitchFamily="34" charset="0"/>
            </a:endParaRP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academic performance in terms of attention, concentration and alertness.</a:t>
            </a:r>
          </a:p>
          <a:p>
            <a:pPr marL="457200" indent="-457200">
              <a:buFont typeface="Arial" panose="020B0604020202020204" pitchFamily="34" charset="0"/>
              <a:buChar char="•"/>
            </a:pPr>
            <a:endParaRPr lang="en-GB" sz="3200" dirty="0">
              <a:solidFill>
                <a:srgbClr val="00B050"/>
              </a:solidFill>
              <a:latin typeface="Berlin Sans FB" panose="020E0602020502020306" pitchFamily="34" charset="0"/>
            </a:endParaRP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degree of pleasantness and lower levels of stress during the school day.</a:t>
            </a:r>
          </a:p>
          <a:p>
            <a:pPr marL="457200" indent="-457200">
              <a:buFont typeface="Arial" panose="020B0604020202020204" pitchFamily="34" charset="0"/>
              <a:buChar char="•"/>
            </a:pPr>
            <a:endParaRPr lang="en-GB" sz="3200" dirty="0">
              <a:solidFill>
                <a:srgbClr val="00B050"/>
              </a:solidFill>
              <a:latin typeface="Berlin Sans FB" panose="020E0602020502020306" pitchFamily="34" charset="0"/>
            </a:endParaRP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levels of happiness, excitement and relaxation on the journey to school.</a:t>
            </a:r>
          </a:p>
          <a:p>
            <a:endParaRPr lang="en-GB" sz="3200" dirty="0">
              <a:solidFill>
                <a:srgbClr val="00B050"/>
              </a:solidFill>
              <a:latin typeface="Berlin Sans FB" panose="020E0602020502020306" pitchFamily="34" charset="0"/>
            </a:endParaRPr>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812689" y="3238500"/>
            <a:ext cx="5040318" cy="4223648"/>
          </a:xfrm>
          <a:prstGeom prst="rect">
            <a:avLst/>
          </a:prstGeom>
        </p:spPr>
      </p:pic>
    </p:spTree>
    <p:extLst>
      <p:ext uri="{BB962C8B-B14F-4D97-AF65-F5344CB8AC3E}">
        <p14:creationId xmlns:p14="http://schemas.microsoft.com/office/powerpoint/2010/main" val="2648359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3"/>
          <a:srcRect/>
          <a:stretch>
            <a:fillRect/>
          </a:stretch>
        </p:blipFill>
        <p:spPr>
          <a:xfrm rot="21466179">
            <a:off x="4350378" y="256058"/>
            <a:ext cx="8695307" cy="2191619"/>
          </a:xfrm>
          <a:prstGeom prst="rect">
            <a:avLst/>
          </a:prstGeom>
        </p:spPr>
      </p:pic>
      <p:sp>
        <p:nvSpPr>
          <p:cNvPr id="9" name="TextBox 9"/>
          <p:cNvSpPr txBox="1"/>
          <p:nvPr/>
        </p:nvSpPr>
        <p:spPr>
          <a:xfrm>
            <a:off x="1489199" y="791737"/>
            <a:ext cx="14485343"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Are you up for a challenge?</a:t>
            </a:r>
          </a:p>
        </p:txBody>
      </p:sp>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3" name="Oval 2"/>
          <p:cNvSpPr/>
          <p:nvPr/>
        </p:nvSpPr>
        <p:spPr>
          <a:xfrm>
            <a:off x="601160" y="2995282"/>
            <a:ext cx="3326238" cy="168655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Could you swap the car for the bus?</a:t>
            </a:r>
          </a:p>
        </p:txBody>
      </p:sp>
      <p:sp>
        <p:nvSpPr>
          <p:cNvPr id="11" name="Oval 10"/>
          <p:cNvSpPr/>
          <p:nvPr/>
        </p:nvSpPr>
        <p:spPr>
          <a:xfrm>
            <a:off x="9226395" y="2926087"/>
            <a:ext cx="3810000" cy="196531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Could you car share with a friend?</a:t>
            </a:r>
          </a:p>
        </p:txBody>
      </p:sp>
      <p:sp>
        <p:nvSpPr>
          <p:cNvPr id="13" name="Oval 12"/>
          <p:cNvSpPr/>
          <p:nvPr/>
        </p:nvSpPr>
        <p:spPr>
          <a:xfrm>
            <a:off x="663125" y="7280232"/>
            <a:ext cx="3299275" cy="189935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Could you cycle instead of using the car?</a:t>
            </a:r>
          </a:p>
        </p:txBody>
      </p:sp>
      <p:sp>
        <p:nvSpPr>
          <p:cNvPr id="15" name="Oval 14"/>
          <p:cNvSpPr/>
          <p:nvPr/>
        </p:nvSpPr>
        <p:spPr>
          <a:xfrm>
            <a:off x="8956164" y="6805981"/>
            <a:ext cx="3698143" cy="21310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Could you walk instead of taking the bus?</a:t>
            </a:r>
          </a:p>
        </p:txBody>
      </p:sp>
      <p:pic>
        <p:nvPicPr>
          <p:cNvPr id="5" name="Picture 4"/>
          <p:cNvPicPr>
            <a:picLocks noChangeAspect="1"/>
          </p:cNvPicPr>
          <p:nvPr/>
        </p:nvPicPr>
        <p:blipFill>
          <a:blip r:embed="rId5"/>
          <a:stretch>
            <a:fillRect/>
          </a:stretch>
        </p:blipFill>
        <p:spPr>
          <a:xfrm>
            <a:off x="4114800" y="2738625"/>
            <a:ext cx="3619500" cy="2456784"/>
          </a:xfrm>
          <a:prstGeom prst="rect">
            <a:avLst/>
          </a:prstGeom>
        </p:spPr>
      </p:pic>
      <p:pic>
        <p:nvPicPr>
          <p:cNvPr id="1026" name="Picture 2" descr="Belfast Bik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7633" y="6713877"/>
            <a:ext cx="3956234" cy="26348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pooling: 6 Things You Lose When You Don't do 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11200" y="2797099"/>
            <a:ext cx="3870325" cy="25802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ss the bus on purpose: Wednesday is walk (and bike) to school day | WTO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57631" y="6820441"/>
            <a:ext cx="3793382" cy="2528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595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81000" y="3473007"/>
            <a:ext cx="15773400" cy="60356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70991"/>
            <a:ext cx="8416456" cy="2209800"/>
          </a:xfrm>
          <a:prstGeom prst="rect">
            <a:avLst/>
          </a:prstGeom>
        </p:spPr>
      </p:pic>
      <p:sp>
        <p:nvSpPr>
          <p:cNvPr id="4" name="TextBox 3"/>
          <p:cNvSpPr txBox="1"/>
          <p:nvPr/>
        </p:nvSpPr>
        <p:spPr>
          <a:xfrm>
            <a:off x="914400" y="2403310"/>
            <a:ext cx="13258800" cy="769441"/>
          </a:xfrm>
          <a:prstGeom prst="rect">
            <a:avLst/>
          </a:prstGeom>
          <a:noFill/>
        </p:spPr>
        <p:txBody>
          <a:bodyPr wrap="square" rtlCol="0">
            <a:spAutoFit/>
          </a:bodyPr>
          <a:lstStyle/>
          <a:p>
            <a:r>
              <a:rPr lang="en-GB" dirty="0"/>
              <a:t> </a:t>
            </a:r>
            <a:r>
              <a:rPr lang="en-GB" sz="4400" dirty="0">
                <a:solidFill>
                  <a:srgbClr val="C00000"/>
                </a:solidFill>
                <a:latin typeface="Berlin Sans FB" panose="020E0602020502020306" pitchFamily="34" charset="0"/>
              </a:rPr>
              <a:t>Can you do the </a:t>
            </a:r>
            <a:r>
              <a:rPr lang="en-GB" sz="4400" dirty="0" err="1">
                <a:solidFill>
                  <a:srgbClr val="C00000"/>
                </a:solidFill>
                <a:latin typeface="Berlin Sans FB" panose="020E0602020502020306" pitchFamily="34" charset="0"/>
              </a:rPr>
              <a:t>Translink</a:t>
            </a:r>
            <a:r>
              <a:rPr lang="en-GB" sz="4400" dirty="0">
                <a:solidFill>
                  <a:srgbClr val="C00000"/>
                </a:solidFill>
                <a:latin typeface="Berlin Sans FB" panose="020E0602020502020306" pitchFamily="34" charset="0"/>
              </a:rPr>
              <a:t> Travel Challenge?</a:t>
            </a:r>
          </a:p>
        </p:txBody>
      </p:sp>
      <p:sp>
        <p:nvSpPr>
          <p:cNvPr id="6" name="Rectangle 5"/>
          <p:cNvSpPr/>
          <p:nvPr/>
        </p:nvSpPr>
        <p:spPr>
          <a:xfrm>
            <a:off x="9296400" y="495300"/>
            <a:ext cx="9372600" cy="1077218"/>
          </a:xfrm>
          <a:prstGeom prst="rect">
            <a:avLst/>
          </a:prstGeom>
        </p:spPr>
        <p:txBody>
          <a:bodyPr wrap="square">
            <a:spAutoFit/>
          </a:bodyPr>
          <a:lstStyle/>
          <a:p>
            <a:r>
              <a:rPr lang="en-GB" sz="3200" dirty="0">
                <a:solidFill>
                  <a:srgbClr val="0070C0"/>
                </a:solidFill>
                <a:latin typeface="Berlin Sans FB" panose="020E0602020502020306" pitchFamily="34" charset="0"/>
              </a:rPr>
              <a:t>Contact Francesca.dipalo@keepnorthernirelandbeautiful.org</a:t>
            </a:r>
          </a:p>
        </p:txBody>
      </p:sp>
      <p:sp>
        <p:nvSpPr>
          <p:cNvPr id="7" name="Rectangle 6"/>
          <p:cNvSpPr/>
          <p:nvPr/>
        </p:nvSpPr>
        <p:spPr>
          <a:xfrm>
            <a:off x="762000" y="3519870"/>
            <a:ext cx="15621000" cy="6001643"/>
          </a:xfrm>
          <a:prstGeom prst="rect">
            <a:avLst/>
          </a:prstGeom>
        </p:spPr>
        <p:txBody>
          <a:bodyPr wrap="square">
            <a:spAutoFit/>
          </a:bodyPr>
          <a:lstStyle/>
          <a:p>
            <a:r>
              <a:rPr lang="en-GB" sz="3200" dirty="0">
                <a:solidFill>
                  <a:schemeClr val="accent1">
                    <a:lumMod val="75000"/>
                  </a:schemeClr>
                </a:solidFill>
                <a:latin typeface="Berlin Sans FB" panose="020E0602020502020306" pitchFamily="34" charset="0"/>
              </a:rPr>
              <a:t>The Translink Travel Challenge is a 2 week challenge that runs all year long.</a:t>
            </a:r>
          </a:p>
          <a:p>
            <a:endParaRPr lang="en-GB" sz="3200" dirty="0">
              <a:solidFill>
                <a:schemeClr val="accent1">
                  <a:lumMod val="75000"/>
                </a:schemeClr>
              </a:solidFill>
              <a:latin typeface="Berlin Sans FB" panose="020E0602020502020306" pitchFamily="34" charset="0"/>
            </a:endParaRPr>
          </a:p>
          <a:p>
            <a:r>
              <a:rPr lang="en-GB" sz="3200" dirty="0">
                <a:solidFill>
                  <a:schemeClr val="accent1">
                    <a:lumMod val="75000"/>
                  </a:schemeClr>
                </a:solidFill>
                <a:latin typeface="Berlin Sans FB" panose="020E0602020502020306" pitchFamily="34" charset="0"/>
              </a:rPr>
              <a:t>You can complete your Challenge in any 2 week period you chose.</a:t>
            </a:r>
          </a:p>
          <a:p>
            <a:endParaRPr lang="en-GB" sz="3200" dirty="0">
              <a:solidFill>
                <a:schemeClr val="accent1">
                  <a:lumMod val="75000"/>
                </a:schemeClr>
              </a:solidFill>
              <a:latin typeface="Berlin Sans FB" panose="020E0602020502020306" pitchFamily="34" charset="0"/>
            </a:endParaRPr>
          </a:p>
          <a:p>
            <a:r>
              <a:rPr lang="en-GB" sz="3200" dirty="0">
                <a:solidFill>
                  <a:schemeClr val="accent1">
                    <a:lumMod val="75000"/>
                  </a:schemeClr>
                </a:solidFill>
                <a:latin typeface="Berlin Sans FB" panose="020E0602020502020306" pitchFamily="34" charset="0"/>
              </a:rPr>
              <a:t>The Challenge can be done by one class, lots of classes, the whole school, a group of enthusiasts – whichever works best for your school – obviously the more the merrier. </a:t>
            </a:r>
          </a:p>
          <a:p>
            <a:endParaRPr lang="en-GB" sz="3200" dirty="0">
              <a:solidFill>
                <a:schemeClr val="accent1">
                  <a:lumMod val="75000"/>
                </a:schemeClr>
              </a:solidFill>
              <a:latin typeface="Berlin Sans FB" panose="020E0602020502020306" pitchFamily="34" charset="0"/>
            </a:endParaRPr>
          </a:p>
          <a:p>
            <a:r>
              <a:rPr lang="en-GB" sz="3200" dirty="0">
                <a:solidFill>
                  <a:schemeClr val="accent1">
                    <a:lumMod val="75000"/>
                  </a:schemeClr>
                </a:solidFill>
                <a:latin typeface="Berlin Sans FB" panose="020E0602020502020306" pitchFamily="34" charset="0"/>
              </a:rPr>
              <a:t>The Challenge will help your school, pupils and parents to consider more environmentally friendly and healthy ways to travel to school sustainably – walk, bike, bus, train, scoot – it’s all good!</a:t>
            </a:r>
          </a:p>
          <a:p>
            <a:endParaRPr lang="en-GB" sz="3200" dirty="0">
              <a:solidFill>
                <a:schemeClr val="accent1">
                  <a:lumMod val="75000"/>
                </a:schemeClr>
              </a:solidFill>
              <a:latin typeface="Berlin Sans FB" panose="020E0602020502020306" pitchFamily="34" charset="0"/>
            </a:endParaRPr>
          </a:p>
          <a:p>
            <a:r>
              <a:rPr lang="en-GB" sz="3200" dirty="0">
                <a:solidFill>
                  <a:schemeClr val="accent1">
                    <a:lumMod val="75000"/>
                  </a:schemeClr>
                </a:solidFill>
                <a:latin typeface="Berlin Sans FB" panose="020E0602020502020306" pitchFamily="34" charset="0"/>
              </a:rPr>
              <a:t>The Challenge will help you work towards your Eco-Schools Green Flag Award. </a:t>
            </a:r>
          </a:p>
        </p:txBody>
      </p:sp>
    </p:spTree>
    <p:extLst>
      <p:ext uri="{BB962C8B-B14F-4D97-AF65-F5344CB8AC3E}">
        <p14:creationId xmlns:p14="http://schemas.microsoft.com/office/powerpoint/2010/main" val="1199517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991729" y="3774011"/>
            <a:ext cx="9067800" cy="60198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3525129" y="4029311"/>
            <a:ext cx="8534400" cy="5509200"/>
          </a:xfrm>
          <a:prstGeom prst="rect">
            <a:avLst/>
          </a:prstGeom>
          <a:noFill/>
        </p:spPr>
        <p:txBody>
          <a:bodyPr wrap="square" rtlCol="0">
            <a:spAutoFit/>
          </a:bodyPr>
          <a:lstStyle/>
          <a:p>
            <a:r>
              <a:rPr lang="en-GB" sz="3200" dirty="0">
                <a:solidFill>
                  <a:srgbClr val="0070C0"/>
                </a:solidFill>
                <a:latin typeface="Berlin Sans FB" panose="020E0602020502020306" pitchFamily="34" charset="0"/>
              </a:rPr>
              <a:t>In order to make a good before and after comparison of your pupils’ efforts in the Travel Challenge you will need to provide 2 surveys:  </a:t>
            </a:r>
          </a:p>
          <a:p>
            <a:endParaRPr lang="en-GB" sz="3200" dirty="0">
              <a:solidFill>
                <a:srgbClr val="0070C0"/>
              </a:solidFill>
              <a:latin typeface="Berlin Sans FB" panose="020E0602020502020306" pitchFamily="34" charset="0"/>
            </a:endParaRPr>
          </a:p>
          <a:p>
            <a:r>
              <a:rPr lang="en-GB" sz="3200" dirty="0">
                <a:solidFill>
                  <a:srgbClr val="0070C0"/>
                </a:solidFill>
                <a:latin typeface="Berlin Sans FB" panose="020E0602020502020306" pitchFamily="34" charset="0"/>
              </a:rPr>
              <a:t>Before - </a:t>
            </a:r>
            <a:r>
              <a:rPr lang="en-GB" sz="3200" dirty="0">
                <a:solidFill>
                  <a:srgbClr val="00B050"/>
                </a:solidFill>
                <a:latin typeface="Berlin Sans FB" panose="020E0602020502020306" pitchFamily="34" charset="0"/>
              </a:rPr>
              <a:t>‘My Old Travel’ </a:t>
            </a:r>
            <a:r>
              <a:rPr lang="en-GB" sz="3200" dirty="0">
                <a:solidFill>
                  <a:srgbClr val="0070C0"/>
                </a:solidFill>
                <a:latin typeface="Berlin Sans FB" panose="020E0602020502020306" pitchFamily="34" charset="0"/>
              </a:rPr>
              <a:t>an estimate by the pupils of how they have travelled in the 2 weeks prior to the challenge.</a:t>
            </a:r>
          </a:p>
          <a:p>
            <a:endParaRPr lang="en-GB" sz="3200" dirty="0">
              <a:solidFill>
                <a:srgbClr val="0070C0"/>
              </a:solidFill>
              <a:latin typeface="Berlin Sans FB" panose="020E0602020502020306" pitchFamily="34" charset="0"/>
            </a:endParaRPr>
          </a:p>
          <a:p>
            <a:r>
              <a:rPr lang="en-GB" sz="3200" dirty="0">
                <a:solidFill>
                  <a:srgbClr val="0070C0"/>
                </a:solidFill>
                <a:latin typeface="Berlin Sans FB" panose="020E0602020502020306" pitchFamily="34" charset="0"/>
              </a:rPr>
              <a:t>After - </a:t>
            </a:r>
            <a:r>
              <a:rPr lang="en-GB" sz="3200" dirty="0">
                <a:solidFill>
                  <a:srgbClr val="00B050"/>
                </a:solidFill>
                <a:latin typeface="Berlin Sans FB" panose="020E0602020502020306" pitchFamily="34" charset="0"/>
              </a:rPr>
              <a:t>‘My New Travel’ </a:t>
            </a:r>
            <a:r>
              <a:rPr lang="en-GB" sz="3200" dirty="0">
                <a:solidFill>
                  <a:srgbClr val="0070C0"/>
                </a:solidFill>
                <a:latin typeface="Berlin Sans FB" panose="020E0602020502020306" pitchFamily="34" charset="0"/>
              </a:rPr>
              <a:t>a tally and total of their journeys during the challenge which will hopefully show an increase in sustainable journeys. </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 y="45780"/>
            <a:ext cx="2552700" cy="3514725"/>
          </a:xfrm>
          <a:prstGeom prst="rect">
            <a:avLst/>
          </a:prstGeom>
        </p:spPr>
      </p:pic>
      <p:pic>
        <p:nvPicPr>
          <p:cNvPr id="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a:stretch>
            <a:fillRect/>
          </a:stretch>
        </p:blipFill>
        <p:spPr>
          <a:xfrm>
            <a:off x="10591800" y="1"/>
            <a:ext cx="7420670" cy="3282542"/>
          </a:xfrm>
          <a:prstGeom prst="rect">
            <a:avLst/>
          </a:prstGeom>
        </p:spPr>
      </p:pic>
    </p:spTree>
    <p:extLst>
      <p:ext uri="{BB962C8B-B14F-4D97-AF65-F5344CB8AC3E}">
        <p14:creationId xmlns:p14="http://schemas.microsoft.com/office/powerpoint/2010/main" val="1831860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800" y="712645"/>
            <a:ext cx="14859000" cy="9191667"/>
          </a:xfrm>
          <a:prstGeom prst="rect">
            <a:avLst/>
          </a:prstGeom>
        </p:spPr>
      </p:pic>
    </p:spTree>
    <p:extLst>
      <p:ext uri="{BB962C8B-B14F-4D97-AF65-F5344CB8AC3E}">
        <p14:creationId xmlns:p14="http://schemas.microsoft.com/office/powerpoint/2010/main" val="2350684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4681057" y="684045"/>
            <a:ext cx="8906051" cy="2135298"/>
          </a:xfrm>
          <a:prstGeom prst="rect">
            <a:avLst/>
          </a:prstGeom>
        </p:spPr>
      </p:pic>
      <p:pic>
        <p:nvPicPr>
          <p:cNvPr id="13" name="Picture 2"/>
          <p:cNvPicPr>
            <a:picLocks noChangeAspect="1"/>
          </p:cNvPicPr>
          <p:nvPr/>
        </p:nvPicPr>
        <p:blipFill>
          <a:blip r:embed="rId3"/>
          <a:srcRect/>
          <a:stretch>
            <a:fillRect/>
          </a:stretch>
        </p:blipFill>
        <p:spPr>
          <a:xfrm rot="5400000">
            <a:off x="3423002" y="870074"/>
            <a:ext cx="6947201" cy="10434468"/>
          </a:xfrm>
          <a:prstGeom prst="rect">
            <a:avLst/>
          </a:prstGeom>
        </p:spPr>
      </p:pic>
      <p:sp>
        <p:nvSpPr>
          <p:cNvPr id="10" name="TextBox 10"/>
          <p:cNvSpPr txBox="1"/>
          <p:nvPr/>
        </p:nvSpPr>
        <p:spPr>
          <a:xfrm>
            <a:off x="4694041" y="1065713"/>
            <a:ext cx="8891974" cy="1140912"/>
          </a:xfrm>
          <a:prstGeom prst="rect">
            <a:avLst/>
          </a:prstGeom>
        </p:spPr>
        <p:txBody>
          <a:bodyPr lIns="0" tIns="0" rIns="0" bIns="0" rtlCol="0" anchor="t">
            <a:spAutoFit/>
          </a:bodyPr>
          <a:lstStyle/>
          <a:p>
            <a:pPr algn="ctr">
              <a:lnSpc>
                <a:spcPts val="8807"/>
              </a:lnSpc>
            </a:pPr>
            <a:r>
              <a:rPr lang="en-US" sz="8007" dirty="0">
                <a:solidFill>
                  <a:srgbClr val="000000"/>
                </a:solidFill>
                <a:latin typeface="Amatic SC Bold"/>
              </a:rPr>
              <a:t>What is sustainable travel?</a:t>
            </a:r>
          </a:p>
        </p:txBody>
      </p:sp>
      <p:pic>
        <p:nvPicPr>
          <p:cNvPr id="17" name="Picture 1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5"/>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2781454" y="3093388"/>
            <a:ext cx="7998381" cy="6401624"/>
          </a:xfrm>
          <a:prstGeom prst="rect">
            <a:avLst/>
          </a:prstGeom>
        </p:spPr>
        <p:txBody>
          <a:bodyPr wrap="square">
            <a:spAutoFit/>
          </a:bodyPr>
          <a:lstStyle/>
          <a:p>
            <a:pPr>
              <a:lnSpc>
                <a:spcPct val="107000"/>
              </a:lnSpc>
              <a:spcAft>
                <a:spcPts val="800"/>
              </a:spcAft>
            </a:pPr>
            <a:r>
              <a:rPr lang="en-GB" sz="3200" dirty="0">
                <a:solidFill>
                  <a:srgbClr val="0070C0"/>
                </a:solidFill>
                <a:latin typeface="Berlin Sans FB" panose="020E0602020502020306" pitchFamily="34" charset="0"/>
                <a:ea typeface="Calibri" panose="020F0502020204030204" pitchFamily="34" charset="0"/>
                <a:cs typeface="Times New Roman" panose="02020603050405020304" pitchFamily="18" charset="0"/>
              </a:rPr>
              <a:t>Sustainable Transport </a:t>
            </a: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refers to any means of transport that is 'green' and has low impact on the environment.</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Sustainable travel is about valuing the environment and looking after our natural resources.</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Sustainable transport is also about balancing our current and future needs.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pic>
        <p:nvPicPr>
          <p:cNvPr id="26" name="Picture 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12119" y="4285718"/>
            <a:ext cx="5527960" cy="3904122"/>
          </a:xfrm>
          <a:prstGeom prst="rect">
            <a:avLst/>
          </a:prstGeom>
        </p:spPr>
      </p:pic>
    </p:spTree>
    <p:extLst>
      <p:ext uri="{BB962C8B-B14F-4D97-AF65-F5344CB8AC3E}">
        <p14:creationId xmlns:p14="http://schemas.microsoft.com/office/powerpoint/2010/main" val="1442252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a:t>
            </a:r>
          </a:p>
        </p:txBody>
      </p:sp>
      <p:pic>
        <p:nvPicPr>
          <p:cNvPr id="20"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48200" y="2369510"/>
            <a:ext cx="7936829" cy="7372350"/>
          </a:xfrm>
          <a:prstGeom prst="rect">
            <a:avLst/>
          </a:prstGeom>
        </p:spPr>
      </p:pic>
      <p:sp>
        <p:nvSpPr>
          <p:cNvPr id="10" name="TextBox 9"/>
          <p:cNvSpPr txBox="1"/>
          <p:nvPr/>
        </p:nvSpPr>
        <p:spPr>
          <a:xfrm>
            <a:off x="1017563" y="2635027"/>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SKATEBOARD</a:t>
            </a:r>
          </a:p>
        </p:txBody>
      </p:sp>
      <p:sp>
        <p:nvSpPr>
          <p:cNvPr id="15" name="TextBox 14"/>
          <p:cNvSpPr txBox="1"/>
          <p:nvPr/>
        </p:nvSpPr>
        <p:spPr>
          <a:xfrm>
            <a:off x="2653500" y="5025509"/>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WALK</a:t>
            </a:r>
          </a:p>
        </p:txBody>
      </p:sp>
      <p:sp>
        <p:nvSpPr>
          <p:cNvPr id="16" name="TextBox 15"/>
          <p:cNvSpPr txBox="1"/>
          <p:nvPr/>
        </p:nvSpPr>
        <p:spPr>
          <a:xfrm>
            <a:off x="13335000" y="5039885"/>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CYCLE</a:t>
            </a:r>
          </a:p>
        </p:txBody>
      </p:sp>
      <p:sp>
        <p:nvSpPr>
          <p:cNvPr id="17" name="TextBox 16"/>
          <p:cNvSpPr txBox="1"/>
          <p:nvPr/>
        </p:nvSpPr>
        <p:spPr>
          <a:xfrm>
            <a:off x="12752687" y="2635028"/>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ROLLERBLADE</a:t>
            </a:r>
          </a:p>
        </p:txBody>
      </p:sp>
      <p:sp>
        <p:nvSpPr>
          <p:cNvPr id="18" name="TextBox 17"/>
          <p:cNvSpPr txBox="1"/>
          <p:nvPr/>
        </p:nvSpPr>
        <p:spPr>
          <a:xfrm>
            <a:off x="7620000" y="1138404"/>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SCOOT</a:t>
            </a:r>
          </a:p>
        </p:txBody>
      </p:sp>
    </p:spTree>
    <p:extLst>
      <p:ext uri="{BB962C8B-B14F-4D97-AF65-F5344CB8AC3E}">
        <p14:creationId xmlns:p14="http://schemas.microsoft.com/office/powerpoint/2010/main" val="3198730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181237">
            <a:off x="6305959" y="4327792"/>
            <a:ext cx="5827324" cy="2643995"/>
          </a:xfrm>
          <a:prstGeom prst="rect">
            <a:avLst/>
          </a:prstGeom>
        </p:spPr>
      </p:pic>
      <p:sp>
        <p:nvSpPr>
          <p:cNvPr id="4" name="TextBox 4"/>
          <p:cNvSpPr txBox="1"/>
          <p:nvPr/>
        </p:nvSpPr>
        <p:spPr>
          <a:xfrm>
            <a:off x="3505762" y="4217900"/>
            <a:ext cx="11572009" cy="2453640"/>
          </a:xfrm>
          <a:prstGeom prst="rect">
            <a:avLst/>
          </a:prstGeom>
        </p:spPr>
        <p:txBody>
          <a:bodyPr lIns="0" tIns="0" rIns="0" bIns="0" rtlCol="0" anchor="t">
            <a:spAutoFit/>
          </a:bodyPr>
          <a:lstStyle/>
          <a:p>
            <a:pPr algn="ctr">
              <a:lnSpc>
                <a:spcPts val="20160"/>
              </a:lnSpc>
              <a:spcBef>
                <a:spcPct val="0"/>
              </a:spcBef>
            </a:pPr>
            <a:r>
              <a:rPr lang="en-US" sz="14400" dirty="0">
                <a:solidFill>
                  <a:srgbClr val="000000"/>
                </a:solidFill>
                <a:latin typeface="Amatic SC Bold"/>
              </a:rPr>
              <a:t>transport</a:t>
            </a:r>
          </a:p>
        </p:txBody>
      </p:sp>
      <p:pic>
        <p:nvPicPr>
          <p:cNvPr id="9"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8915872">
            <a:off x="12144479" y="6701403"/>
            <a:ext cx="424393" cy="407417"/>
          </a:xfrm>
          <a:prstGeom prst="rect">
            <a:avLst/>
          </a:prstGeom>
        </p:spPr>
      </p:pic>
      <p:pic>
        <p:nvPicPr>
          <p:cNvPr id="22" name="Picture 2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39255">
            <a:off x="5695212" y="4255990"/>
            <a:ext cx="554415" cy="532238"/>
          </a:xfrm>
          <a:prstGeom prst="rect">
            <a:avLst/>
          </a:prstGeom>
        </p:spPr>
      </p:pic>
      <p:pic>
        <p:nvPicPr>
          <p:cNvPr id="24" name="Picture 2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3738">
            <a:off x="7690952" y="8172052"/>
            <a:ext cx="2899337" cy="974578"/>
          </a:xfrm>
          <a:prstGeom prst="rect">
            <a:avLst/>
          </a:prstGeom>
        </p:spPr>
      </p:pic>
      <p:sp>
        <p:nvSpPr>
          <p:cNvPr id="25" name="TextBox 25"/>
          <p:cNvSpPr txBox="1"/>
          <p:nvPr/>
        </p:nvSpPr>
        <p:spPr>
          <a:xfrm>
            <a:off x="3357995" y="8149142"/>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KEY STAGE 3</a:t>
            </a:r>
          </a:p>
        </p:txBody>
      </p:sp>
      <p:pic>
        <p:nvPicPr>
          <p:cNvPr id="26"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Belfast's Glider system - how it works as buses hit the city's roads -  Belfast Liv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1" y="6438900"/>
            <a:ext cx="5806174" cy="38613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Belfast Black Taxi Tour | Bucket List Publicati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619" y="190500"/>
            <a:ext cx="4278550" cy="32056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8"/>
          <a:stretch>
            <a:fillRect/>
          </a:stretch>
        </p:blipFill>
        <p:spPr>
          <a:xfrm>
            <a:off x="13321195" y="61214"/>
            <a:ext cx="4966805" cy="3371285"/>
          </a:xfrm>
          <a:prstGeom prst="rect">
            <a:avLst/>
          </a:prstGeom>
        </p:spPr>
      </p:pic>
      <p:pic>
        <p:nvPicPr>
          <p:cNvPr id="21" name="Picture 2" descr="Belfast Bik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0446" y="456774"/>
            <a:ext cx="4413434" cy="29393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verything About Electric Car Modifications | Keith Michael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85784" y="6127511"/>
            <a:ext cx="4668130" cy="31136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4681057" y="684045"/>
            <a:ext cx="8906051" cy="21352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1600" y="5224906"/>
            <a:ext cx="14859000" cy="4532962"/>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822188" y="2756355"/>
            <a:ext cx="10367405" cy="2590802"/>
          </a:xfrm>
          <a:prstGeom prst="rect">
            <a:avLst/>
          </a:prstGeom>
        </p:spPr>
      </p:pic>
      <p:sp>
        <p:nvSpPr>
          <p:cNvPr id="10" name="TextBox 10"/>
          <p:cNvSpPr txBox="1"/>
          <p:nvPr/>
        </p:nvSpPr>
        <p:spPr>
          <a:xfrm>
            <a:off x="4694041" y="1065713"/>
            <a:ext cx="8891974" cy="1140912"/>
          </a:xfrm>
          <a:prstGeom prst="rect">
            <a:avLst/>
          </a:prstGeom>
        </p:spPr>
        <p:txBody>
          <a:bodyPr lIns="0" tIns="0" rIns="0" bIns="0" rtlCol="0" anchor="t">
            <a:spAutoFit/>
          </a:bodyPr>
          <a:lstStyle/>
          <a:p>
            <a:pPr algn="ctr">
              <a:lnSpc>
                <a:spcPts val="8807"/>
              </a:lnSpc>
            </a:pPr>
            <a:r>
              <a:rPr lang="en-US" sz="8007" dirty="0">
                <a:solidFill>
                  <a:srgbClr val="000000"/>
                </a:solidFill>
                <a:latin typeface="Amatic SC Bold"/>
              </a:rPr>
              <a:t>What is sustainable travel?</a:t>
            </a:r>
          </a:p>
        </p:txBody>
      </p:sp>
      <p:pic>
        <p:nvPicPr>
          <p:cNvPr id="17" name="Picture 1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6"/>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5280288" y="3165545"/>
            <a:ext cx="7216512" cy="1673150"/>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Examples of sustainable transportation include walking, cycling, carpooling, car sharing and green vehicles.</a:t>
            </a:r>
          </a:p>
        </p:txBody>
      </p:sp>
    </p:spTree>
    <p:extLst>
      <p:ext uri="{BB962C8B-B14F-4D97-AF65-F5344CB8AC3E}">
        <p14:creationId xmlns:p14="http://schemas.microsoft.com/office/powerpoint/2010/main" val="239532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495300"/>
            <a:ext cx="9220200" cy="1135380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0" y="266700"/>
            <a:ext cx="1591398" cy="2133600"/>
          </a:xfrm>
          <a:prstGeom prst="rect">
            <a:avLst/>
          </a:prstGeom>
        </p:spPr>
      </p:pic>
    </p:spTree>
    <p:extLst>
      <p:ext uri="{BB962C8B-B14F-4D97-AF65-F5344CB8AC3E}">
        <p14:creationId xmlns:p14="http://schemas.microsoft.com/office/powerpoint/2010/main" val="2693525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3848434" y="684966"/>
            <a:ext cx="10875166" cy="2118183"/>
          </a:xfrm>
          <a:prstGeom prst="rect">
            <a:avLst/>
          </a:prstGeom>
        </p:spPr>
      </p:pic>
      <p:sp>
        <p:nvSpPr>
          <p:cNvPr id="4" name="Rounded Rectangle 3"/>
          <p:cNvSpPr/>
          <p:nvPr/>
        </p:nvSpPr>
        <p:spPr>
          <a:xfrm>
            <a:off x="12626953" y="4830417"/>
            <a:ext cx="4518047" cy="247261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3796005" y="910521"/>
            <a:ext cx="1092695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Sustainable travel around the world</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6"/>
          <a:stretch>
            <a:fillRect/>
          </a:stretch>
        </p:blipFill>
        <p:spPr>
          <a:xfrm>
            <a:off x="1981200" y="2960514"/>
            <a:ext cx="9124950" cy="6076950"/>
          </a:xfrm>
          <a:prstGeom prst="rect">
            <a:avLst/>
          </a:prstGeom>
        </p:spPr>
      </p:pic>
      <p:sp>
        <p:nvSpPr>
          <p:cNvPr id="3" name="TextBox 2"/>
          <p:cNvSpPr txBox="1"/>
          <p:nvPr/>
        </p:nvSpPr>
        <p:spPr>
          <a:xfrm>
            <a:off x="12670702" y="5097229"/>
            <a:ext cx="5203847" cy="1938992"/>
          </a:xfrm>
          <a:prstGeom prst="rect">
            <a:avLst/>
          </a:prstGeom>
          <a:noFill/>
        </p:spPr>
        <p:txBody>
          <a:bodyPr wrap="square" rtlCol="0">
            <a:spAutoFit/>
          </a:bodyPr>
          <a:lstStyle/>
          <a:p>
            <a:r>
              <a:rPr lang="en-GB" sz="4000" dirty="0">
                <a:solidFill>
                  <a:srgbClr val="00B0F0"/>
                </a:solidFill>
                <a:latin typeface="Berlin Sans FB" panose="020E0602020502020306" pitchFamily="34" charset="0"/>
              </a:rPr>
              <a:t>Reindeer sledding in Finland is the oldest form of transport!!</a:t>
            </a:r>
          </a:p>
        </p:txBody>
      </p:sp>
    </p:spTree>
    <p:extLst>
      <p:ext uri="{BB962C8B-B14F-4D97-AF65-F5344CB8AC3E}">
        <p14:creationId xmlns:p14="http://schemas.microsoft.com/office/powerpoint/2010/main" val="2363689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141334" y="2375746"/>
            <a:ext cx="4518047" cy="623838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3171151" y="2722433"/>
            <a:ext cx="4273064" cy="4401205"/>
          </a:xfrm>
          <a:prstGeom prst="rect">
            <a:avLst/>
          </a:prstGeom>
          <a:noFill/>
        </p:spPr>
        <p:txBody>
          <a:bodyPr wrap="square" rtlCol="0">
            <a:spAutoFit/>
          </a:bodyPr>
          <a:lstStyle/>
          <a:p>
            <a:r>
              <a:rPr lang="en-GB" sz="4000" dirty="0">
                <a:solidFill>
                  <a:srgbClr val="C00000"/>
                </a:solidFill>
                <a:latin typeface="Berlin Sans FB" panose="020E0602020502020306" pitchFamily="34" charset="0"/>
              </a:rPr>
              <a:t>Suspension railway in Germany. It is the oldest elevated railway with hanging cars in the world and is a unique system.</a:t>
            </a:r>
          </a:p>
        </p:txBody>
      </p:sp>
      <p:pic>
        <p:nvPicPr>
          <p:cNvPr id="6" name="Picture 5"/>
          <p:cNvPicPr>
            <a:picLocks noChangeAspect="1"/>
          </p:cNvPicPr>
          <p:nvPr/>
        </p:nvPicPr>
        <p:blipFill>
          <a:blip r:embed="rId4"/>
          <a:stretch>
            <a:fillRect/>
          </a:stretch>
        </p:blipFill>
        <p:spPr>
          <a:xfrm>
            <a:off x="1710688" y="1638300"/>
            <a:ext cx="11182350" cy="7239000"/>
          </a:xfrm>
          <a:prstGeom prst="rect">
            <a:avLst/>
          </a:prstGeom>
        </p:spPr>
      </p:pic>
    </p:spTree>
    <p:extLst>
      <p:ext uri="{BB962C8B-B14F-4D97-AF65-F5344CB8AC3E}">
        <p14:creationId xmlns:p14="http://schemas.microsoft.com/office/powerpoint/2010/main" val="516037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128082" y="2604943"/>
            <a:ext cx="4518047" cy="623838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3373065" y="3215754"/>
            <a:ext cx="4273064" cy="5016758"/>
          </a:xfrm>
          <a:prstGeom prst="rect">
            <a:avLst/>
          </a:prstGeom>
          <a:noFill/>
        </p:spPr>
        <p:txBody>
          <a:bodyPr wrap="square" rtlCol="0">
            <a:spAutoFit/>
          </a:bodyPr>
          <a:lstStyle/>
          <a:p>
            <a:r>
              <a:rPr lang="en-GB" sz="4000" dirty="0">
                <a:solidFill>
                  <a:srgbClr val="00B050"/>
                </a:solidFill>
                <a:latin typeface="Berlin Sans FB" panose="020E0602020502020306" pitchFamily="34" charset="0"/>
              </a:rPr>
              <a:t>A traditional wood carved gondola in Venice. For centuries this way the main way to travel. There were over 10,000 in 18</a:t>
            </a:r>
            <a:r>
              <a:rPr lang="en-GB" sz="4000" baseline="30000" dirty="0">
                <a:solidFill>
                  <a:srgbClr val="00B050"/>
                </a:solidFill>
                <a:latin typeface="Berlin Sans FB" panose="020E0602020502020306" pitchFamily="34" charset="0"/>
              </a:rPr>
              <a:t>th</a:t>
            </a:r>
            <a:r>
              <a:rPr lang="en-GB" sz="4000" dirty="0">
                <a:solidFill>
                  <a:srgbClr val="00B050"/>
                </a:solidFill>
                <a:latin typeface="Berlin Sans FB" panose="020E0602020502020306" pitchFamily="34" charset="0"/>
              </a:rPr>
              <a:t> century.</a:t>
            </a:r>
          </a:p>
        </p:txBody>
      </p:sp>
      <p:pic>
        <p:nvPicPr>
          <p:cNvPr id="2050" name="Picture 2" descr="See the source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938465"/>
            <a:ext cx="11430000" cy="857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241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506200" y="1542222"/>
            <a:ext cx="5486400" cy="565867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https://www.honeymoondreams.co.uk/wp-content/uploads/2016/03/Tuk-Tuk-Ride-in-Bangkok-Taxi-Im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2999" y="952500"/>
            <a:ext cx="8847849" cy="8229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887201" y="2722433"/>
            <a:ext cx="4876800" cy="2554545"/>
          </a:xfrm>
          <a:prstGeom prst="rect">
            <a:avLst/>
          </a:prstGeom>
          <a:noFill/>
        </p:spPr>
        <p:txBody>
          <a:bodyPr wrap="square" rtlCol="0">
            <a:spAutoFit/>
          </a:bodyPr>
          <a:lstStyle/>
          <a:p>
            <a:r>
              <a:rPr lang="en-GB" sz="4000" dirty="0" err="1">
                <a:solidFill>
                  <a:schemeClr val="accent6">
                    <a:lumMod val="75000"/>
                  </a:schemeClr>
                </a:solidFill>
                <a:latin typeface="Berlin Sans FB" panose="020E0602020502020306" pitchFamily="34" charset="0"/>
              </a:rPr>
              <a:t>Tuk</a:t>
            </a:r>
            <a:r>
              <a:rPr lang="en-GB" sz="4000" dirty="0">
                <a:solidFill>
                  <a:schemeClr val="accent6">
                    <a:lumMod val="75000"/>
                  </a:schemeClr>
                </a:solidFill>
                <a:latin typeface="Berlin Sans FB" panose="020E0602020502020306" pitchFamily="34" charset="0"/>
              </a:rPr>
              <a:t> </a:t>
            </a:r>
            <a:r>
              <a:rPr lang="en-GB" sz="4000" dirty="0" err="1">
                <a:solidFill>
                  <a:schemeClr val="accent6">
                    <a:lumMod val="75000"/>
                  </a:schemeClr>
                </a:solidFill>
                <a:latin typeface="Berlin Sans FB" panose="020E0602020502020306" pitchFamily="34" charset="0"/>
              </a:rPr>
              <a:t>tuk</a:t>
            </a:r>
            <a:r>
              <a:rPr lang="en-GB" sz="4000" dirty="0">
                <a:solidFill>
                  <a:schemeClr val="accent6">
                    <a:lumMod val="75000"/>
                  </a:schemeClr>
                </a:solidFill>
                <a:latin typeface="Berlin Sans FB" panose="020E0602020502020306" pitchFamily="34" charset="0"/>
              </a:rPr>
              <a:t> in Thailand. It is a popular motor tricycle that has been around for 100 years.</a:t>
            </a:r>
            <a:endParaRPr lang="en-GB" sz="4000" dirty="0">
              <a:solidFill>
                <a:srgbClr val="C00000"/>
              </a:solidFill>
              <a:latin typeface="Berlin Sans FB" panose="020E0602020502020306" pitchFamily="34" charset="0"/>
            </a:endParaRPr>
          </a:p>
        </p:txBody>
      </p:sp>
      <p:pic>
        <p:nvPicPr>
          <p:cNvPr id="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25028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09600" y="3543300"/>
            <a:ext cx="10169364" cy="47244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7"/>
          <p:cNvSpPr txBox="1"/>
          <p:nvPr/>
        </p:nvSpPr>
        <p:spPr>
          <a:xfrm>
            <a:off x="354062" y="3587109"/>
            <a:ext cx="10424902" cy="4667945"/>
          </a:xfrm>
          <a:prstGeom prst="rect">
            <a:avLst/>
          </a:prstGeom>
        </p:spPr>
        <p:txBody>
          <a:bodyPr wrap="square" lIns="0" tIns="0" rIns="0" bIns="0" rtlCol="0" anchor="t">
            <a:spAutoFit/>
          </a:bodyPr>
          <a:lstStyle/>
          <a:p>
            <a:pPr algn="ctr">
              <a:lnSpc>
                <a:spcPts val="2800"/>
              </a:lnSpc>
              <a:spcBef>
                <a:spcPct val="0"/>
              </a:spcBef>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a:solidFill>
                  <a:srgbClr val="0070C0"/>
                </a:solidFill>
                <a:latin typeface="Berlin Sans FB" panose="020E0602020502020306" pitchFamily="34" charset="0"/>
              </a:rPr>
              <a:t>What are the different types of transport?</a:t>
            </a:r>
          </a:p>
          <a:p>
            <a:pPr marL="342900" indent="-342900" algn="ctr">
              <a:lnSpc>
                <a:spcPts val="2800"/>
              </a:lnSpc>
              <a:spcBef>
                <a:spcPct val="0"/>
              </a:spcBef>
              <a:buFont typeface="Arial" panose="020B0604020202020204" pitchFamily="34" charset="0"/>
              <a:buChar char="•"/>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a:solidFill>
                  <a:srgbClr val="0070C0"/>
                </a:solidFill>
                <a:latin typeface="Berlin Sans FB" panose="020E0602020502020306" pitchFamily="34" charset="0"/>
              </a:rPr>
              <a:t>How does transport affect the environment?</a:t>
            </a:r>
          </a:p>
          <a:p>
            <a:pPr marL="342900" indent="-342900" algn="ctr">
              <a:lnSpc>
                <a:spcPts val="2800"/>
              </a:lnSpc>
              <a:spcBef>
                <a:spcPct val="0"/>
              </a:spcBef>
              <a:buFont typeface="Arial" panose="020B0604020202020204" pitchFamily="34" charset="0"/>
              <a:buChar char="•"/>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a:solidFill>
                  <a:srgbClr val="0070C0"/>
                </a:solidFill>
                <a:latin typeface="Berlin Sans FB" panose="020E0602020502020306" pitchFamily="34" charset="0"/>
              </a:rPr>
              <a:t>What is the most/least harmful form of transport? </a:t>
            </a:r>
          </a:p>
          <a:p>
            <a:pPr marL="342900" indent="-342900" algn="ctr">
              <a:lnSpc>
                <a:spcPts val="2800"/>
              </a:lnSpc>
              <a:spcBef>
                <a:spcPct val="0"/>
              </a:spcBef>
              <a:buFont typeface="Arial" panose="020B0604020202020204" pitchFamily="34" charset="0"/>
              <a:buChar char="•"/>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a:solidFill>
                  <a:srgbClr val="0070C0"/>
                </a:solidFill>
                <a:latin typeface="Berlin Sans FB" panose="020E0602020502020306" pitchFamily="34" charset="0"/>
              </a:rPr>
              <a:t>What is Sustainable Transport?</a:t>
            </a:r>
          </a:p>
          <a:p>
            <a:pPr algn="ctr">
              <a:lnSpc>
                <a:spcPts val="2800"/>
              </a:lnSpc>
              <a:spcBef>
                <a:spcPct val="0"/>
              </a:spcBef>
            </a:pPr>
            <a:endParaRPr lang="en-US" sz="4000" dirty="0">
              <a:solidFill>
                <a:srgbClr val="0070C0"/>
              </a:solidFill>
              <a:latin typeface="Muli Regular"/>
            </a:endParaRPr>
          </a:p>
        </p:txBody>
      </p:sp>
      <p:pic>
        <p:nvPicPr>
          <p:cNvPr id="9"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368070" y="457781"/>
            <a:ext cx="8692180" cy="2118183"/>
          </a:xfrm>
          <a:prstGeom prst="rect">
            <a:avLst/>
          </a:prstGeom>
        </p:spPr>
      </p:pic>
      <p:sp>
        <p:nvSpPr>
          <p:cNvPr id="10" name="TextBox 10"/>
          <p:cNvSpPr txBox="1"/>
          <p:nvPr/>
        </p:nvSpPr>
        <p:spPr>
          <a:xfrm>
            <a:off x="206464" y="1008946"/>
            <a:ext cx="8891974" cy="1140912"/>
          </a:xfrm>
          <a:prstGeom prst="rect">
            <a:avLst/>
          </a:prstGeom>
        </p:spPr>
        <p:txBody>
          <a:bodyPr lIns="0" tIns="0" rIns="0" bIns="0" rtlCol="0" anchor="t">
            <a:spAutoFit/>
          </a:bodyPr>
          <a:lstStyle/>
          <a:p>
            <a:pPr algn="ctr">
              <a:lnSpc>
                <a:spcPts val="8807"/>
              </a:lnSpc>
            </a:pPr>
            <a:r>
              <a:rPr lang="en-US" sz="8007" dirty="0">
                <a:solidFill>
                  <a:srgbClr val="000000"/>
                </a:solidFill>
                <a:latin typeface="Amatic SC Bold"/>
              </a:rPr>
              <a:t>CLASS OBJECTIVES </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805331" y="3543300"/>
            <a:ext cx="6862257" cy="47244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957731" y="3695700"/>
            <a:ext cx="6862257" cy="4724400"/>
          </a:xfrm>
          <a:prstGeom prst="rect">
            <a:avLst/>
          </a:prstGeom>
        </p:spPr>
      </p:pic>
      <p:pic>
        <p:nvPicPr>
          <p:cNvPr id="13" name="Picture 21"/>
          <p:cNvPicPr>
            <a:picLocks noChangeAspect="1"/>
          </p:cNvPicPr>
          <p:nvPr/>
        </p:nvPicPr>
        <p:blipFill>
          <a:blip r:embed="rId7"/>
          <a:srcRect/>
          <a:stretch>
            <a:fillRect/>
          </a:stretch>
        </p:blipFill>
        <p:spPr>
          <a:xfrm>
            <a:off x="16504162" y="0"/>
            <a:ext cx="1783838" cy="1783838"/>
          </a:xfrm>
          <a:prstGeom prst="rect">
            <a:avLst/>
          </a:prstGeom>
        </p:spPr>
      </p:pic>
    </p:spTree>
    <p:extLst>
      <p:ext uri="{BB962C8B-B14F-4D97-AF65-F5344CB8AC3E}">
        <p14:creationId xmlns:p14="http://schemas.microsoft.com/office/powerpoint/2010/main" val="2521353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3295568" y="1822400"/>
            <a:ext cx="6347506" cy="9960241"/>
          </a:xfrm>
          <a:prstGeom prst="rect">
            <a:avLst/>
          </a:prstGeom>
        </p:spPr>
      </p:pic>
      <p:pic>
        <p:nvPicPr>
          <p:cNvPr id="3" name="Picture 3"/>
          <p:cNvPicPr>
            <a:picLocks noChangeAspect="1"/>
          </p:cNvPicPr>
          <p:nvPr/>
        </p:nvPicPr>
        <p:blipFill>
          <a:blip r:embed="rId4"/>
          <a:srcRect/>
          <a:stretch>
            <a:fillRect/>
          </a:stretch>
        </p:blipFill>
        <p:spPr>
          <a:xfrm rot="-133821">
            <a:off x="1601693" y="1460470"/>
            <a:ext cx="9845509" cy="1917092"/>
          </a:xfrm>
          <a:prstGeom prst="rect">
            <a:avLst/>
          </a:prstGeom>
        </p:spPr>
      </p:pic>
      <p:sp>
        <p:nvSpPr>
          <p:cNvPr id="9" name="TextBox 9"/>
          <p:cNvSpPr txBox="1"/>
          <p:nvPr/>
        </p:nvSpPr>
        <p:spPr>
          <a:xfrm>
            <a:off x="2291798" y="1853753"/>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Different types of transport</a:t>
            </a:r>
          </a:p>
        </p:txBody>
      </p:sp>
      <p:pic>
        <p:nvPicPr>
          <p:cNvPr id="12"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2851397">
            <a:off x="10790848" y="972352"/>
            <a:ext cx="319992" cy="307192"/>
          </a:xfrm>
          <a:prstGeom prst="rect">
            <a:avLst/>
          </a:prstGeom>
        </p:spPr>
      </p:pic>
      <p:pic>
        <p:nvPicPr>
          <p:cNvPr id="14" name="Picture 14"/>
          <p:cNvPicPr>
            <a:picLocks noChangeAspect="1"/>
          </p:cNvPicPr>
          <p:nvPr/>
        </p:nvPicPr>
        <p:blipFill>
          <a:blip r:embed="rId6"/>
          <a:srcRect/>
          <a:stretch>
            <a:fillRect/>
          </a:stretch>
        </p:blipFill>
        <p:spPr>
          <a:xfrm rot="1800043">
            <a:off x="10787774" y="8900976"/>
            <a:ext cx="567418" cy="626667"/>
          </a:xfrm>
          <a:prstGeom prst="rect">
            <a:avLst/>
          </a:prstGeom>
        </p:spPr>
      </p:pic>
      <p:pic>
        <p:nvPicPr>
          <p:cNvPr id="15" name="Picture 15"/>
          <p:cNvPicPr>
            <a:picLocks noChangeAspect="1"/>
          </p:cNvPicPr>
          <p:nvPr/>
        </p:nvPicPr>
        <p:blipFill>
          <a:blip r:embed="rId7"/>
          <a:srcRect/>
          <a:stretch>
            <a:fillRect/>
          </a:stretch>
        </p:blipFill>
        <p:spPr>
          <a:xfrm rot="-1669974">
            <a:off x="7286577" y="612038"/>
            <a:ext cx="530353" cy="898904"/>
          </a:xfrm>
          <a:prstGeom prst="rect">
            <a:avLst/>
          </a:prstGeom>
        </p:spPr>
      </p:pic>
      <p:pic>
        <p:nvPicPr>
          <p:cNvPr id="20" name="Picture 2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599" y="4041938"/>
            <a:ext cx="8976915" cy="5016758"/>
          </a:xfrm>
          <a:prstGeom prst="rect">
            <a:avLst/>
          </a:prstGeom>
        </p:spPr>
        <p:txBody>
          <a:bodyPr wrap="square">
            <a:spAutoFit/>
          </a:bodyPr>
          <a:lstStyle/>
          <a:p>
            <a:r>
              <a:rPr lang="en-GB" sz="4000" dirty="0">
                <a:solidFill>
                  <a:srgbClr val="00B050"/>
                </a:solidFill>
                <a:latin typeface="Berlin Sans FB" panose="020E0602020502020306" pitchFamily="34" charset="0"/>
                <a:cs typeface="Amatic SC Bold" panose="020B0604020202020204" charset="-79"/>
              </a:rPr>
              <a:t>The main forms of transport used for getting to school:</a:t>
            </a:r>
          </a:p>
          <a:p>
            <a:endParaRPr lang="en-GB" sz="4000" dirty="0">
              <a:solidFill>
                <a:srgbClr val="00B050"/>
              </a:solidFill>
              <a:latin typeface="Berlin Sans FB" panose="020E0602020502020306" pitchFamily="34" charset="0"/>
              <a:cs typeface="Amatic SC Bold" panose="020B0604020202020204" charset="-79"/>
            </a:endParaRP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Car</a:t>
            </a: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Bus</a:t>
            </a: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Train</a:t>
            </a: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Bike </a:t>
            </a: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Our feet!!!</a:t>
            </a:r>
          </a:p>
        </p:txBody>
      </p:sp>
      <p:pic>
        <p:nvPicPr>
          <p:cNvPr id="22" name="Picture 4"/>
          <p:cNvPicPr>
            <a:picLocks noChangeAspect="1"/>
          </p:cNvPicPr>
          <p:nvPr/>
        </p:nvPicPr>
        <p:blipFill>
          <a:blip r:embed="rId9"/>
          <a:srcRect/>
          <a:stretch>
            <a:fillRect/>
          </a:stretch>
        </p:blipFill>
        <p:spPr>
          <a:xfrm rot="5400000">
            <a:off x="10695921" y="1898458"/>
            <a:ext cx="7909527" cy="6095999"/>
          </a:xfrm>
          <a:prstGeom prst="rect">
            <a:avLst/>
          </a:prstGeom>
        </p:spPr>
      </p:pic>
      <p:pic>
        <p:nvPicPr>
          <p:cNvPr id="4" name="Picture 3"/>
          <p:cNvPicPr>
            <a:picLocks noChangeAspect="1"/>
          </p:cNvPicPr>
          <p:nvPr/>
        </p:nvPicPr>
        <p:blipFill>
          <a:blip r:embed="rId10"/>
          <a:stretch>
            <a:fillRect/>
          </a:stretch>
        </p:blipFill>
        <p:spPr>
          <a:xfrm>
            <a:off x="12021784" y="1822157"/>
            <a:ext cx="5257800" cy="5915025"/>
          </a:xfrm>
          <a:prstGeom prst="rect">
            <a:avLst/>
          </a:prstGeom>
        </p:spPr>
      </p:pic>
    </p:spTree>
    <p:extLst>
      <p:ext uri="{BB962C8B-B14F-4D97-AF65-F5344CB8AC3E}">
        <p14:creationId xmlns:p14="http://schemas.microsoft.com/office/powerpoint/2010/main" val="2378836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40516" y="3511784"/>
            <a:ext cx="6264452" cy="4325723"/>
          </a:xfrm>
          <a:prstGeom prst="rect">
            <a:avLst/>
          </a:prstGeom>
        </p:spPr>
      </p:pic>
      <p:pic>
        <p:nvPicPr>
          <p:cNvPr id="3" name="Picture 3"/>
          <p:cNvPicPr>
            <a:picLocks noChangeAspect="1"/>
          </p:cNvPicPr>
          <p:nvPr/>
        </p:nvPicPr>
        <p:blipFill>
          <a:blip r:embed="rId4"/>
          <a:srcRect/>
          <a:stretch>
            <a:fillRect/>
          </a:stretch>
        </p:blipFill>
        <p:spPr>
          <a:xfrm rot="-133821">
            <a:off x="1184161" y="446782"/>
            <a:ext cx="9845509" cy="1917092"/>
          </a:xfrm>
          <a:prstGeom prst="rect">
            <a:avLst/>
          </a:prstGeom>
        </p:spPr>
      </p:pic>
      <p:sp>
        <p:nvSpPr>
          <p:cNvPr id="9" name="TextBox 9"/>
          <p:cNvSpPr txBox="1"/>
          <p:nvPr/>
        </p:nvSpPr>
        <p:spPr>
          <a:xfrm>
            <a:off x="1531409" y="904220"/>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How do you get to school?</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102841" y="2781300"/>
            <a:ext cx="3825036" cy="9387185"/>
          </a:xfrm>
          <a:prstGeom prst="rect">
            <a:avLst/>
          </a:prstGeom>
        </p:spPr>
        <p:txBody>
          <a:bodyPr wrap="square">
            <a:spAutoFit/>
          </a:bodyPr>
          <a:lstStyle/>
          <a:p>
            <a:r>
              <a:rPr lang="en-GB" sz="4000" dirty="0">
                <a:solidFill>
                  <a:srgbClr val="00B050"/>
                </a:solidFill>
                <a:latin typeface="Berlin Sans FB" panose="020E0602020502020306" pitchFamily="34" charset="0"/>
                <a:cs typeface="Amatic SC Bold" panose="020B0604020202020204" charset="-79"/>
              </a:rPr>
              <a:t>How many primary school children travel to school</a:t>
            </a:r>
          </a:p>
          <a:p>
            <a:endParaRPr lang="en-GB" sz="4000" dirty="0">
              <a:solidFill>
                <a:srgbClr val="00B050"/>
              </a:solidFill>
              <a:latin typeface="Berlin Sans FB" panose="020E0602020502020306" pitchFamily="34" charset="0"/>
              <a:cs typeface="Amatic SC Bold" panose="020B0604020202020204" charset="-79"/>
            </a:endParaRPr>
          </a:p>
          <a:p>
            <a:r>
              <a:rPr lang="en-GB" sz="4000" dirty="0">
                <a:solidFill>
                  <a:srgbClr val="00B050"/>
                </a:solidFill>
                <a:latin typeface="Berlin Sans FB" panose="020E0602020502020306" pitchFamily="34" charset="0"/>
                <a:cs typeface="Amatic SC Bold" panose="020B0604020202020204" charset="-79"/>
              </a:rPr>
              <a:t>By car?</a:t>
            </a:r>
          </a:p>
          <a:p>
            <a:r>
              <a:rPr lang="en-GB" sz="4000" dirty="0">
                <a:solidFill>
                  <a:srgbClr val="00B050"/>
                </a:solidFill>
                <a:latin typeface="Berlin Sans FB" panose="020E0602020502020306" pitchFamily="34" charset="0"/>
                <a:cs typeface="Amatic SC Bold" panose="020B0604020202020204" charset="-79"/>
              </a:rPr>
              <a:t>By train?</a:t>
            </a:r>
          </a:p>
          <a:p>
            <a:r>
              <a:rPr lang="en-GB" sz="4000" dirty="0">
                <a:solidFill>
                  <a:srgbClr val="00B050"/>
                </a:solidFill>
                <a:latin typeface="Berlin Sans FB" panose="020E0602020502020306" pitchFamily="34" charset="0"/>
                <a:cs typeface="Amatic SC Bold" panose="020B0604020202020204" charset="-79"/>
              </a:rPr>
              <a:t>By bike?</a:t>
            </a:r>
          </a:p>
          <a:p>
            <a:r>
              <a:rPr lang="en-GB" sz="4000" dirty="0">
                <a:solidFill>
                  <a:srgbClr val="00B050"/>
                </a:solidFill>
                <a:latin typeface="Berlin Sans FB" panose="020E0602020502020306" pitchFamily="34" charset="0"/>
                <a:cs typeface="Amatic SC Bold" panose="020B0604020202020204" charset="-79"/>
              </a:rPr>
              <a:t>On foot?</a:t>
            </a:r>
          </a:p>
          <a:p>
            <a:endParaRPr lang="en-GB" sz="4000" dirty="0">
              <a:solidFill>
                <a:srgbClr val="00B050"/>
              </a:solidFill>
              <a:latin typeface="Berlin Sans FB" panose="020E0602020502020306" pitchFamily="34" charset="0"/>
              <a:cs typeface="Amatic SC Bold" panose="020B0604020202020204" charset="-79"/>
            </a:endParaRPr>
          </a:p>
          <a:p>
            <a:endParaRPr lang="en-GB" sz="32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pic>
        <p:nvPicPr>
          <p:cNvPr id="10" name="Picture 9"/>
          <p:cNvPicPr>
            <a:picLocks noChangeAspect="1"/>
          </p:cNvPicPr>
          <p:nvPr/>
        </p:nvPicPr>
        <p:blipFill>
          <a:blip r:embed="rId6"/>
          <a:stretch>
            <a:fillRect/>
          </a:stretch>
        </p:blipFill>
        <p:spPr>
          <a:xfrm>
            <a:off x="7215166" y="2989252"/>
            <a:ext cx="4495800" cy="3051584"/>
          </a:xfrm>
          <a:prstGeom prst="rect">
            <a:avLst/>
          </a:prstGeom>
        </p:spPr>
      </p:pic>
      <p:pic>
        <p:nvPicPr>
          <p:cNvPr id="11" name="Picture 2" descr="Belfast Bik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63533" y="4000500"/>
            <a:ext cx="4413434" cy="29393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Miss the bus on purpose: Wednesday is walk (and bike) to school day | WTO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15800" y="904220"/>
            <a:ext cx="4322206" cy="2880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lfast Black Taxi Tour | Bucket List Publication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3411" y="6639519"/>
            <a:ext cx="4079655" cy="30566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ue is the colour: blue is top car colour choice for AA members | AA Car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58400" y="7118450"/>
            <a:ext cx="5283011" cy="2938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657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457200" y="342900"/>
          <a:ext cx="10210800" cy="9601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4"/>
          <p:cNvSpPr/>
          <p:nvPr/>
        </p:nvSpPr>
        <p:spPr>
          <a:xfrm>
            <a:off x="11125200" y="1333500"/>
            <a:ext cx="6858000" cy="5334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1201400" y="1638300"/>
            <a:ext cx="6781800" cy="5016758"/>
          </a:xfrm>
          <a:prstGeom prst="rect">
            <a:avLst/>
          </a:prstGeom>
          <a:noFill/>
        </p:spPr>
        <p:txBody>
          <a:bodyPr wrap="square" rtlCol="0">
            <a:spAutoFit/>
          </a:bodyPr>
          <a:lstStyle/>
          <a:p>
            <a:r>
              <a:rPr lang="en-GB" sz="4000" dirty="0">
                <a:solidFill>
                  <a:srgbClr val="00B050"/>
                </a:solidFill>
                <a:latin typeface="Berlin Sans FB" panose="020E0602020502020306" pitchFamily="34" charset="0"/>
              </a:rPr>
              <a:t>Most popular form of transport was car.</a:t>
            </a:r>
          </a:p>
          <a:p>
            <a:endParaRPr lang="en-GB" sz="4000" dirty="0">
              <a:solidFill>
                <a:srgbClr val="00B050"/>
              </a:solidFill>
              <a:latin typeface="Berlin Sans FB" panose="020E0602020502020306" pitchFamily="34" charset="0"/>
            </a:endParaRPr>
          </a:p>
          <a:p>
            <a:r>
              <a:rPr lang="en-GB" sz="4000" dirty="0">
                <a:solidFill>
                  <a:srgbClr val="00B050"/>
                </a:solidFill>
                <a:latin typeface="Berlin Sans FB" panose="020E0602020502020306" pitchFamily="34" charset="0"/>
              </a:rPr>
              <a:t>Why do you think this is the most common?</a:t>
            </a:r>
          </a:p>
          <a:p>
            <a:endParaRPr lang="en-GB" sz="400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a:p>
            <a:r>
              <a:rPr lang="en-GB" sz="4000" dirty="0">
                <a:solidFill>
                  <a:srgbClr val="00B050"/>
                </a:solidFill>
                <a:latin typeface="Berlin Sans FB" panose="020E0602020502020306" pitchFamily="34" charset="0"/>
              </a:rPr>
              <a:t>   </a:t>
            </a:r>
            <a:r>
              <a:rPr lang="en-GB" sz="2000" dirty="0">
                <a:solidFill>
                  <a:srgbClr val="00B050"/>
                </a:solidFill>
                <a:latin typeface="Berlin Sans FB" panose="020E0602020502020306" pitchFamily="34" charset="0"/>
              </a:rPr>
              <a:t>Survey of school pupils 2019</a:t>
            </a:r>
            <a:endParaRPr lang="en-GB" sz="2000" dirty="0">
              <a:solidFill>
                <a:srgbClr val="C00000"/>
              </a:solidFill>
              <a:latin typeface="Berlin Sans FB" panose="020E0602020502020306" pitchFamily="34" charset="0"/>
            </a:endParaRPr>
          </a:p>
        </p:txBody>
      </p:sp>
      <p:pic>
        <p:nvPicPr>
          <p:cNvPr id="7"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72372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457200" y="342900"/>
          <a:ext cx="10210800" cy="9601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a:graphicFrameLocks/>
          </p:cNvGraphicFramePr>
          <p:nvPr/>
        </p:nvGraphicFramePr>
        <p:xfrm>
          <a:off x="11277600" y="2400300"/>
          <a:ext cx="6629400" cy="54864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3721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2109981" y="1155847"/>
            <a:ext cx="7162801" cy="9413477"/>
          </a:xfrm>
          <a:prstGeom prst="rect">
            <a:avLst/>
          </a:prstGeom>
        </p:spPr>
      </p:pic>
      <p:pic>
        <p:nvPicPr>
          <p:cNvPr id="3" name="Picture 3"/>
          <p:cNvPicPr>
            <a:picLocks noChangeAspect="1"/>
          </p:cNvPicPr>
          <p:nvPr/>
        </p:nvPicPr>
        <p:blipFill>
          <a:blip r:embed="rId4"/>
          <a:srcRect/>
          <a:stretch>
            <a:fillRect/>
          </a:stretch>
        </p:blipFill>
        <p:spPr>
          <a:xfrm rot="-133821">
            <a:off x="1184161" y="446782"/>
            <a:ext cx="9845509" cy="1917092"/>
          </a:xfrm>
          <a:prstGeom prst="rect">
            <a:avLst/>
          </a:prstGeom>
        </p:spPr>
      </p:pic>
      <p:sp>
        <p:nvSpPr>
          <p:cNvPr id="9" name="TextBox 9"/>
          <p:cNvSpPr txBox="1"/>
          <p:nvPr/>
        </p:nvSpPr>
        <p:spPr>
          <a:xfrm>
            <a:off x="1531409" y="904220"/>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How do you get to school?</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37564" y="2661271"/>
            <a:ext cx="8473236" cy="6247864"/>
          </a:xfrm>
          <a:prstGeom prst="rect">
            <a:avLst/>
          </a:prstGeom>
        </p:spPr>
        <p:txBody>
          <a:bodyPr wrap="square">
            <a:spAutoFit/>
          </a:bodyPr>
          <a:lstStyle/>
          <a:p>
            <a:r>
              <a:rPr lang="en-GB" sz="4000" dirty="0">
                <a:solidFill>
                  <a:srgbClr val="00B050"/>
                </a:solidFill>
                <a:latin typeface="Berlin Sans FB" panose="020E0602020502020306" pitchFamily="34" charset="0"/>
                <a:cs typeface="Amatic SC Bold" panose="020B0604020202020204" charset="-79"/>
              </a:rPr>
              <a:t>How many secondary school children travel to school:</a:t>
            </a:r>
          </a:p>
          <a:p>
            <a:endParaRPr lang="en-GB" sz="4000" dirty="0">
              <a:solidFill>
                <a:srgbClr val="00B050"/>
              </a:solidFill>
              <a:latin typeface="Berlin Sans FB" panose="020E0602020502020306" pitchFamily="34" charset="0"/>
              <a:cs typeface="Amatic SC Bold" panose="020B0604020202020204" charset="-79"/>
            </a:endParaRPr>
          </a:p>
          <a:p>
            <a:r>
              <a:rPr lang="en-GB" sz="4000" dirty="0">
                <a:solidFill>
                  <a:srgbClr val="00B050"/>
                </a:solidFill>
                <a:latin typeface="Berlin Sans FB" panose="020E0602020502020306" pitchFamily="34" charset="0"/>
                <a:cs typeface="Amatic SC Bold" panose="020B0604020202020204" charset="-79"/>
              </a:rPr>
              <a:t>By car?</a:t>
            </a:r>
          </a:p>
          <a:p>
            <a:r>
              <a:rPr lang="en-GB" sz="4000" dirty="0">
                <a:solidFill>
                  <a:srgbClr val="00B050"/>
                </a:solidFill>
                <a:latin typeface="Berlin Sans FB" panose="020E0602020502020306" pitchFamily="34" charset="0"/>
                <a:cs typeface="Amatic SC Bold" panose="020B0604020202020204" charset="-79"/>
              </a:rPr>
              <a:t>By train?</a:t>
            </a:r>
          </a:p>
          <a:p>
            <a:r>
              <a:rPr lang="en-GB" sz="4000" dirty="0">
                <a:solidFill>
                  <a:srgbClr val="00B050"/>
                </a:solidFill>
                <a:latin typeface="Berlin Sans FB" panose="020E0602020502020306" pitchFamily="34" charset="0"/>
                <a:cs typeface="Amatic SC Bold" panose="020B0604020202020204" charset="-79"/>
              </a:rPr>
              <a:t>By bike?</a:t>
            </a:r>
          </a:p>
          <a:p>
            <a:r>
              <a:rPr lang="en-GB" sz="4000" dirty="0">
                <a:solidFill>
                  <a:srgbClr val="00B050"/>
                </a:solidFill>
                <a:latin typeface="Berlin Sans FB" panose="020E0602020502020306" pitchFamily="34" charset="0"/>
                <a:cs typeface="Amatic SC Bold" panose="020B0604020202020204" charset="-79"/>
              </a:rPr>
              <a:t>On foot?</a:t>
            </a:r>
          </a:p>
          <a:p>
            <a:endParaRPr lang="en-GB" sz="4000" dirty="0">
              <a:solidFill>
                <a:srgbClr val="00B050"/>
              </a:solidFill>
              <a:latin typeface="Berlin Sans FB" panose="020E0602020502020306" pitchFamily="34" charset="0"/>
              <a:cs typeface="Amatic SC Bold" panose="020B0604020202020204" charset="-79"/>
            </a:endParaRPr>
          </a:p>
          <a:p>
            <a:r>
              <a:rPr lang="en-GB" sz="4000" dirty="0">
                <a:solidFill>
                  <a:srgbClr val="00B050"/>
                </a:solidFill>
                <a:latin typeface="Berlin Sans FB" panose="020E0602020502020306" pitchFamily="34" charset="0"/>
                <a:cs typeface="Amatic SC Bold" panose="020B0604020202020204" charset="-79"/>
              </a:rPr>
              <a:t>Find out how everyone in your class got to school this morning.</a:t>
            </a:r>
          </a:p>
        </p:txBody>
      </p:sp>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192000" y="2554728"/>
            <a:ext cx="4832300" cy="5425983"/>
          </a:xfrm>
          <a:prstGeom prst="rect">
            <a:avLst/>
          </a:prstGeom>
        </p:spPr>
      </p:pic>
    </p:spTree>
    <p:extLst>
      <p:ext uri="{BB962C8B-B14F-4D97-AF65-F5344CB8AC3E}">
        <p14:creationId xmlns:p14="http://schemas.microsoft.com/office/powerpoint/2010/main" val="1998781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2566</TotalTime>
  <Words>1585</Words>
  <Application>Microsoft Office PowerPoint</Application>
  <PresentationFormat>Custom</PresentationFormat>
  <Paragraphs>245</Paragraphs>
  <Slides>35</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Berlin Sans FB</vt:lpstr>
      <vt:lpstr>Arial</vt:lpstr>
      <vt:lpstr>Amatic SC Bold</vt:lpstr>
      <vt:lpstr>Calibri</vt:lpstr>
      <vt:lpstr>Muli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Cathy Gorman</cp:lastModifiedBy>
  <cp:revision>77</cp:revision>
  <dcterms:created xsi:type="dcterms:W3CDTF">2006-08-16T00:00:00Z</dcterms:created>
  <dcterms:modified xsi:type="dcterms:W3CDTF">2021-03-30T11:51:19Z</dcterms:modified>
  <dc:identifier>DAEDc3676mY</dc:identifier>
</cp:coreProperties>
</file>