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72" r:id="rId6"/>
    <p:sldId id="273" r:id="rId7"/>
    <p:sldId id="262" r:id="rId8"/>
    <p:sldId id="263" r:id="rId9"/>
    <p:sldId id="264" r:id="rId10"/>
    <p:sldId id="265" r:id="rId11"/>
    <p:sldId id="274" r:id="rId12"/>
    <p:sldId id="275" r:id="rId13"/>
    <p:sldId id="266" r:id="rId14"/>
    <p:sldId id="276" r:id="rId15"/>
    <p:sldId id="267" r:id="rId16"/>
  </p:sldIdLst>
  <p:sldSz cx="18288000" cy="10287000"/>
  <p:notesSz cx="6858000" cy="9144000"/>
  <p:embeddedFontLst>
    <p:embeddedFont>
      <p:font typeface="Muli Regular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matic SC Bold" panose="020B0604020202020204" charset="-79"/>
      <p:regular r:id="rId22"/>
    </p:embeddedFont>
    <p:embeddedFont>
      <p:font typeface="Muli Bold" panose="020B0604020202020204" charset="0"/>
      <p:regular r:id="rId23"/>
    </p:embeddedFont>
    <p:embeddedFont>
      <p:font typeface="Muli Regular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75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48.png"/><Relationship Id="rId4" Type="http://schemas.openxmlformats.org/officeDocument/2006/relationships/image" Target="../media/image56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1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2.png"/><Relationship Id="rId7" Type="http://schemas.openxmlformats.org/officeDocument/2006/relationships/hyperlink" Target="https://www.eco-schoolsni.org/eco-schoolsni/documents/006528.pdf" TargetMode="External"/><Relationship Id="rId12" Type="http://schemas.openxmlformats.org/officeDocument/2006/relationships/image" Target="../media/image65.emf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9t5QpuueZ_k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64.emf"/><Relationship Id="rId5" Type="http://schemas.openxmlformats.org/officeDocument/2006/relationships/image" Target="../media/image56.png"/><Relationship Id="rId10" Type="http://schemas.openxmlformats.org/officeDocument/2006/relationships/hyperlink" Target="https://www.youtube.com/watch?v=9t5QpuueZ_k" TargetMode="External"/><Relationship Id="rId4" Type="http://schemas.openxmlformats.org/officeDocument/2006/relationships/hyperlink" Target="https://www.eia.gov/kids/games-and-activities/" TargetMode="External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jpe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8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8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8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7.png"/><Relationship Id="rId7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30969">
            <a:off x="1780964" y="8411234"/>
            <a:ext cx="1404529" cy="13947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3738">
            <a:off x="6589189" y="6859035"/>
            <a:ext cx="5109623" cy="10219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97725">
            <a:off x="4019514" y="3326278"/>
            <a:ext cx="10254876" cy="32442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159206">
            <a:off x="745946" y="7455877"/>
            <a:ext cx="662036" cy="11220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86684" y="8801590"/>
            <a:ext cx="758759" cy="8379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7483644">
            <a:off x="13795143" y="9441671"/>
            <a:ext cx="509049" cy="4886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422455">
            <a:off x="887331" y="3945578"/>
            <a:ext cx="509049" cy="4886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851397">
            <a:off x="9127529" y="575565"/>
            <a:ext cx="319992" cy="3071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019461">
            <a:off x="14283299" y="559211"/>
            <a:ext cx="516571" cy="4959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6383107">
            <a:off x="15400641" y="3301370"/>
            <a:ext cx="513645" cy="493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45741">
            <a:off x="12100836" y="8176526"/>
            <a:ext cx="511678" cy="8672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00043">
            <a:off x="11671035" y="347808"/>
            <a:ext cx="567418" cy="62666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154087">
            <a:off x="16697026" y="813008"/>
            <a:ext cx="489149" cy="8290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669974">
            <a:off x="6306072" y="579248"/>
            <a:ext cx="530353" cy="89890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93431">
            <a:off x="1252195" y="916550"/>
            <a:ext cx="826577" cy="118513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419102">
            <a:off x="16011837" y="6705132"/>
            <a:ext cx="927423" cy="13297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 t="748" b="748"/>
          <a:stretch>
            <a:fillRect/>
          </a:stretch>
        </p:blipFill>
        <p:spPr>
          <a:xfrm>
            <a:off x="5986130" y="4189921"/>
            <a:ext cx="6370546" cy="1717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1770958">
            <a:off x="818870" y="4758789"/>
            <a:ext cx="1334875" cy="1325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472479">
            <a:off x="8878988" y="8231365"/>
            <a:ext cx="1421244" cy="142124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925630">
            <a:off x="4176335" y="6699761"/>
            <a:ext cx="1356392" cy="135639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879041">
            <a:off x="13567254" y="7097162"/>
            <a:ext cx="1404001" cy="140400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986035">
            <a:off x="16137163" y="8553029"/>
            <a:ext cx="1410541" cy="141054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49574">
            <a:off x="5598370" y="1863613"/>
            <a:ext cx="1369701" cy="136012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425042">
            <a:off x="9368281" y="1793509"/>
            <a:ext cx="1406546" cy="139671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694021">
            <a:off x="12993190" y="1349300"/>
            <a:ext cx="1421326" cy="141138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1273553">
            <a:off x="16243133" y="4069021"/>
            <a:ext cx="1396935" cy="140677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336693">
            <a:off x="2382438" y="1028700"/>
            <a:ext cx="1405678" cy="140567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851397">
            <a:off x="2454981" y="6173541"/>
            <a:ext cx="319992" cy="3071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30792" y="2572243"/>
            <a:ext cx="11426416" cy="4623094"/>
            <a:chOff x="0" y="429356"/>
            <a:chExt cx="15235222" cy="616412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262007">
              <a:off x="1909823" y="429356"/>
              <a:ext cx="11415576" cy="3611473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2409131" y="510433"/>
              <a:ext cx="10416959" cy="3182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160"/>
                </a:lnSpc>
                <a:spcBef>
                  <a:spcPct val="0"/>
                </a:spcBef>
              </a:pPr>
              <a:r>
                <a:rPr lang="en-US" sz="14400" dirty="0">
                  <a:solidFill>
                    <a:srgbClr val="000000"/>
                  </a:solidFill>
                  <a:latin typeface="Amatic SC Bold"/>
                </a:rPr>
                <a:t>ACTIVITY TIME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90232" y="6152677"/>
              <a:ext cx="14854758" cy="440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 lang="en-US" sz="2000" u="none" dirty="0">
                <a:solidFill>
                  <a:srgbClr val="F8F4E8"/>
                </a:solidFill>
                <a:latin typeface="Muli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276961"/>
              <a:ext cx="15235222" cy="534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 lang="en-US" sz="2400" u="none" spc="72" dirty="0">
                <a:solidFill>
                  <a:srgbClr val="000000"/>
                </a:solidFill>
                <a:latin typeface="Muli Bold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5342">
            <a:off x="14569864" y="8736804"/>
            <a:ext cx="541332" cy="5196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9339016">
            <a:off x="15534760" y="2137828"/>
            <a:ext cx="1748898" cy="21998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640793">
            <a:off x="14658911" y="5167994"/>
            <a:ext cx="542729" cy="9198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0800000">
            <a:off x="12058295" y="999013"/>
            <a:ext cx="758759" cy="8379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989725">
            <a:off x="947961" y="7781886"/>
            <a:ext cx="1675438" cy="2107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316355">
            <a:off x="15084002" y="1020946"/>
            <a:ext cx="509049" cy="4886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377544">
            <a:off x="17027424" y="6146079"/>
            <a:ext cx="509049" cy="4886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948602">
            <a:off x="8831852" y="8360614"/>
            <a:ext cx="319992" cy="3071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80538">
            <a:off x="4234126" y="8587666"/>
            <a:ext cx="516571" cy="49590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416892">
            <a:off x="982367" y="5827930"/>
            <a:ext cx="513645" cy="4931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043193">
            <a:off x="2979351" y="795305"/>
            <a:ext cx="424393" cy="4074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9454258">
            <a:off x="5477447" y="1295983"/>
            <a:ext cx="511678" cy="867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8999956">
            <a:off x="6587718" y="9163963"/>
            <a:ext cx="567418" cy="6266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45912">
            <a:off x="3171569" y="4498755"/>
            <a:ext cx="489149" cy="82906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130025">
            <a:off x="11728151" y="8659450"/>
            <a:ext cx="530353" cy="89890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960744">
            <a:off x="8867465" y="594786"/>
            <a:ext cx="554415" cy="5322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106568">
            <a:off x="16676321" y="8282588"/>
            <a:ext cx="826577" cy="118513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8380897">
            <a:off x="775479" y="1871714"/>
            <a:ext cx="927423" cy="1329729"/>
          </a:xfrm>
          <a:prstGeom prst="rect">
            <a:avLst/>
          </a:prstGeom>
        </p:spPr>
      </p:pic>
      <p:pic>
        <p:nvPicPr>
          <p:cNvPr id="25" name="Picture 23"/>
          <p:cNvPicPr>
            <a:picLocks noChangeAspect="1"/>
          </p:cNvPicPr>
          <p:nvPr/>
        </p:nvPicPr>
        <p:blipFill>
          <a:blip r:embed="rId8"/>
          <a:srcRect t="748" b="748"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71348" y="311527"/>
            <a:ext cx="5224790" cy="1321275"/>
            <a:chOff x="190064" y="-1406420"/>
            <a:chExt cx="6966386" cy="17617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244331">
              <a:off x="769028" y="-1406420"/>
              <a:ext cx="5568593" cy="1761700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190064" y="-1265599"/>
              <a:ext cx="6966386" cy="1504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Amatic SC Bold"/>
                </a:rPr>
                <a:t>Activity Time</a:t>
              </a:r>
            </a:p>
          </p:txBody>
        </p:sp>
      </p:grpSp>
      <p:pic>
        <p:nvPicPr>
          <p:cNvPr id="18" name="Picture 23"/>
          <p:cNvPicPr>
            <a:picLocks noChangeAspect="1"/>
          </p:cNvPicPr>
          <p:nvPr/>
        </p:nvPicPr>
        <p:blipFill>
          <a:blip r:embed="rId3"/>
          <a:srcRect t="748" b="748"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17143"/>
            <a:ext cx="8057237" cy="53465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472745"/>
            <a:ext cx="8838361" cy="55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6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71348" y="311527"/>
            <a:ext cx="5224790" cy="1321275"/>
            <a:chOff x="190064" y="-1406420"/>
            <a:chExt cx="6966386" cy="17617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244331">
              <a:off x="769028" y="-1406420"/>
              <a:ext cx="5568593" cy="1761700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190064" y="-1265599"/>
              <a:ext cx="6966386" cy="1504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Amatic SC Bold"/>
                </a:rPr>
                <a:t>Activity Time</a:t>
              </a:r>
            </a:p>
          </p:txBody>
        </p:sp>
      </p:grpSp>
      <p:pic>
        <p:nvPicPr>
          <p:cNvPr id="18" name="Picture 23"/>
          <p:cNvPicPr>
            <a:picLocks noChangeAspect="1"/>
          </p:cNvPicPr>
          <p:nvPr/>
        </p:nvPicPr>
        <p:blipFill>
          <a:blip r:embed="rId3"/>
          <a:srcRect t="748" b="748"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646" y="383959"/>
            <a:ext cx="5176064" cy="496198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09660" y="4000500"/>
            <a:ext cx="7800940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 dirty="0">
                <a:solidFill>
                  <a:srgbClr val="000000"/>
                </a:solidFill>
                <a:latin typeface="Muli Regular Bold"/>
              </a:rPr>
              <a:t>Cut out this spinner to play.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Muli Regular Bold"/>
              </a:rPr>
              <a:t>Place a paper clip on the point of the pencil and place the point of the pencil (with the paper clip) in the small white circle in the middle of the spinner.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Muli Regular Bold"/>
            </a:endParaRP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Muli Regular Bold"/>
              </a:rPr>
              <a:t>Fling the paper clip around.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Muli Regular Bold"/>
              </a:rPr>
              <a:t>It will land on one of the sections of the spinner.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Muli Regular Bold"/>
            </a:endParaRP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Muli Regular Bold"/>
              </a:rPr>
              <a:t>Read the comment and act accordingly.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8710" y="131719"/>
            <a:ext cx="4816583" cy="2733230"/>
          </a:xfrm>
          <a:prstGeom prst="rect">
            <a:avLst/>
          </a:prstGeom>
        </p:spPr>
      </p:pic>
      <p:sp>
        <p:nvSpPr>
          <p:cNvPr id="11" name="TextBox 9"/>
          <p:cNvSpPr txBox="1"/>
          <p:nvPr/>
        </p:nvSpPr>
        <p:spPr>
          <a:xfrm>
            <a:off x="609600" y="1817830"/>
            <a:ext cx="8762999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i="1" u="none" dirty="0">
                <a:solidFill>
                  <a:srgbClr val="000000"/>
                </a:solidFill>
                <a:latin typeface="Muli Regular Bold"/>
              </a:rPr>
              <a:t>This game can be done as a role-playing game in the classroom. 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i="1" dirty="0">
                <a:solidFill>
                  <a:srgbClr val="000000"/>
                </a:solidFill>
                <a:latin typeface="Muli Regular Bold"/>
              </a:rPr>
              <a:t>Your pupils will pretend to be at home.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i="1" u="none" dirty="0">
                <a:solidFill>
                  <a:srgbClr val="000000"/>
                </a:solidFill>
                <a:latin typeface="Muli Regular Bold"/>
              </a:rPr>
              <a:t>They will then repeat the game at home with their family. </a:t>
            </a:r>
            <a:endParaRPr lang="en-US" sz="2000" i="1" dirty="0">
              <a:solidFill>
                <a:srgbClr val="000000"/>
              </a:solidFill>
              <a:latin typeface="Muli Regular Bold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9144000" y="5524500"/>
            <a:ext cx="7800940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 dirty="0">
                <a:solidFill>
                  <a:srgbClr val="000000"/>
                </a:solidFill>
                <a:latin typeface="Muli Regular Bold"/>
              </a:rPr>
              <a:t>Everyone should have a paper clip, eraser, a piece of paper with their name on it or something else small to use as their playing piece.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Muli Regular Bold"/>
              </a:rPr>
              <a:t>Now spin.</a:t>
            </a:r>
          </a:p>
          <a:p>
            <a:pPr marL="457200" lvl="0" indent="-457200" algn="l">
              <a:lnSpc>
                <a:spcPts val="3359"/>
              </a:lnSpc>
              <a:spcBef>
                <a:spcPct val="0"/>
              </a:spcBef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Muli Regular Bold"/>
              </a:rPr>
              <a:t>If the paper clip dial lands on an energy conservation tip, move forward two spaces</a:t>
            </a:r>
          </a:p>
          <a:p>
            <a:pPr marL="457200" lvl="0" indent="-457200" algn="l">
              <a:lnSpc>
                <a:spcPts val="3359"/>
              </a:lnSpc>
              <a:spcBef>
                <a:spcPct val="0"/>
              </a:spcBef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Muli Regular Bold"/>
              </a:rPr>
              <a:t>If the paper clip dial lands on something that uses energy, move back one space</a:t>
            </a:r>
          </a:p>
          <a:p>
            <a:pPr lvl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Muli Regular Bold"/>
              </a:rPr>
              <a:t>The first player to come to the end wins the game.</a:t>
            </a:r>
          </a:p>
        </p:txBody>
      </p:sp>
    </p:spTree>
    <p:extLst>
      <p:ext uri="{BB962C8B-B14F-4D97-AF65-F5344CB8AC3E}">
        <p14:creationId xmlns:p14="http://schemas.microsoft.com/office/powerpoint/2010/main" val="1241375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1471DD56-505D-4D9E-8005-F4D562571A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72581" y="1084777"/>
            <a:ext cx="8898624" cy="8348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57313" y="1521680"/>
            <a:ext cx="8591591" cy="727942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905270" y="3712556"/>
            <a:ext cx="6469523" cy="1855021"/>
            <a:chOff x="0" y="76200"/>
            <a:chExt cx="8626031" cy="2473362"/>
          </a:xfrm>
        </p:grpSpPr>
        <p:sp>
          <p:nvSpPr>
            <p:cNvPr id="5" name="TextBox 5"/>
            <p:cNvSpPr txBox="1"/>
            <p:nvPr/>
          </p:nvSpPr>
          <p:spPr>
            <a:xfrm>
              <a:off x="0" y="2108758"/>
              <a:ext cx="8626031" cy="440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endParaRPr lang="en-US" sz="2000" u="none" dirty="0">
                <a:solidFill>
                  <a:srgbClr val="000000"/>
                </a:solidFill>
                <a:latin typeface="Muli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6200"/>
              <a:ext cx="8626031" cy="1545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00"/>
                </a:lnSpc>
              </a:pPr>
              <a:r>
                <a:rPr lang="en-US" sz="8000">
                  <a:solidFill>
                    <a:srgbClr val="000000"/>
                  </a:solidFill>
                  <a:latin typeface="Amatic SC Bold"/>
                </a:rPr>
                <a:t>SUPPLEMENTAL VIDEO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7192640">
            <a:off x="15389523" y="7210090"/>
            <a:ext cx="1801962" cy="22666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67651">
            <a:off x="951848" y="1047928"/>
            <a:ext cx="513645" cy="493100"/>
          </a:xfrm>
          <a:prstGeom prst="rect">
            <a:avLst/>
          </a:prstGeom>
        </p:spPr>
      </p:pic>
      <p:pic>
        <p:nvPicPr>
          <p:cNvPr id="9" name="Picture 23"/>
          <p:cNvPicPr>
            <a:picLocks noChangeAspect="1"/>
          </p:cNvPicPr>
          <p:nvPr/>
        </p:nvPicPr>
        <p:blipFill>
          <a:blip r:embed="rId8"/>
          <a:srcRect t="748" b="748"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3600" y="2247900"/>
            <a:ext cx="65024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71348" y="311527"/>
            <a:ext cx="5224790" cy="1321275"/>
            <a:chOff x="190064" y="-1406420"/>
            <a:chExt cx="6966386" cy="17617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244331">
              <a:off x="769028" y="-1406420"/>
              <a:ext cx="5568593" cy="1761700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190064" y="-1265599"/>
              <a:ext cx="6966386" cy="1504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Amatic SC Bold"/>
                </a:rPr>
                <a:t>Activity Time</a:t>
              </a:r>
            </a:p>
          </p:txBody>
        </p:sp>
      </p:grpSp>
      <p:pic>
        <p:nvPicPr>
          <p:cNvPr id="18" name="Picture 23"/>
          <p:cNvPicPr>
            <a:picLocks noChangeAspect="1"/>
          </p:cNvPicPr>
          <p:nvPr/>
        </p:nvPicPr>
        <p:blipFill>
          <a:blip r:embed="rId3"/>
          <a:srcRect t="748" b="748"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1066798" y="2247900"/>
            <a:ext cx="16154402" cy="7086600"/>
            <a:chOff x="1066799" y="2581378"/>
            <a:chExt cx="14589304" cy="63721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799" y="2581378"/>
              <a:ext cx="7287802" cy="92804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8354602" y="2581379"/>
              <a:ext cx="3876782" cy="36678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8354602" y="8025452"/>
              <a:ext cx="7301501" cy="92804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614791" y="5295900"/>
              <a:ext cx="4739811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8662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7348">
            <a:off x="7048166" y="3197392"/>
            <a:ext cx="3908178" cy="442985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499939" y="7945619"/>
            <a:ext cx="4429479" cy="104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Muli Regular"/>
                <a:hlinkClick r:id="rId4"/>
              </a:rPr>
              <a:t>https://www.eia.gov/kids/games-and-activities/</a:t>
            </a:r>
            <a:endParaRPr lang="en-US" sz="2000" dirty="0">
              <a:solidFill>
                <a:srgbClr val="000000"/>
              </a:solidFill>
              <a:latin typeface="Muli Regular"/>
            </a:endParaRPr>
          </a:p>
          <a:p>
            <a:pPr lvl="0" algn="ctr">
              <a:lnSpc>
                <a:spcPts val="2800"/>
              </a:lnSpc>
              <a:spcBef>
                <a:spcPct val="0"/>
              </a:spcBef>
            </a:pPr>
            <a:endParaRPr lang="en-US" sz="2000" u="none" dirty="0">
              <a:solidFill>
                <a:srgbClr val="000000"/>
              </a:solidFill>
              <a:latin typeface="Muli Regular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1076" y="3473326"/>
            <a:ext cx="4215750" cy="39551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3969" y="3639340"/>
            <a:ext cx="4369964" cy="37025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8487">
            <a:off x="6976724" y="3318099"/>
            <a:ext cx="3913572" cy="44919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3474">
            <a:off x="12614787" y="3636690"/>
            <a:ext cx="4273733" cy="40095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621412" y="3790184"/>
            <a:ext cx="4369964" cy="370255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980363" y="7945619"/>
            <a:ext cx="4429479" cy="104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Muli Regular"/>
                <a:hlinkClick r:id="rId7"/>
              </a:rPr>
              <a:t>https://www.eco-schoolsni.org/eco-schoolsni/documents/006528.pdf</a:t>
            </a:r>
            <a:endParaRPr lang="en-US" sz="2000" dirty="0">
              <a:solidFill>
                <a:srgbClr val="000000"/>
              </a:solidFill>
              <a:latin typeface="Muli Regular"/>
            </a:endParaRPr>
          </a:p>
          <a:p>
            <a:pPr lvl="0" algn="ctr">
              <a:lnSpc>
                <a:spcPts val="2800"/>
              </a:lnSpc>
              <a:spcBef>
                <a:spcPct val="0"/>
              </a:spcBef>
            </a:pPr>
            <a:endParaRPr lang="en-US" sz="2000" u="none" dirty="0">
              <a:solidFill>
                <a:srgbClr val="000000"/>
              </a:solidFill>
              <a:latin typeface="Muli Regular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3756314" y="1028700"/>
            <a:ext cx="10775373" cy="1760105"/>
            <a:chOff x="0" y="0"/>
            <a:chExt cx="14367164" cy="234680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897014"/>
              <a:ext cx="14367164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 lang="en-US" sz="2000" u="none" dirty="0">
                <a:solidFill>
                  <a:srgbClr val="000000"/>
                </a:solidFill>
                <a:latin typeface="Muli Regular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6200"/>
              <a:ext cx="14367164" cy="1545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>
                  <a:solidFill>
                    <a:srgbClr val="000000"/>
                  </a:solidFill>
                  <a:latin typeface="Amatic SC Bold"/>
                </a:rPr>
                <a:t>ADDITIONAL RESOURCES</a:t>
              </a:r>
            </a:p>
          </p:txBody>
        </p:sp>
      </p:grpSp>
      <p:pic>
        <p:nvPicPr>
          <p:cNvPr id="15" name="Picture 23"/>
          <p:cNvPicPr>
            <a:picLocks noChangeAspect="1"/>
          </p:cNvPicPr>
          <p:nvPr/>
        </p:nvPicPr>
        <p:blipFill>
          <a:blip r:embed="rId8"/>
          <a:srcRect t="748" b="748"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9t5QpuueZ_k"/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1600200" y="3951851"/>
            <a:ext cx="3701431" cy="2082055"/>
          </a:xfrm>
          <a:prstGeom prst="rect">
            <a:avLst/>
          </a:prstGeom>
        </p:spPr>
      </p:pic>
      <p:sp>
        <p:nvSpPr>
          <p:cNvPr id="17" name="TextBox 10"/>
          <p:cNvSpPr txBox="1"/>
          <p:nvPr/>
        </p:nvSpPr>
        <p:spPr>
          <a:xfrm>
            <a:off x="921951" y="7626280"/>
            <a:ext cx="5334000" cy="1401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800"/>
              </a:lnSpc>
              <a:spcBef>
                <a:spcPct val="0"/>
              </a:spcBef>
            </a:pPr>
            <a:r>
              <a:rPr lang="en-GB" sz="2000" dirty="0">
                <a:solidFill>
                  <a:srgbClr val="000000"/>
                </a:solidFill>
                <a:latin typeface="Muli Regular"/>
              </a:rPr>
              <a:t>Horrid Henry - Energy Saving</a:t>
            </a:r>
          </a:p>
          <a:p>
            <a:pPr lvl="0" algn="ctr">
              <a:lnSpc>
                <a:spcPts val="2800"/>
              </a:lnSpc>
              <a:spcBef>
                <a:spcPct val="0"/>
              </a:spcBef>
            </a:pPr>
            <a:r>
              <a:rPr lang="en-GB" sz="2000" dirty="0">
                <a:solidFill>
                  <a:srgbClr val="000000"/>
                </a:solidFill>
                <a:latin typeface="Muli Regular"/>
              </a:rPr>
              <a:t>Cartoons For Children </a:t>
            </a:r>
            <a:endParaRPr lang="en-US" sz="2000" dirty="0">
              <a:solidFill>
                <a:srgbClr val="000000"/>
              </a:solidFill>
              <a:latin typeface="Muli Regular"/>
            </a:endParaRPr>
          </a:p>
          <a:p>
            <a:pPr lvl="0" algn="ctr">
              <a:lnSpc>
                <a:spcPts val="2800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Muli Regular"/>
                <a:hlinkClick r:id="rId10"/>
              </a:rPr>
              <a:t>https://www.youtube.com/watch?v=9t5QpuueZ_k</a:t>
            </a:r>
            <a:endParaRPr lang="en-US" dirty="0">
              <a:solidFill>
                <a:srgbClr val="000000"/>
              </a:solidFill>
              <a:latin typeface="Muli Regular"/>
            </a:endParaRPr>
          </a:p>
          <a:p>
            <a:pPr lvl="0" algn="ctr">
              <a:lnSpc>
                <a:spcPts val="2800"/>
              </a:lnSpc>
              <a:spcBef>
                <a:spcPct val="0"/>
              </a:spcBef>
            </a:pPr>
            <a:endParaRPr lang="en-US" dirty="0">
              <a:solidFill>
                <a:srgbClr val="000000"/>
              </a:solidFill>
              <a:latin typeface="Muli Regular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9288" y="3572953"/>
            <a:ext cx="2783281" cy="36303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16017" y="4725767"/>
            <a:ext cx="3397321" cy="12828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084657">
            <a:off x="3312608" y="1124663"/>
            <a:ext cx="541332" cy="5196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460983">
            <a:off x="1140146" y="6043445"/>
            <a:ext cx="1748898" cy="21998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59206">
            <a:off x="3252256" y="4267841"/>
            <a:ext cx="662036" cy="11220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06750" y="8544145"/>
            <a:ext cx="758759" cy="8379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10274">
            <a:off x="15351211" y="518240"/>
            <a:ext cx="1675438" cy="21074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422455">
            <a:off x="887331" y="3746380"/>
            <a:ext cx="509049" cy="4886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851397">
            <a:off x="9271959" y="1713339"/>
            <a:ext cx="319992" cy="3071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019461">
            <a:off x="13499925" y="1324020"/>
            <a:ext cx="516571" cy="4959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383107">
            <a:off x="16927791" y="4752167"/>
            <a:ext cx="513645" cy="493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8915872">
            <a:off x="14957400" y="6074883"/>
            <a:ext cx="424393" cy="4074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45741">
            <a:off x="12434679" y="8217911"/>
            <a:ext cx="511678" cy="867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00043">
            <a:off x="11268667" y="590515"/>
            <a:ext cx="567418" cy="6266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154087">
            <a:off x="14320066" y="3449328"/>
            <a:ext cx="489149" cy="8290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69974">
            <a:off x="6165299" y="822791"/>
            <a:ext cx="530353" cy="8989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839255">
            <a:off x="9001924" y="9254121"/>
            <a:ext cx="554415" cy="53223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93431">
            <a:off x="920907" y="611011"/>
            <a:ext cx="826577" cy="118513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419102">
            <a:off x="16411918" y="7034178"/>
            <a:ext cx="927423" cy="13297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767585" y="2554345"/>
            <a:ext cx="8752831" cy="52994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6550920" y="1074548"/>
            <a:ext cx="5319413" cy="848022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952064" y="3396246"/>
            <a:ext cx="6959783" cy="374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4400">
                <a:solidFill>
                  <a:srgbClr val="169D3D"/>
                </a:solidFill>
                <a:latin typeface="Amatic SC Bold"/>
              </a:rPr>
              <a:t>WELCOME,</a:t>
            </a:r>
          </a:p>
          <a:p>
            <a:pPr algn="ctr">
              <a:lnSpc>
                <a:spcPts val="14400"/>
              </a:lnSpc>
            </a:pPr>
            <a:r>
              <a:rPr lang="en-US" sz="14400">
                <a:solidFill>
                  <a:srgbClr val="169D3D"/>
                </a:solidFill>
                <a:latin typeface="Amatic SC Bold"/>
              </a:rPr>
              <a:t>STUDENTS!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rcRect t="748" b="748"/>
          <a:stretch>
            <a:fillRect/>
          </a:stretch>
        </p:blipFill>
        <p:spPr>
          <a:xfrm>
            <a:off x="15570248" y="9413619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473007"/>
            <a:ext cx="4248912" cy="5852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01474" y="2133653"/>
            <a:ext cx="2770185" cy="24780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1237">
            <a:off x="2518566" y="5294768"/>
            <a:ext cx="13219977" cy="264399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357995" y="509483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>
                <a:solidFill>
                  <a:srgbClr val="000000"/>
                </a:solidFill>
                <a:latin typeface="Amatic SC Bold"/>
              </a:rPr>
              <a:t>LESSON FOR THE DAY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37957">
            <a:off x="6796137" y="2973399"/>
            <a:ext cx="1321100" cy="11361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359667">
            <a:off x="10277409" y="3289062"/>
            <a:ext cx="1321100" cy="11361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24681" t="19957" r="25654" b="19187"/>
          <a:stretch>
            <a:fillRect/>
          </a:stretch>
        </p:blipFill>
        <p:spPr>
          <a:xfrm rot="489684">
            <a:off x="8390699" y="2589278"/>
            <a:ext cx="1419676" cy="17396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243703">
            <a:off x="2127626" y="4963251"/>
            <a:ext cx="437368" cy="4198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8915872">
            <a:off x="15994003" y="7629196"/>
            <a:ext cx="424393" cy="4074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084657">
            <a:off x="1076541" y="943740"/>
            <a:ext cx="541332" cy="5196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460983">
            <a:off x="-63881" y="6717696"/>
            <a:ext cx="1748898" cy="21998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486684" y="8801590"/>
            <a:ext cx="758759" cy="8379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4810274">
            <a:off x="14961304" y="438282"/>
            <a:ext cx="1675438" cy="21074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7483644">
            <a:off x="2484938" y="8905629"/>
            <a:ext cx="509049" cy="4886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019461">
            <a:off x="13132166" y="2805840"/>
            <a:ext cx="516571" cy="4959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6383107">
            <a:off x="18031177" y="5467478"/>
            <a:ext cx="513645" cy="493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345741">
            <a:off x="12100836" y="8176526"/>
            <a:ext cx="511678" cy="867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800043">
            <a:off x="11268667" y="998301"/>
            <a:ext cx="567418" cy="6266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10154087">
            <a:off x="15992066" y="3895523"/>
            <a:ext cx="489149" cy="82906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1669974">
            <a:off x="5912815" y="754128"/>
            <a:ext cx="530353" cy="89890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839255">
            <a:off x="8938249" y="9486280"/>
            <a:ext cx="554415" cy="5322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693431">
            <a:off x="3048616" y="2204439"/>
            <a:ext cx="826577" cy="118513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3738">
            <a:off x="6707555" y="8172184"/>
            <a:ext cx="4872890" cy="974578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3357995" y="8149142"/>
            <a:ext cx="11572009" cy="82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Amatic SC Bold"/>
              </a:rPr>
              <a:t>KEY STAGE 1</a:t>
            </a:r>
          </a:p>
        </p:txBody>
      </p:sp>
      <p:pic>
        <p:nvPicPr>
          <p:cNvPr id="26" name="Picture 23"/>
          <p:cNvPicPr>
            <a:picLocks noChangeAspect="1"/>
          </p:cNvPicPr>
          <p:nvPr/>
        </p:nvPicPr>
        <p:blipFill>
          <a:blip r:embed="rId12"/>
          <a:srcRect t="748" b="748"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4128209" y="707573"/>
            <a:ext cx="4491816" cy="103236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33821">
            <a:off x="1390887" y="2569689"/>
            <a:ext cx="9585460" cy="19170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10590564" y="2811244"/>
            <a:ext cx="7704150" cy="46645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110382" y="1619319"/>
            <a:ext cx="4844147" cy="7048362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468224" y="2250591"/>
            <a:ext cx="3948829" cy="5603739"/>
            <a:chOff x="0" y="0"/>
            <a:chExt cx="3539490" cy="5022850"/>
          </a:xfrm>
        </p:grpSpPr>
        <p:sp>
          <p:nvSpPr>
            <p:cNvPr id="7" name="Freeform 7"/>
            <p:cNvSpPr/>
            <p:nvPr/>
          </p:nvSpPr>
          <p:spPr>
            <a:xfrm>
              <a:off x="-3810" y="0"/>
              <a:ext cx="3550920" cy="5024120"/>
            </a:xfrm>
            <a:custGeom>
              <a:avLst/>
              <a:gdLst/>
              <a:ahLst/>
              <a:cxnLst/>
              <a:rect l="l" t="t" r="r" b="b"/>
              <a:pathLst>
                <a:path w="3550920" h="5024120">
                  <a:moveTo>
                    <a:pt x="3539490" y="4999990"/>
                  </a:moveTo>
                  <a:lnTo>
                    <a:pt x="3464560" y="4999990"/>
                  </a:lnTo>
                  <a:lnTo>
                    <a:pt x="3406140" y="4969510"/>
                  </a:lnTo>
                  <a:lnTo>
                    <a:pt x="222250" y="4992370"/>
                  </a:lnTo>
                  <a:lnTo>
                    <a:pt x="163830" y="5022850"/>
                  </a:lnTo>
                  <a:lnTo>
                    <a:pt x="7620" y="5024120"/>
                  </a:lnTo>
                  <a:lnTo>
                    <a:pt x="7620" y="3315970"/>
                  </a:lnTo>
                  <a:cubicBezTo>
                    <a:pt x="7620" y="3315970"/>
                    <a:pt x="0" y="2907030"/>
                    <a:pt x="7620" y="2654300"/>
                  </a:cubicBezTo>
                  <a:cubicBezTo>
                    <a:pt x="15240" y="2401570"/>
                    <a:pt x="7620" y="2263140"/>
                    <a:pt x="7620" y="2263140"/>
                  </a:cubicBezTo>
                  <a:lnTo>
                    <a:pt x="6350" y="934720"/>
                  </a:lnTo>
                  <a:lnTo>
                    <a:pt x="5080" y="0"/>
                  </a:lnTo>
                  <a:lnTo>
                    <a:pt x="440690" y="0"/>
                  </a:lnTo>
                  <a:lnTo>
                    <a:pt x="528320" y="41910"/>
                  </a:lnTo>
                  <a:cubicBezTo>
                    <a:pt x="528320" y="41910"/>
                    <a:pt x="1480820" y="19050"/>
                    <a:pt x="1704340" y="38100"/>
                  </a:cubicBezTo>
                  <a:cubicBezTo>
                    <a:pt x="1927860" y="57150"/>
                    <a:pt x="3208020" y="41910"/>
                    <a:pt x="3208020" y="41910"/>
                  </a:cubicBezTo>
                  <a:lnTo>
                    <a:pt x="3260090" y="0"/>
                  </a:lnTo>
                  <a:lnTo>
                    <a:pt x="3539490" y="0"/>
                  </a:lnTo>
                  <a:lnTo>
                    <a:pt x="3539490" y="1129030"/>
                  </a:lnTo>
                  <a:cubicBezTo>
                    <a:pt x="3539490" y="1129030"/>
                    <a:pt x="3547110" y="2181860"/>
                    <a:pt x="3539490" y="2479040"/>
                  </a:cubicBezTo>
                  <a:cubicBezTo>
                    <a:pt x="3531870" y="2776220"/>
                    <a:pt x="3539490" y="3577590"/>
                    <a:pt x="3539490" y="3577590"/>
                  </a:cubicBezTo>
                  <a:cubicBezTo>
                    <a:pt x="3539490" y="3577590"/>
                    <a:pt x="3550920" y="3818890"/>
                    <a:pt x="3539490" y="3977640"/>
                  </a:cubicBezTo>
                  <a:cubicBezTo>
                    <a:pt x="3528060" y="4138930"/>
                    <a:pt x="3539490" y="4999990"/>
                    <a:pt x="3539490" y="49999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1750261" y="2934193"/>
            <a:ext cx="8866712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>
                <a:solidFill>
                  <a:srgbClr val="000000"/>
                </a:solidFill>
                <a:latin typeface="Amatic SC Bold"/>
              </a:rPr>
              <a:t>CONCEPTS AND DEFINITIONS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084657">
            <a:off x="3468471" y="1680602"/>
            <a:ext cx="541332" cy="5196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810274">
            <a:off x="912542" y="8227965"/>
            <a:ext cx="1675438" cy="2107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851397">
            <a:off x="10809734" y="2008572"/>
            <a:ext cx="319992" cy="3071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0019461">
            <a:off x="17308486" y="743740"/>
            <a:ext cx="516571" cy="4959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800043">
            <a:off x="10907350" y="8454140"/>
            <a:ext cx="567418" cy="6266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1669974">
            <a:off x="7286577" y="612038"/>
            <a:ext cx="530353" cy="89890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693431">
            <a:off x="920907" y="611011"/>
            <a:ext cx="826577" cy="118513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7483644">
            <a:off x="4148934" y="8357039"/>
            <a:ext cx="509049" cy="4886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839255">
            <a:off x="7718892" y="8992181"/>
            <a:ext cx="554415" cy="53223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2419102">
            <a:off x="17103061" y="5654380"/>
            <a:ext cx="927423" cy="1329729"/>
          </a:xfrm>
          <a:prstGeom prst="rect">
            <a:avLst/>
          </a:prstGeom>
        </p:spPr>
      </p:pic>
      <p:pic>
        <p:nvPicPr>
          <p:cNvPr id="20" name="Picture 23"/>
          <p:cNvPicPr>
            <a:picLocks noChangeAspect="1"/>
          </p:cNvPicPr>
          <p:nvPr/>
        </p:nvPicPr>
        <p:blipFill>
          <a:blip r:embed="rId11"/>
          <a:srcRect t="748" b="748"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TextBox 8"/>
          <p:cNvSpPr txBox="1"/>
          <p:nvPr/>
        </p:nvSpPr>
        <p:spPr>
          <a:xfrm>
            <a:off x="1055426" y="4884121"/>
            <a:ext cx="10363199" cy="3052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Before kids can understand why saving energy is important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they need to understand what energy is!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GB" sz="2400" dirty="0">
              <a:solidFill>
                <a:srgbClr val="000000"/>
              </a:solidFill>
              <a:latin typeface="Muli Regular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Energy is another word for power.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Energy makes things move.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It makes machines work.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Energy also makes living things grow.</a:t>
            </a:r>
            <a:endParaRPr lang="en-US" sz="2400" dirty="0">
              <a:solidFill>
                <a:srgbClr val="000000"/>
              </a:solidFill>
              <a:latin typeface="Muli Regular"/>
            </a:endParaRPr>
          </a:p>
        </p:txBody>
      </p:sp>
      <p:sp>
        <p:nvSpPr>
          <p:cNvPr id="22" name="TextBox 9"/>
          <p:cNvSpPr txBox="1"/>
          <p:nvPr/>
        </p:nvSpPr>
        <p:spPr>
          <a:xfrm>
            <a:off x="2438400" y="3925988"/>
            <a:ext cx="5334000" cy="995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5000" dirty="0">
                <a:solidFill>
                  <a:srgbClr val="000000"/>
                </a:solidFill>
                <a:latin typeface="Amatic SC Bold"/>
              </a:rPr>
              <a:t>What is energy?</a:t>
            </a:r>
          </a:p>
        </p:txBody>
      </p:sp>
      <p:sp>
        <p:nvSpPr>
          <p:cNvPr id="23" name="TextBox 8"/>
          <p:cNvSpPr txBox="1"/>
          <p:nvPr/>
        </p:nvSpPr>
        <p:spPr>
          <a:xfrm>
            <a:off x="12492548" y="2330030"/>
            <a:ext cx="3890452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SAVING ENERGY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Saving energy means you spend less money on school and household bills.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GB" sz="2400" dirty="0">
              <a:solidFill>
                <a:srgbClr val="000000"/>
              </a:solidFill>
              <a:latin typeface="Muli Regular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It also has a positive impact on the environment.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GB" sz="2400" dirty="0">
              <a:solidFill>
                <a:srgbClr val="000000"/>
              </a:solidFill>
              <a:latin typeface="Muli Regular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In turn, that helps contribute to a happier, healthier planet for everyone.</a:t>
            </a:r>
            <a:endParaRPr lang="en-US" sz="2400" dirty="0">
              <a:solidFill>
                <a:srgbClr val="000000"/>
              </a:solidFill>
              <a:latin typeface="Muli Regula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4320665" y="113389"/>
            <a:ext cx="4279619" cy="112998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33821">
            <a:off x="1390887" y="2569689"/>
            <a:ext cx="9585460" cy="19170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10590564" y="2811244"/>
            <a:ext cx="7704150" cy="46645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110382" y="1619319"/>
            <a:ext cx="4844147" cy="7048362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468224" y="2250591"/>
            <a:ext cx="3948829" cy="5603739"/>
            <a:chOff x="0" y="0"/>
            <a:chExt cx="3539490" cy="5022850"/>
          </a:xfrm>
        </p:grpSpPr>
        <p:sp>
          <p:nvSpPr>
            <p:cNvPr id="7" name="Freeform 7"/>
            <p:cNvSpPr/>
            <p:nvPr/>
          </p:nvSpPr>
          <p:spPr>
            <a:xfrm>
              <a:off x="-3810" y="0"/>
              <a:ext cx="3550920" cy="5024120"/>
            </a:xfrm>
            <a:custGeom>
              <a:avLst/>
              <a:gdLst/>
              <a:ahLst/>
              <a:cxnLst/>
              <a:rect l="l" t="t" r="r" b="b"/>
              <a:pathLst>
                <a:path w="3550920" h="5024120">
                  <a:moveTo>
                    <a:pt x="3539490" y="4999990"/>
                  </a:moveTo>
                  <a:lnTo>
                    <a:pt x="3464560" y="4999990"/>
                  </a:lnTo>
                  <a:lnTo>
                    <a:pt x="3406140" y="4969510"/>
                  </a:lnTo>
                  <a:lnTo>
                    <a:pt x="222250" y="4992370"/>
                  </a:lnTo>
                  <a:lnTo>
                    <a:pt x="163830" y="5022850"/>
                  </a:lnTo>
                  <a:lnTo>
                    <a:pt x="7620" y="5024120"/>
                  </a:lnTo>
                  <a:lnTo>
                    <a:pt x="7620" y="3315970"/>
                  </a:lnTo>
                  <a:cubicBezTo>
                    <a:pt x="7620" y="3315970"/>
                    <a:pt x="0" y="2907030"/>
                    <a:pt x="7620" y="2654300"/>
                  </a:cubicBezTo>
                  <a:cubicBezTo>
                    <a:pt x="15240" y="2401570"/>
                    <a:pt x="7620" y="2263140"/>
                    <a:pt x="7620" y="2263140"/>
                  </a:cubicBezTo>
                  <a:lnTo>
                    <a:pt x="6350" y="934720"/>
                  </a:lnTo>
                  <a:lnTo>
                    <a:pt x="5080" y="0"/>
                  </a:lnTo>
                  <a:lnTo>
                    <a:pt x="440690" y="0"/>
                  </a:lnTo>
                  <a:lnTo>
                    <a:pt x="528320" y="41910"/>
                  </a:lnTo>
                  <a:cubicBezTo>
                    <a:pt x="528320" y="41910"/>
                    <a:pt x="1480820" y="19050"/>
                    <a:pt x="1704340" y="38100"/>
                  </a:cubicBezTo>
                  <a:cubicBezTo>
                    <a:pt x="1927860" y="57150"/>
                    <a:pt x="3208020" y="41910"/>
                    <a:pt x="3208020" y="41910"/>
                  </a:cubicBezTo>
                  <a:lnTo>
                    <a:pt x="3260090" y="0"/>
                  </a:lnTo>
                  <a:lnTo>
                    <a:pt x="3539490" y="0"/>
                  </a:lnTo>
                  <a:lnTo>
                    <a:pt x="3539490" y="1129030"/>
                  </a:lnTo>
                  <a:cubicBezTo>
                    <a:pt x="3539490" y="1129030"/>
                    <a:pt x="3547110" y="2181860"/>
                    <a:pt x="3539490" y="2479040"/>
                  </a:cubicBezTo>
                  <a:cubicBezTo>
                    <a:pt x="3531870" y="2776220"/>
                    <a:pt x="3539490" y="3577590"/>
                    <a:pt x="3539490" y="3577590"/>
                  </a:cubicBezTo>
                  <a:cubicBezTo>
                    <a:pt x="3539490" y="3577590"/>
                    <a:pt x="3550920" y="3818890"/>
                    <a:pt x="3539490" y="3977640"/>
                  </a:cubicBezTo>
                  <a:cubicBezTo>
                    <a:pt x="3528060" y="4138930"/>
                    <a:pt x="3539490" y="4999990"/>
                    <a:pt x="3539490" y="49999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1750261" y="2934193"/>
            <a:ext cx="8866712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>
                <a:solidFill>
                  <a:srgbClr val="000000"/>
                </a:solidFill>
                <a:latin typeface="Amatic SC Bold"/>
              </a:rPr>
              <a:t>CONCEPTS AND DEFINITIONS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084657">
            <a:off x="3468471" y="1680602"/>
            <a:ext cx="541332" cy="5196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810274">
            <a:off x="912542" y="8227965"/>
            <a:ext cx="1675438" cy="2107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851397">
            <a:off x="10809734" y="2008572"/>
            <a:ext cx="319992" cy="3071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0019461">
            <a:off x="17308486" y="743740"/>
            <a:ext cx="516571" cy="4959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800043">
            <a:off x="10907350" y="8454140"/>
            <a:ext cx="567418" cy="6266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1669974">
            <a:off x="7286577" y="612038"/>
            <a:ext cx="530353" cy="89890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693431">
            <a:off x="920907" y="611011"/>
            <a:ext cx="826577" cy="118513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7483644">
            <a:off x="4148934" y="8357039"/>
            <a:ext cx="509049" cy="4886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839255">
            <a:off x="7718892" y="8992181"/>
            <a:ext cx="554415" cy="53223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2419102">
            <a:off x="17103061" y="5654380"/>
            <a:ext cx="927423" cy="1329729"/>
          </a:xfrm>
          <a:prstGeom prst="rect">
            <a:avLst/>
          </a:prstGeom>
        </p:spPr>
      </p:pic>
      <p:pic>
        <p:nvPicPr>
          <p:cNvPr id="20" name="Picture 23"/>
          <p:cNvPicPr>
            <a:picLocks noChangeAspect="1"/>
          </p:cNvPicPr>
          <p:nvPr/>
        </p:nvPicPr>
        <p:blipFill>
          <a:blip r:embed="rId11"/>
          <a:srcRect t="748" b="748"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8"/>
          <p:cNvSpPr txBox="1"/>
          <p:nvPr/>
        </p:nvSpPr>
        <p:spPr>
          <a:xfrm>
            <a:off x="12492548" y="2330030"/>
            <a:ext cx="3890452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SAVING ENERGY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Saving energy means you spend less money on school and household bills.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GB" sz="2400" dirty="0">
              <a:solidFill>
                <a:srgbClr val="000000"/>
              </a:solidFill>
              <a:latin typeface="Muli Regular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It also has a positive impact on the environment.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GB" sz="2400" dirty="0">
              <a:solidFill>
                <a:srgbClr val="000000"/>
              </a:solidFill>
              <a:latin typeface="Muli Regular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In turn, that helps contribute to a happier, healthier planet for everyone.</a:t>
            </a:r>
            <a:endParaRPr lang="en-US" sz="2400" dirty="0">
              <a:solidFill>
                <a:srgbClr val="000000"/>
              </a:solidFill>
              <a:latin typeface="Muli Regular"/>
            </a:endParaRPr>
          </a:p>
        </p:txBody>
      </p:sp>
      <p:sp>
        <p:nvSpPr>
          <p:cNvPr id="24" name="TextBox 8"/>
          <p:cNvSpPr txBox="1"/>
          <p:nvPr/>
        </p:nvSpPr>
        <p:spPr>
          <a:xfrm>
            <a:off x="1057919" y="5174630"/>
            <a:ext cx="10535508" cy="214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Water is energy too - Conserving water is a big part of conserving energy.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GB" sz="2400" dirty="0">
              <a:solidFill>
                <a:srgbClr val="000000"/>
              </a:solidFill>
              <a:latin typeface="Muli Regular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Some devices use energy even when they are not on – can you think of any?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Answer: kettle, phone charger, lamps, fans, etc.</a:t>
            </a:r>
            <a:endParaRPr lang="en-US" sz="2400" dirty="0">
              <a:solidFill>
                <a:srgbClr val="000000"/>
              </a:solidFill>
              <a:latin typeface="Muli Regular"/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2686680" y="4081585"/>
            <a:ext cx="5334000" cy="995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5000" dirty="0">
                <a:solidFill>
                  <a:srgbClr val="000000"/>
                </a:solidFill>
                <a:latin typeface="Amatic SC Bold"/>
              </a:rPr>
              <a:t>Did you know?</a:t>
            </a:r>
          </a:p>
        </p:txBody>
      </p:sp>
    </p:spTree>
    <p:extLst>
      <p:ext uri="{BB962C8B-B14F-4D97-AF65-F5344CB8AC3E}">
        <p14:creationId xmlns:p14="http://schemas.microsoft.com/office/powerpoint/2010/main" val="377142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10671" y="4791904"/>
            <a:ext cx="10478019" cy="5333415"/>
            <a:chOff x="1057919" y="2569689"/>
            <a:chExt cx="10478019" cy="5333415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5400000">
              <a:off x="4234307" y="601474"/>
              <a:ext cx="4279619" cy="10323642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33821">
              <a:off x="1390887" y="2569689"/>
              <a:ext cx="9585460" cy="1917092"/>
            </a:xfrm>
            <a:prstGeom prst="rect">
              <a:avLst/>
            </a:prstGeom>
          </p:spPr>
        </p:pic>
        <p:sp>
          <p:nvSpPr>
            <p:cNvPr id="24" name="TextBox 8"/>
            <p:cNvSpPr txBox="1"/>
            <p:nvPr/>
          </p:nvSpPr>
          <p:spPr>
            <a:xfrm>
              <a:off x="1057919" y="5174630"/>
              <a:ext cx="10363199" cy="2180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GB" sz="2400" dirty="0">
                  <a:solidFill>
                    <a:srgbClr val="000000"/>
                  </a:solidFill>
                  <a:latin typeface="Muli Regular"/>
                </a:rPr>
                <a:t>Renewable energy is made from resources that nature will replace, like wind, water and sunshine.</a:t>
              </a:r>
            </a:p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endParaRPr lang="en-GB" sz="2400" dirty="0">
                <a:solidFill>
                  <a:srgbClr val="000000"/>
                </a:solidFill>
                <a:latin typeface="Muli Regular"/>
              </a:endParaRPr>
            </a:p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GB" sz="2400" dirty="0">
                  <a:solidFill>
                    <a:srgbClr val="000000"/>
                  </a:solidFill>
                  <a:latin typeface="Muli Regular"/>
                </a:rPr>
                <a:t>Renewable energy is also called "clean energy" or "green power" because it doesn't pollute the air or the water.</a:t>
              </a:r>
              <a:endParaRPr lang="en-US" sz="2400" dirty="0">
                <a:solidFill>
                  <a:srgbClr val="000000"/>
                </a:solidFill>
                <a:latin typeface="Muli Regular"/>
              </a:endParaRPr>
            </a:p>
          </p:txBody>
        </p:sp>
        <p:sp>
          <p:nvSpPr>
            <p:cNvPr id="25" name="TextBox 9"/>
            <p:cNvSpPr txBox="1"/>
            <p:nvPr/>
          </p:nvSpPr>
          <p:spPr>
            <a:xfrm>
              <a:off x="2686680" y="4081585"/>
              <a:ext cx="5334000" cy="995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5000" dirty="0">
                  <a:solidFill>
                    <a:srgbClr val="000000"/>
                  </a:solidFill>
                  <a:latin typeface="Amatic SC Bold"/>
                </a:rPr>
                <a:t>What is renewable energy</a:t>
              </a: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10590564" y="2811244"/>
            <a:ext cx="7704150" cy="46645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110382" y="1619319"/>
            <a:ext cx="4844147" cy="7048362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468224" y="2250591"/>
            <a:ext cx="3948829" cy="5603739"/>
            <a:chOff x="0" y="0"/>
            <a:chExt cx="3539490" cy="5022850"/>
          </a:xfrm>
        </p:grpSpPr>
        <p:sp>
          <p:nvSpPr>
            <p:cNvPr id="7" name="Freeform 7"/>
            <p:cNvSpPr/>
            <p:nvPr/>
          </p:nvSpPr>
          <p:spPr>
            <a:xfrm>
              <a:off x="-3810" y="0"/>
              <a:ext cx="3550920" cy="5024120"/>
            </a:xfrm>
            <a:custGeom>
              <a:avLst/>
              <a:gdLst/>
              <a:ahLst/>
              <a:cxnLst/>
              <a:rect l="l" t="t" r="r" b="b"/>
              <a:pathLst>
                <a:path w="3550920" h="5024120">
                  <a:moveTo>
                    <a:pt x="3539490" y="4999990"/>
                  </a:moveTo>
                  <a:lnTo>
                    <a:pt x="3464560" y="4999990"/>
                  </a:lnTo>
                  <a:lnTo>
                    <a:pt x="3406140" y="4969510"/>
                  </a:lnTo>
                  <a:lnTo>
                    <a:pt x="222250" y="4992370"/>
                  </a:lnTo>
                  <a:lnTo>
                    <a:pt x="163830" y="5022850"/>
                  </a:lnTo>
                  <a:lnTo>
                    <a:pt x="7620" y="5024120"/>
                  </a:lnTo>
                  <a:lnTo>
                    <a:pt x="7620" y="3315970"/>
                  </a:lnTo>
                  <a:cubicBezTo>
                    <a:pt x="7620" y="3315970"/>
                    <a:pt x="0" y="2907030"/>
                    <a:pt x="7620" y="2654300"/>
                  </a:cubicBezTo>
                  <a:cubicBezTo>
                    <a:pt x="15240" y="2401570"/>
                    <a:pt x="7620" y="2263140"/>
                    <a:pt x="7620" y="2263140"/>
                  </a:cubicBezTo>
                  <a:lnTo>
                    <a:pt x="6350" y="934720"/>
                  </a:lnTo>
                  <a:lnTo>
                    <a:pt x="5080" y="0"/>
                  </a:lnTo>
                  <a:lnTo>
                    <a:pt x="440690" y="0"/>
                  </a:lnTo>
                  <a:lnTo>
                    <a:pt x="528320" y="41910"/>
                  </a:lnTo>
                  <a:cubicBezTo>
                    <a:pt x="528320" y="41910"/>
                    <a:pt x="1480820" y="19050"/>
                    <a:pt x="1704340" y="38100"/>
                  </a:cubicBezTo>
                  <a:cubicBezTo>
                    <a:pt x="1927860" y="57150"/>
                    <a:pt x="3208020" y="41910"/>
                    <a:pt x="3208020" y="41910"/>
                  </a:cubicBezTo>
                  <a:lnTo>
                    <a:pt x="3260090" y="0"/>
                  </a:lnTo>
                  <a:lnTo>
                    <a:pt x="3539490" y="0"/>
                  </a:lnTo>
                  <a:lnTo>
                    <a:pt x="3539490" y="1129030"/>
                  </a:lnTo>
                  <a:cubicBezTo>
                    <a:pt x="3539490" y="1129030"/>
                    <a:pt x="3547110" y="2181860"/>
                    <a:pt x="3539490" y="2479040"/>
                  </a:cubicBezTo>
                  <a:cubicBezTo>
                    <a:pt x="3531870" y="2776220"/>
                    <a:pt x="3539490" y="3577590"/>
                    <a:pt x="3539490" y="3577590"/>
                  </a:cubicBezTo>
                  <a:cubicBezTo>
                    <a:pt x="3539490" y="3577590"/>
                    <a:pt x="3550920" y="3818890"/>
                    <a:pt x="3539490" y="3977640"/>
                  </a:cubicBezTo>
                  <a:cubicBezTo>
                    <a:pt x="3528060" y="4138930"/>
                    <a:pt x="3539490" y="4999990"/>
                    <a:pt x="3539490" y="49999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1003013" y="5210872"/>
            <a:ext cx="8866712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>
                <a:solidFill>
                  <a:srgbClr val="000000"/>
                </a:solidFill>
                <a:latin typeface="Amatic SC Bold"/>
              </a:rPr>
              <a:t>CONCEPTS AND DEFINITIONS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810274">
            <a:off x="6821801" y="955795"/>
            <a:ext cx="1675438" cy="21074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019461">
            <a:off x="17308486" y="743740"/>
            <a:ext cx="516571" cy="4959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800043">
            <a:off x="9719858" y="892776"/>
            <a:ext cx="567418" cy="62666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419102">
            <a:off x="10686124" y="3325782"/>
            <a:ext cx="927423" cy="1329729"/>
          </a:xfrm>
          <a:prstGeom prst="rect">
            <a:avLst/>
          </a:prstGeom>
        </p:spPr>
      </p:pic>
      <p:pic>
        <p:nvPicPr>
          <p:cNvPr id="20" name="Picture 23"/>
          <p:cNvPicPr>
            <a:picLocks noChangeAspect="1"/>
          </p:cNvPicPr>
          <p:nvPr/>
        </p:nvPicPr>
        <p:blipFill>
          <a:blip r:embed="rId10"/>
          <a:srcRect t="748" b="748"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8"/>
          <p:cNvSpPr txBox="1"/>
          <p:nvPr/>
        </p:nvSpPr>
        <p:spPr>
          <a:xfrm>
            <a:off x="12492548" y="2330030"/>
            <a:ext cx="3890452" cy="1272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Why don't we use renewable energy all the time?</a:t>
            </a:r>
          </a:p>
        </p:txBody>
      </p:sp>
      <p:sp>
        <p:nvSpPr>
          <p:cNvPr id="8" name="Rectangle 7"/>
          <p:cNvSpPr/>
          <p:nvPr/>
        </p:nvSpPr>
        <p:spPr>
          <a:xfrm>
            <a:off x="12574040" y="3848100"/>
            <a:ext cx="378634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Unlike natural gas and coal, we can't store up wind and sunshine to use when we need to make more electricity. </a:t>
            </a:r>
          </a:p>
          <a:p>
            <a:endParaRPr lang="en-GB" sz="2000" dirty="0"/>
          </a:p>
          <a:p>
            <a:r>
              <a:rPr lang="en-GB" sz="2000" dirty="0"/>
              <a:t>If the wind doesn't blow or the sun hides behind clouds, there sometimes isn’t enough power for everyone.</a:t>
            </a:r>
          </a:p>
          <a:p>
            <a:endParaRPr lang="en-GB" sz="2000" dirty="0"/>
          </a:p>
          <a:p>
            <a:r>
              <a:rPr lang="en-GB" sz="2000" dirty="0"/>
              <a:t>Scientists are working to develop ways to store renewable energy. </a:t>
            </a:r>
          </a:p>
          <a:p>
            <a:r>
              <a:rPr lang="en-GB" sz="2000" dirty="0"/>
              <a:t>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9" y="234563"/>
            <a:ext cx="4733002" cy="472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6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5400" y="166452"/>
            <a:ext cx="11887586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 dirty="0">
                <a:solidFill>
                  <a:srgbClr val="000000"/>
                </a:solidFill>
                <a:latin typeface="Amatic SC Bold"/>
              </a:rPr>
              <a:t>EXAMPLES AND ILLUSTRATIONS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395874" y="4135988"/>
            <a:ext cx="6319789" cy="38263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1462">
            <a:off x="1580140" y="2994507"/>
            <a:ext cx="4164177" cy="605898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116666" y="3344884"/>
            <a:ext cx="2878206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spc="72">
                <a:solidFill>
                  <a:srgbClr val="000000"/>
                </a:solidFill>
                <a:latin typeface="Muli Bold"/>
              </a:rPr>
              <a:t>Example 1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5784423" y="4135988"/>
            <a:ext cx="6319789" cy="38263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1462">
            <a:off x="6968689" y="2994507"/>
            <a:ext cx="4164177" cy="605898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505214" y="3344884"/>
            <a:ext cx="2878206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 spc="72">
                <a:solidFill>
                  <a:srgbClr val="000000"/>
                </a:solidFill>
                <a:latin typeface="Muli Bold"/>
              </a:rPr>
              <a:t>Example 2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11172971" y="4110828"/>
            <a:ext cx="6319789" cy="38263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1462">
            <a:off x="12357237" y="2969346"/>
            <a:ext cx="4164177" cy="605898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893762" y="3319724"/>
            <a:ext cx="2878206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 spc="72">
                <a:solidFill>
                  <a:srgbClr val="000000"/>
                </a:solidFill>
                <a:latin typeface="Muli Bold"/>
              </a:rPr>
              <a:t>Example 3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252589">
            <a:off x="11046612" y="2680649"/>
            <a:ext cx="516571" cy="4959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383107">
            <a:off x="12003300" y="8937345"/>
            <a:ext cx="513645" cy="493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154087">
            <a:off x="974625" y="4276046"/>
            <a:ext cx="489149" cy="829067"/>
          </a:xfrm>
          <a:prstGeom prst="rect">
            <a:avLst/>
          </a:prstGeom>
        </p:spPr>
      </p:pic>
      <p:pic>
        <p:nvPicPr>
          <p:cNvPr id="15" name="Picture 23"/>
          <p:cNvPicPr>
            <a:picLocks noChangeAspect="1"/>
          </p:cNvPicPr>
          <p:nvPr/>
        </p:nvPicPr>
        <p:blipFill>
          <a:blip r:embed="rId6"/>
          <a:srcRect t="748" b="748"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8"/>
          <p:cNvSpPr txBox="1"/>
          <p:nvPr/>
        </p:nvSpPr>
        <p:spPr>
          <a:xfrm>
            <a:off x="1536899" y="4053459"/>
            <a:ext cx="3581400" cy="258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Switch off the lights when you leave a room</a:t>
            </a:r>
          </a:p>
          <a:p>
            <a:pPr marL="342900" indent="-342900" algn="ctr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Open the curtains during the day to let natural light in</a:t>
            </a:r>
            <a:endParaRPr lang="en-US" sz="2400" dirty="0">
              <a:solidFill>
                <a:srgbClr val="000000"/>
              </a:solidFill>
              <a:latin typeface="Muli Regular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7031145" y="4134729"/>
            <a:ext cx="3581400" cy="4360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Turn off the tap when you are not using it. For example when you are brushing your teeth or washing your hands (this does not mean skimping on your hand-washing time!)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GB" sz="2400" dirty="0">
              <a:solidFill>
                <a:srgbClr val="000000"/>
              </a:solidFill>
              <a:latin typeface="Muli Regular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12649200" y="4112467"/>
            <a:ext cx="3316442" cy="348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Put on a jumper and thick socks instead of turning the heating on</a:t>
            </a:r>
          </a:p>
          <a:p>
            <a:pPr marL="342900" indent="-342900" algn="ctr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Muli Regular"/>
              </a:rPr>
              <a:t>Close the door behind you when you come inside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GB" sz="2400" dirty="0">
              <a:solidFill>
                <a:srgbClr val="000000"/>
              </a:solidFill>
              <a:latin typeface="Muli Regular"/>
            </a:endParaRPr>
          </a:p>
        </p:txBody>
      </p:sp>
      <p:sp>
        <p:nvSpPr>
          <p:cNvPr id="19" name="TextBox 2"/>
          <p:cNvSpPr txBox="1"/>
          <p:nvPr/>
        </p:nvSpPr>
        <p:spPr>
          <a:xfrm>
            <a:off x="1905000" y="1176827"/>
            <a:ext cx="7014485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6000" dirty="0">
                <a:solidFill>
                  <a:srgbClr val="000000"/>
                </a:solidFill>
                <a:latin typeface="Amatic SC Bold"/>
              </a:rPr>
              <a:t>What can we do to save energy?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600" y="2312253"/>
            <a:ext cx="6943250" cy="5083810"/>
            <a:chOff x="-291597" y="195499"/>
            <a:chExt cx="9257666" cy="677841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244331">
              <a:off x="55523" y="195499"/>
              <a:ext cx="5568593" cy="1761700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524450" y="296294"/>
              <a:ext cx="4805720" cy="1488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00"/>
                </a:lnSpc>
              </a:pPr>
              <a:r>
                <a:rPr lang="en-US" sz="8000">
                  <a:solidFill>
                    <a:srgbClr val="000000"/>
                  </a:solidFill>
                  <a:latin typeface="Amatic SC Bold"/>
                </a:rPr>
                <a:t>EXERCISE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291597" y="4580096"/>
              <a:ext cx="8966069" cy="23938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 dirty="0">
                  <a:solidFill>
                    <a:srgbClr val="000000"/>
                  </a:solidFill>
                  <a:latin typeface="Muli Regular"/>
                </a:rPr>
                <a:t>Use the worksheet provided to find out if you are good at saving energy. </a:t>
              </a:r>
            </a:p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Muli Regular"/>
                </a:rPr>
                <a:t>The word document can be edited and adapted to your convenience.</a:t>
              </a:r>
              <a:endParaRPr lang="en-US" sz="2000" u="none" dirty="0">
                <a:solidFill>
                  <a:srgbClr val="000000"/>
                </a:solidFill>
                <a:latin typeface="Muli Regular"/>
              </a:endParaRPr>
            </a:p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Muli Regular"/>
                </a:rPr>
                <a:t>Families can play together. </a:t>
              </a:r>
              <a:endParaRPr lang="en-US" sz="2000" u="none" dirty="0">
                <a:solidFill>
                  <a:srgbClr val="000000"/>
                </a:solidFill>
                <a:latin typeface="Muli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54182" y="2506286"/>
              <a:ext cx="8411887" cy="1115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spc="72" dirty="0">
                  <a:solidFill>
                    <a:srgbClr val="000000"/>
                  </a:solidFill>
                  <a:latin typeface="Muli Bold"/>
                </a:rPr>
                <a:t>Provide this check list as exercise to practice in the classroom and at home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65134" y="889810"/>
            <a:ext cx="2719317" cy="2231215"/>
            <a:chOff x="6003967" y="1691273"/>
            <a:chExt cx="2203488" cy="180285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0559285">
              <a:off x="6003967" y="1691273"/>
              <a:ext cx="2203488" cy="180285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080999" y="1724490"/>
              <a:ext cx="2049423" cy="1736420"/>
            </a:xfrm>
            <a:prstGeom prst="rect">
              <a:avLst/>
            </a:prstGeom>
          </p:spPr>
        </p:pic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6191337" y="1962122"/>
              <a:ext cx="1737608" cy="1261155"/>
              <a:chOff x="0" y="0"/>
              <a:chExt cx="2899410" cy="21043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3970" y="-1270"/>
                <a:ext cx="2903220" cy="2115820"/>
              </a:xfrm>
              <a:custGeom>
                <a:avLst/>
                <a:gdLst/>
                <a:ahLst/>
                <a:cxnLst/>
                <a:rect l="l" t="t" r="r" b="b"/>
                <a:pathLst>
                  <a:path w="2903220" h="2115820">
                    <a:moveTo>
                      <a:pt x="2881630" y="800100"/>
                    </a:moveTo>
                    <a:cubicBezTo>
                      <a:pt x="2880360" y="624840"/>
                      <a:pt x="2870200" y="412750"/>
                      <a:pt x="2870200" y="222250"/>
                    </a:cubicBezTo>
                    <a:cubicBezTo>
                      <a:pt x="2870200" y="170180"/>
                      <a:pt x="2868930" y="66040"/>
                      <a:pt x="2862580" y="13970"/>
                    </a:cubicBezTo>
                    <a:cubicBezTo>
                      <a:pt x="2710180" y="13970"/>
                      <a:pt x="2546350" y="1270"/>
                      <a:pt x="2392680" y="1270"/>
                    </a:cubicBezTo>
                    <a:cubicBezTo>
                      <a:pt x="1593850" y="3810"/>
                      <a:pt x="802640" y="0"/>
                      <a:pt x="5080" y="1270"/>
                    </a:cubicBezTo>
                    <a:cubicBezTo>
                      <a:pt x="5080" y="171450"/>
                      <a:pt x="0" y="360680"/>
                      <a:pt x="1270" y="530860"/>
                    </a:cubicBezTo>
                    <a:cubicBezTo>
                      <a:pt x="3810" y="848360"/>
                      <a:pt x="7620" y="1167130"/>
                      <a:pt x="7620" y="1484630"/>
                    </a:cubicBezTo>
                    <a:cubicBezTo>
                      <a:pt x="7620" y="1638300"/>
                      <a:pt x="6350" y="1790700"/>
                      <a:pt x="13970" y="1944370"/>
                    </a:cubicBezTo>
                    <a:cubicBezTo>
                      <a:pt x="16510" y="1993900"/>
                      <a:pt x="19050" y="2042160"/>
                      <a:pt x="24130" y="2091690"/>
                    </a:cubicBezTo>
                    <a:cubicBezTo>
                      <a:pt x="191770" y="2094230"/>
                      <a:pt x="358140" y="2098040"/>
                      <a:pt x="525780" y="2103120"/>
                    </a:cubicBezTo>
                    <a:cubicBezTo>
                      <a:pt x="971550" y="2115820"/>
                      <a:pt x="1404620" y="2095500"/>
                      <a:pt x="1864360" y="2104390"/>
                    </a:cubicBezTo>
                    <a:cubicBezTo>
                      <a:pt x="2211070" y="2110740"/>
                      <a:pt x="2551430" y="2091690"/>
                      <a:pt x="2898140" y="2091690"/>
                    </a:cubicBezTo>
                    <a:cubicBezTo>
                      <a:pt x="2898140" y="2075180"/>
                      <a:pt x="2899410" y="1978660"/>
                      <a:pt x="2900680" y="1962150"/>
                    </a:cubicBezTo>
                    <a:cubicBezTo>
                      <a:pt x="2903220" y="1863090"/>
                      <a:pt x="2889250" y="1677670"/>
                      <a:pt x="2890520" y="1578610"/>
                    </a:cubicBezTo>
                    <a:cubicBezTo>
                      <a:pt x="2896870" y="1170940"/>
                      <a:pt x="2884170" y="1151890"/>
                      <a:pt x="2881630" y="80010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3943" t="-12" r="-4997" b="-83"/>
                </a:stretch>
              </a:blip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252589">
            <a:off x="17145513" y="951641"/>
            <a:ext cx="516571" cy="4959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383107">
            <a:off x="8891362" y="8979107"/>
            <a:ext cx="513645" cy="493100"/>
          </a:xfrm>
          <a:prstGeom prst="rect">
            <a:avLst/>
          </a:prstGeom>
        </p:spPr>
      </p:pic>
      <p:pic>
        <p:nvPicPr>
          <p:cNvPr id="13" name="Picture 23"/>
          <p:cNvPicPr>
            <a:picLocks noChangeAspect="1"/>
          </p:cNvPicPr>
          <p:nvPr/>
        </p:nvPicPr>
        <p:blipFill>
          <a:blip r:embed="rId7"/>
          <a:srcRect t="748" b="748"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6804" y="1961361"/>
            <a:ext cx="9963881" cy="714453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2640" y="1600952"/>
            <a:ext cx="5299030" cy="3288365"/>
            <a:chOff x="0" y="195499"/>
            <a:chExt cx="7065373" cy="4384486"/>
          </a:xfrm>
        </p:grpSpPr>
        <p:sp>
          <p:nvSpPr>
            <p:cNvPr id="3" name="TextBox 3"/>
            <p:cNvSpPr txBox="1"/>
            <p:nvPr/>
          </p:nvSpPr>
          <p:spPr>
            <a:xfrm>
              <a:off x="0" y="2301840"/>
              <a:ext cx="7065373" cy="227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spc="72" dirty="0">
                  <a:solidFill>
                    <a:srgbClr val="000000"/>
                  </a:solidFill>
                  <a:latin typeface="Muli Bold"/>
                </a:rPr>
                <a:t>Based on the list of examples previously shown, here are answers to the following questions</a:t>
              </a:r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244331">
              <a:off x="748390" y="195499"/>
              <a:ext cx="5568593" cy="1761700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1129826" y="296294"/>
              <a:ext cx="4805720" cy="1488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>
                  <a:solidFill>
                    <a:srgbClr val="000000"/>
                  </a:solidFill>
                  <a:latin typeface="Amatic SC Bold"/>
                </a:rPr>
                <a:t>WORKSHEET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6760" y="5692589"/>
            <a:ext cx="6892696" cy="1513284"/>
            <a:chOff x="9076" y="-30579"/>
            <a:chExt cx="9190261" cy="201771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41666">
              <a:off x="9076" y="50382"/>
              <a:ext cx="2456025" cy="491205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164809" y="-30579"/>
              <a:ext cx="9034528" cy="1115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Question 1: </a:t>
              </a:r>
              <a:r>
                <a:rPr lang="en-US" sz="2400" dirty="0">
                  <a:solidFill>
                    <a:srgbClr val="000000"/>
                  </a:solidFill>
                  <a:latin typeface="Muli Regular"/>
                </a:rPr>
                <a:t>Can you suggest any other example of good practices to save energy?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73265" y="1461989"/>
              <a:ext cx="8975272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Answer 1: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58260" y="1431394"/>
            <a:ext cx="6892696" cy="872034"/>
            <a:chOff x="9076" y="-30579"/>
            <a:chExt cx="9190261" cy="1162713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41666">
              <a:off x="9076" y="50382"/>
              <a:ext cx="2456025" cy="491205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164809" y="-30579"/>
              <a:ext cx="9034528" cy="116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Question 2: </a:t>
              </a:r>
              <a:r>
                <a:rPr lang="en-US" sz="2400" dirty="0">
                  <a:solidFill>
                    <a:srgbClr val="000000"/>
                  </a:solidFill>
                  <a:latin typeface="Muli Regular"/>
                </a:rPr>
                <a:t>Can you keep track of all actions to save energy you take in a week?</a:t>
              </a:r>
              <a:endParaRPr lang="en-US" sz="2400" u="none" dirty="0">
                <a:solidFill>
                  <a:srgbClr val="000000"/>
                </a:solidFill>
                <a:latin typeface="Muli Regular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58260" y="5692589"/>
            <a:ext cx="6892696" cy="1956000"/>
            <a:chOff x="9076" y="-30579"/>
            <a:chExt cx="9190261" cy="260800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41666">
              <a:off x="9076" y="50382"/>
              <a:ext cx="2456025" cy="491205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164809" y="-30579"/>
              <a:ext cx="9034528" cy="116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Question 3: </a:t>
              </a:r>
              <a:r>
                <a:rPr lang="en-US" sz="2400" dirty="0">
                  <a:solidFill>
                    <a:srgbClr val="000000"/>
                  </a:solidFill>
                  <a:latin typeface="Muli Regular"/>
                </a:rPr>
                <a:t>How many renewable energy sources do you know?</a:t>
              </a:r>
              <a:endParaRPr lang="en-US" sz="2400" u="none" dirty="0">
                <a:solidFill>
                  <a:srgbClr val="000000"/>
                </a:solidFill>
                <a:latin typeface="Muli Regular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73265" y="1461988"/>
              <a:ext cx="8975272" cy="1115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Answer 3: Wind Power</a:t>
              </a:r>
              <a:r>
                <a:rPr lang="en-US" sz="2400" dirty="0">
                  <a:solidFill>
                    <a:srgbClr val="000000"/>
                  </a:solidFill>
                  <a:latin typeface="Muli Regular Bold"/>
                </a:rPr>
                <a:t>; Solar Power; Geothermal; Biomass; Hydro Energy</a:t>
              </a:r>
              <a:endParaRPr lang="en-US" sz="2400" u="none" dirty="0">
                <a:solidFill>
                  <a:srgbClr val="000000"/>
                </a:solidFill>
                <a:latin typeface="Muli Regular Bold"/>
              </a:endParaRPr>
            </a:p>
          </p:txBody>
        </p:sp>
      </p:grpSp>
      <p:pic>
        <p:nvPicPr>
          <p:cNvPr id="18" name="Picture 23"/>
          <p:cNvPicPr>
            <a:picLocks noChangeAspect="1"/>
          </p:cNvPicPr>
          <p:nvPr/>
        </p:nvPicPr>
        <p:blipFill>
          <a:blip r:embed="rId4"/>
          <a:srcRect t="748" b="748"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Box 9"/>
          <p:cNvSpPr txBox="1"/>
          <p:nvPr/>
        </p:nvSpPr>
        <p:spPr>
          <a:xfrm>
            <a:off x="1589902" y="6812014"/>
            <a:ext cx="6731454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 dirty="0">
                <a:solidFill>
                  <a:srgbClr val="000000"/>
                </a:solidFill>
                <a:latin typeface="Muli Regular Bold"/>
              </a:rPr>
              <a:t>Answer 1: Switch off the television and any consoles when you are not using them. 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 dirty="0">
                <a:solidFill>
                  <a:srgbClr val="000000"/>
                </a:solidFill>
                <a:latin typeface="Muli Regular Bold"/>
              </a:rPr>
              <a:t>Use the shut down function on your computers and laptops.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Muli Regular Bold"/>
              </a:rPr>
              <a:t>Turn off or unplug electric items when you are finished with them. </a:t>
            </a:r>
            <a:endParaRPr lang="en-US" sz="2400" u="none" dirty="0">
              <a:solidFill>
                <a:srgbClr val="000000"/>
              </a:solidFill>
              <a:latin typeface="Muli Regular Bold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9775060" y="2510851"/>
            <a:ext cx="6731454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 dirty="0">
                <a:solidFill>
                  <a:srgbClr val="000000"/>
                </a:solidFill>
                <a:latin typeface="Muli Regular Bold"/>
              </a:rPr>
              <a:t>Answer 2: Create a tally board with pupils’ names and 3-4 actions to save energy and track their progress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 u="none" dirty="0">
              <a:solidFill>
                <a:srgbClr val="000000"/>
              </a:solidFill>
              <a:latin typeface="Muli Regular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796</Words>
  <Application>Microsoft Office PowerPoint</Application>
  <PresentationFormat>Custom</PresentationFormat>
  <Paragraphs>95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Muli Regular</vt:lpstr>
      <vt:lpstr>Arial</vt:lpstr>
      <vt:lpstr>Calibri</vt:lpstr>
      <vt:lpstr>Amatic SC Bold</vt:lpstr>
      <vt:lpstr>Muli Bold</vt:lpstr>
      <vt:lpstr>Muli Regular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these free, recolourable icons and illustrations in your Canva design.</dc:title>
  <dc:creator>Charlene McKeown</dc:creator>
  <cp:lastModifiedBy>Francesca Di Palo</cp:lastModifiedBy>
  <cp:revision>18</cp:revision>
  <dcterms:created xsi:type="dcterms:W3CDTF">2006-08-16T00:00:00Z</dcterms:created>
  <dcterms:modified xsi:type="dcterms:W3CDTF">2021-03-31T08:57:48Z</dcterms:modified>
  <dc:identifier>DAEDc3676mY</dc:identifier>
</cp:coreProperties>
</file>