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57" r:id="rId3"/>
    <p:sldId id="260" r:id="rId4"/>
    <p:sldId id="261" r:id="rId5"/>
    <p:sldId id="272" r:id="rId6"/>
    <p:sldId id="273" r:id="rId7"/>
    <p:sldId id="274" r:id="rId8"/>
    <p:sldId id="262" r:id="rId9"/>
    <p:sldId id="263" r:id="rId10"/>
    <p:sldId id="264" r:id="rId11"/>
    <p:sldId id="265" r:id="rId12"/>
    <p:sldId id="280" r:id="rId13"/>
    <p:sldId id="281" r:id="rId14"/>
    <p:sldId id="277" r:id="rId15"/>
    <p:sldId id="278" r:id="rId16"/>
    <p:sldId id="279" r:id="rId17"/>
    <p:sldId id="266" r:id="rId18"/>
    <p:sldId id="267" r:id="rId19"/>
  </p:sldIdLst>
  <p:sldSz cx="18288000" cy="10287000"/>
  <p:notesSz cx="6858000" cy="9144000"/>
  <p:embeddedFontLst>
    <p:embeddedFont>
      <p:font typeface="Muli Bold" panose="020B0604020202020204" charset="0"/>
      <p:regular r:id="rId21"/>
    </p:embeddedFont>
    <p:embeddedFont>
      <p:font typeface="Muli Regular Bold" panose="020B0604020202020204" charset="0"/>
      <p:regular r:id="rId22"/>
    </p:embeddedFont>
    <p:embeddedFont>
      <p:font typeface="Muli Regular" panose="020B0604020202020204" charset="0"/>
      <p:regular r:id="rId23"/>
    </p:embeddedFont>
    <p:embeddedFont>
      <p:font typeface="Calibri" panose="020F0502020204030204" pitchFamily="34" charset="0"/>
      <p:regular r:id="rId24"/>
      <p:bold r:id="rId25"/>
      <p:italic r:id="rId26"/>
      <p:boldItalic r:id="rId27"/>
    </p:embeddedFont>
    <p:embeddedFont>
      <p:font typeface="Amatic SC Bold" panose="020B0604020202020204" charset="-79"/>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8" d="100"/>
          <a:sy n="58" d="100"/>
        </p:scale>
        <p:origin x="75" y="3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7E665A-F757-4EC6-ADD9-38DF94066EF6}" type="datetimeFigureOut">
              <a:rPr lang="en-GB" smtClean="0"/>
              <a:t>31/03/2021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A08693-B301-491E-83EB-59DC2093FE1F}" type="slidenum">
              <a:rPr lang="en-GB" smtClean="0"/>
              <a:t>‹#›</a:t>
            </a:fld>
            <a:endParaRPr lang="en-GB"/>
          </a:p>
        </p:txBody>
      </p:sp>
    </p:spTree>
    <p:extLst>
      <p:ext uri="{BB962C8B-B14F-4D97-AF65-F5344CB8AC3E}">
        <p14:creationId xmlns:p14="http://schemas.microsoft.com/office/powerpoint/2010/main" val="2715067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A08693-B301-491E-83EB-59DC2093FE1F}" type="slidenum">
              <a:rPr lang="en-GB" smtClean="0"/>
              <a:t>14</a:t>
            </a:fld>
            <a:endParaRPr lang="en-GB"/>
          </a:p>
        </p:txBody>
      </p:sp>
    </p:spTree>
    <p:extLst>
      <p:ext uri="{BB962C8B-B14F-4D97-AF65-F5344CB8AC3E}">
        <p14:creationId xmlns:p14="http://schemas.microsoft.com/office/powerpoint/2010/main" val="960678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18" Type="http://schemas.openxmlformats.org/officeDocument/2006/relationships/image" Target="../media/image17.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eg"/><Relationship Id="rId17" Type="http://schemas.openxmlformats.org/officeDocument/2006/relationships/image" Target="../media/image16.jpeg"/><Relationship Id="rId2" Type="http://schemas.openxmlformats.org/officeDocument/2006/relationships/image" Target="../media/image1.jpeg"/><Relationship Id="rId16"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5" Type="http://schemas.openxmlformats.org/officeDocument/2006/relationships/image" Target="../media/image14.jpeg"/><Relationship Id="rId10" Type="http://schemas.openxmlformats.org/officeDocument/2006/relationships/image" Target="../media/image9.jpeg"/><Relationship Id="rId19" Type="http://schemas.openxmlformats.org/officeDocument/2006/relationships/image" Target="../media/image18.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8.png"/><Relationship Id="rId7" Type="http://schemas.openxmlformats.org/officeDocument/2006/relationships/image" Target="../media/image58.emf"/><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57.emf"/><Relationship Id="rId11" Type="http://schemas.openxmlformats.org/officeDocument/2006/relationships/hyperlink" Target="https://www.eco-schoolsni.org/cgi-bin/generic?instanceID=53" TargetMode="External"/><Relationship Id="rId5" Type="http://schemas.openxmlformats.org/officeDocument/2006/relationships/image" Target="../media/image56.emf"/><Relationship Id="rId10" Type="http://schemas.openxmlformats.org/officeDocument/2006/relationships/hyperlink" Target="https://issuu.com/cowles_g/docs/competition_details_final_2021_-_plus_seeap_pres" TargetMode="External"/><Relationship Id="rId4" Type="http://schemas.openxmlformats.org/officeDocument/2006/relationships/image" Target="../media/image55.emf"/><Relationship Id="rId9" Type="http://schemas.openxmlformats.org/officeDocument/2006/relationships/image" Target="../media/image60.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64.emf"/><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61.emf"/></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68.emf"/></Relationships>
</file>

<file path=ppt/slides/_rels/slide16.xml.rels><?xml version="1.0" encoding="UTF-8" standalone="yes"?>
<Relationships xmlns="http://schemas.openxmlformats.org/package/2006/relationships"><Relationship Id="rId3" Type="http://schemas.openxmlformats.org/officeDocument/2006/relationships/image" Target="../media/image69.emf"/><Relationship Id="rId7" Type="http://schemas.openxmlformats.org/officeDocument/2006/relationships/image" Target="../media/image48.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72.emf"/><Relationship Id="rId5" Type="http://schemas.openxmlformats.org/officeDocument/2006/relationships/image" Target="../media/image71.emf"/><Relationship Id="rId4" Type="http://schemas.openxmlformats.org/officeDocument/2006/relationships/image" Target="../media/image70.emf"/></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7.xml"/><Relationship Id="rId7" Type="http://schemas.openxmlformats.org/officeDocument/2006/relationships/image" Target="../media/image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5.png"/></Relationships>
</file>

<file path=ppt/slides/_rels/slide18.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1.emf"/><Relationship Id="rId3" Type="http://schemas.openxmlformats.org/officeDocument/2006/relationships/image" Target="../media/image76.png"/><Relationship Id="rId7" Type="http://schemas.openxmlformats.org/officeDocument/2006/relationships/image" Target="../media/image78.png"/><Relationship Id="rId12" Type="http://schemas.openxmlformats.org/officeDocument/2006/relationships/hyperlink" Target="https://www.eco-schoolsni.org/eco-schoolsni/documents/006528.pdf" TargetMode="External"/><Relationship Id="rId2" Type="http://schemas.openxmlformats.org/officeDocument/2006/relationships/slideLayout" Target="../slideLayouts/slideLayout7.xml"/><Relationship Id="rId16" Type="http://schemas.openxmlformats.org/officeDocument/2006/relationships/hyperlink" Target="https://energysparks.uk/activity_categories" TargetMode="External"/><Relationship Id="rId1" Type="http://schemas.openxmlformats.org/officeDocument/2006/relationships/video" Target="https://www.youtube.com/embed/9t5QpuueZ_k" TargetMode="External"/><Relationship Id="rId6" Type="http://schemas.openxmlformats.org/officeDocument/2006/relationships/image" Target="../media/image77.png"/><Relationship Id="rId11" Type="http://schemas.openxmlformats.org/officeDocument/2006/relationships/image" Target="../media/image80.jpeg"/><Relationship Id="rId5" Type="http://schemas.openxmlformats.org/officeDocument/2006/relationships/image" Target="../media/image73.png"/><Relationship Id="rId15" Type="http://schemas.openxmlformats.org/officeDocument/2006/relationships/hyperlink" Target="https://www.eia.gov/kids/games-and-activities/" TargetMode="External"/><Relationship Id="rId10" Type="http://schemas.openxmlformats.org/officeDocument/2006/relationships/hyperlink" Target="https://www.youtube.com/watch?v=9t5QpuueZ_k" TargetMode="External"/><Relationship Id="rId4" Type="http://schemas.openxmlformats.org/officeDocument/2006/relationships/image" Target="../media/image74.png"/><Relationship Id="rId9" Type="http://schemas.openxmlformats.org/officeDocument/2006/relationships/image" Target="../media/image25.png"/><Relationship Id="rId14" Type="http://schemas.openxmlformats.org/officeDocument/2006/relationships/image" Target="../media/image82.emf"/></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jpeg"/><Relationship Id="rId4" Type="http://schemas.openxmlformats.org/officeDocument/2006/relationships/image" Target="../media/image4.png"/><Relationship Id="rId9" Type="http://schemas.openxmlformats.org/officeDocument/2006/relationships/image" Target="../media/image25.png"/></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25.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5.png"/><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44.png"/></Relationships>
</file>

<file path=ppt/slides/_rels/slide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5.png"/><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44.png"/></Relationships>
</file>

<file path=ppt/slides/_rels/slide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5.png"/><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44.pn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12" Type="http://schemas.openxmlformats.org/officeDocument/2006/relationships/image" Target="../media/image46.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5.png"/><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5.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49.png"/><Relationship Id="rId7" Type="http://schemas.openxmlformats.org/officeDocument/2006/relationships/image" Target="../media/image25.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51.jpe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630969">
            <a:off x="1780964" y="8411234"/>
            <a:ext cx="1404529" cy="1394707"/>
          </a:xfrm>
          <a:prstGeom prst="rect">
            <a:avLst/>
          </a:prstGeom>
        </p:spPr>
      </p:pic>
      <p:pic>
        <p:nvPicPr>
          <p:cNvPr id="3" name="Picture 3"/>
          <p:cNvPicPr>
            <a:picLocks noChangeAspect="1"/>
          </p:cNvPicPr>
          <p:nvPr/>
        </p:nvPicPr>
        <p:blipFill>
          <a:blip r:embed="rId3"/>
          <a:srcRect/>
          <a:stretch>
            <a:fillRect/>
          </a:stretch>
        </p:blipFill>
        <p:spPr>
          <a:xfrm rot="133738">
            <a:off x="6589189" y="6859035"/>
            <a:ext cx="5109623" cy="1021925"/>
          </a:xfrm>
          <a:prstGeom prst="rect">
            <a:avLst/>
          </a:prstGeom>
        </p:spPr>
      </p:pic>
      <p:pic>
        <p:nvPicPr>
          <p:cNvPr id="4" name="Picture 4"/>
          <p:cNvPicPr>
            <a:picLocks noChangeAspect="1"/>
          </p:cNvPicPr>
          <p:nvPr/>
        </p:nvPicPr>
        <p:blipFill>
          <a:blip r:embed="rId4"/>
          <a:srcRect/>
          <a:stretch>
            <a:fillRect/>
          </a:stretch>
        </p:blipFill>
        <p:spPr>
          <a:xfrm rot="297725">
            <a:off x="4019514" y="3326278"/>
            <a:ext cx="10254876" cy="3244270"/>
          </a:xfrm>
          <a:prstGeom prst="rect">
            <a:avLst/>
          </a:prstGeom>
        </p:spPr>
      </p:pic>
      <p:pic>
        <p:nvPicPr>
          <p:cNvPr id="5" name="Picture 5"/>
          <p:cNvPicPr>
            <a:picLocks noChangeAspect="1"/>
          </p:cNvPicPr>
          <p:nvPr/>
        </p:nvPicPr>
        <p:blipFill>
          <a:blip r:embed="rId5"/>
          <a:srcRect/>
          <a:stretch>
            <a:fillRect/>
          </a:stretch>
        </p:blipFill>
        <p:spPr>
          <a:xfrm rot="-1159206">
            <a:off x="745946" y="7455877"/>
            <a:ext cx="662036" cy="1122094"/>
          </a:xfrm>
          <a:prstGeom prst="rect">
            <a:avLst/>
          </a:prstGeom>
        </p:spPr>
      </p:pic>
      <p:pic>
        <p:nvPicPr>
          <p:cNvPr id="6" name="Picture 6"/>
          <p:cNvPicPr>
            <a:picLocks noChangeAspect="1"/>
          </p:cNvPicPr>
          <p:nvPr/>
        </p:nvPicPr>
        <p:blipFill>
          <a:blip r:embed="rId6"/>
          <a:srcRect/>
          <a:stretch>
            <a:fillRect/>
          </a:stretch>
        </p:blipFill>
        <p:spPr>
          <a:xfrm>
            <a:off x="5486684" y="8801590"/>
            <a:ext cx="758759" cy="837986"/>
          </a:xfrm>
          <a:prstGeom prst="rect">
            <a:avLst/>
          </a:prstGeom>
        </p:spPr>
      </p:pic>
      <p:pic>
        <p:nvPicPr>
          <p:cNvPr id="7" name="Picture 7"/>
          <p:cNvPicPr>
            <a:picLocks noChangeAspect="1"/>
          </p:cNvPicPr>
          <p:nvPr/>
        </p:nvPicPr>
        <p:blipFill>
          <a:blip r:embed="rId7"/>
          <a:srcRect/>
          <a:stretch>
            <a:fillRect/>
          </a:stretch>
        </p:blipFill>
        <p:spPr>
          <a:xfrm rot="-7483644">
            <a:off x="13795143" y="9441671"/>
            <a:ext cx="509049" cy="488687"/>
          </a:xfrm>
          <a:prstGeom prst="rect">
            <a:avLst/>
          </a:prstGeom>
        </p:spPr>
      </p:pic>
      <p:pic>
        <p:nvPicPr>
          <p:cNvPr id="8" name="Picture 8"/>
          <p:cNvPicPr>
            <a:picLocks noChangeAspect="1"/>
          </p:cNvPicPr>
          <p:nvPr/>
        </p:nvPicPr>
        <p:blipFill>
          <a:blip r:embed="rId7"/>
          <a:srcRect/>
          <a:stretch>
            <a:fillRect/>
          </a:stretch>
        </p:blipFill>
        <p:spPr>
          <a:xfrm rot="1422455">
            <a:off x="887331" y="3945578"/>
            <a:ext cx="509049" cy="488687"/>
          </a:xfrm>
          <a:prstGeom prst="rect">
            <a:avLst/>
          </a:prstGeom>
        </p:spPr>
      </p:pic>
      <p:pic>
        <p:nvPicPr>
          <p:cNvPr id="9" name="Picture 9"/>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rot="2851397">
            <a:off x="9127529" y="575565"/>
            <a:ext cx="319992" cy="307192"/>
          </a:xfrm>
          <a:prstGeom prst="rect">
            <a:avLst/>
          </a:prstGeom>
        </p:spPr>
      </p:pic>
      <p:pic>
        <p:nvPicPr>
          <p:cNvPr id="10" name="Picture 10"/>
          <p:cNvPicPr>
            <a:picLocks noChangeAspect="1"/>
          </p:cNvPicPr>
          <p:nvPr/>
        </p:nvPicPr>
        <p:blipFill>
          <a:blip r:embed="rId7"/>
          <a:srcRect/>
          <a:stretch>
            <a:fillRect/>
          </a:stretch>
        </p:blipFill>
        <p:spPr>
          <a:xfrm rot="-10019461">
            <a:off x="14283299" y="559211"/>
            <a:ext cx="516571" cy="495908"/>
          </a:xfrm>
          <a:prstGeom prst="rect">
            <a:avLst/>
          </a:prstGeom>
        </p:spPr>
      </p:pic>
      <p:pic>
        <p:nvPicPr>
          <p:cNvPr id="11" name="Picture 11"/>
          <p:cNvPicPr>
            <a:picLocks noChangeAspect="1"/>
          </p:cNvPicPr>
          <p:nvPr/>
        </p:nvPicPr>
        <p:blipFill>
          <a:blip r:embed="rId7"/>
          <a:srcRect/>
          <a:stretch>
            <a:fillRect/>
          </a:stretch>
        </p:blipFill>
        <p:spPr>
          <a:xfrm rot="-6383107">
            <a:off x="15400641" y="3301370"/>
            <a:ext cx="513645" cy="493100"/>
          </a:xfrm>
          <a:prstGeom prst="rect">
            <a:avLst/>
          </a:prstGeom>
        </p:spPr>
      </p:pic>
      <p:pic>
        <p:nvPicPr>
          <p:cNvPr id="12" name="Picture 12"/>
          <p:cNvPicPr>
            <a:picLocks noChangeAspect="1"/>
          </p:cNvPicPr>
          <p:nvPr/>
        </p:nvPicPr>
        <p:blipFill>
          <a:blip r:embed="rId5"/>
          <a:srcRect/>
          <a:stretch>
            <a:fillRect/>
          </a:stretch>
        </p:blipFill>
        <p:spPr>
          <a:xfrm rot="1345741">
            <a:off x="12100836" y="8176526"/>
            <a:ext cx="511678" cy="867251"/>
          </a:xfrm>
          <a:prstGeom prst="rect">
            <a:avLst/>
          </a:prstGeom>
        </p:spPr>
      </p:pic>
      <p:pic>
        <p:nvPicPr>
          <p:cNvPr id="13" name="Picture 13"/>
          <p:cNvPicPr>
            <a:picLocks noChangeAspect="1"/>
          </p:cNvPicPr>
          <p:nvPr/>
        </p:nvPicPr>
        <p:blipFill>
          <a:blip r:embed="rId6"/>
          <a:srcRect/>
          <a:stretch>
            <a:fillRect/>
          </a:stretch>
        </p:blipFill>
        <p:spPr>
          <a:xfrm rot="1800043">
            <a:off x="11671035" y="347808"/>
            <a:ext cx="567418" cy="626667"/>
          </a:xfrm>
          <a:prstGeom prst="rect">
            <a:avLst/>
          </a:prstGeom>
        </p:spPr>
      </p:pic>
      <p:pic>
        <p:nvPicPr>
          <p:cNvPr id="14" name="Picture 14"/>
          <p:cNvPicPr>
            <a:picLocks noChangeAspect="1"/>
          </p:cNvPicPr>
          <p:nvPr/>
        </p:nvPicPr>
        <p:blipFill>
          <a:blip r:embed="rId5"/>
          <a:srcRect/>
          <a:stretch>
            <a:fillRect/>
          </a:stretch>
        </p:blipFill>
        <p:spPr>
          <a:xfrm rot="-10154087">
            <a:off x="16697026" y="813008"/>
            <a:ext cx="489149" cy="829067"/>
          </a:xfrm>
          <a:prstGeom prst="rect">
            <a:avLst/>
          </a:prstGeom>
        </p:spPr>
      </p:pic>
      <p:pic>
        <p:nvPicPr>
          <p:cNvPr id="15" name="Picture 15"/>
          <p:cNvPicPr>
            <a:picLocks noChangeAspect="1"/>
          </p:cNvPicPr>
          <p:nvPr/>
        </p:nvPicPr>
        <p:blipFill>
          <a:blip r:embed="rId5"/>
          <a:srcRect/>
          <a:stretch>
            <a:fillRect/>
          </a:stretch>
        </p:blipFill>
        <p:spPr>
          <a:xfrm rot="-1669974">
            <a:off x="6306072" y="579248"/>
            <a:ext cx="530353" cy="898904"/>
          </a:xfrm>
          <a:prstGeom prst="rect">
            <a:avLst/>
          </a:prstGeom>
        </p:spPr>
      </p:pic>
      <p:pic>
        <p:nvPicPr>
          <p:cNvPr id="16" name="Picture 16"/>
          <p:cNvPicPr>
            <a:picLocks noChangeAspect="1"/>
          </p:cNvPicPr>
          <p:nvPr/>
        </p:nvPicPr>
        <p:blipFill>
          <a:blip r:embed="rId8"/>
          <a:srcRect/>
          <a:stretch>
            <a:fillRect/>
          </a:stretch>
        </p:blipFill>
        <p:spPr>
          <a:xfrm rot="693431">
            <a:off x="1252195" y="916550"/>
            <a:ext cx="826577" cy="1185137"/>
          </a:xfrm>
          <a:prstGeom prst="rect">
            <a:avLst/>
          </a:prstGeom>
        </p:spPr>
      </p:pic>
      <p:pic>
        <p:nvPicPr>
          <p:cNvPr id="17" name="Picture 17"/>
          <p:cNvPicPr>
            <a:picLocks noChangeAspect="1"/>
          </p:cNvPicPr>
          <p:nvPr/>
        </p:nvPicPr>
        <p:blipFill>
          <a:blip r:embed="rId8"/>
          <a:srcRect/>
          <a:stretch>
            <a:fillRect/>
          </a:stretch>
        </p:blipFill>
        <p:spPr>
          <a:xfrm rot="-2419102">
            <a:off x="16011837" y="6705132"/>
            <a:ext cx="927423" cy="1329729"/>
          </a:xfrm>
          <a:prstGeom prst="rect">
            <a:avLst/>
          </a:prstGeom>
        </p:spPr>
      </p:pic>
      <p:pic>
        <p:nvPicPr>
          <p:cNvPr id="18" name="Picture 18"/>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5986130" y="4189921"/>
            <a:ext cx="6370546" cy="17178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9"/>
          <p:cNvPicPr>
            <a:picLocks noChangeAspect="1"/>
          </p:cNvPicPr>
          <p:nvPr/>
        </p:nvPicPr>
        <p:blipFill>
          <a:blip r:embed="rId10"/>
          <a:srcRect/>
          <a:stretch>
            <a:fillRect/>
          </a:stretch>
        </p:blipFill>
        <p:spPr>
          <a:xfrm rot="-1770958">
            <a:off x="818870" y="4758789"/>
            <a:ext cx="1334875" cy="1325540"/>
          </a:xfrm>
          <a:prstGeom prst="rect">
            <a:avLst/>
          </a:prstGeom>
        </p:spPr>
      </p:pic>
      <p:pic>
        <p:nvPicPr>
          <p:cNvPr id="20" name="Picture 20"/>
          <p:cNvPicPr>
            <a:picLocks noChangeAspect="1"/>
          </p:cNvPicPr>
          <p:nvPr/>
        </p:nvPicPr>
        <p:blipFill>
          <a:blip r:embed="rId11"/>
          <a:srcRect/>
          <a:stretch>
            <a:fillRect/>
          </a:stretch>
        </p:blipFill>
        <p:spPr>
          <a:xfrm rot="1472479">
            <a:off x="8878988" y="8231365"/>
            <a:ext cx="1421244" cy="1421244"/>
          </a:xfrm>
          <a:prstGeom prst="rect">
            <a:avLst/>
          </a:prstGeom>
        </p:spPr>
      </p:pic>
      <p:pic>
        <p:nvPicPr>
          <p:cNvPr id="21" name="Picture 21"/>
          <p:cNvPicPr>
            <a:picLocks noChangeAspect="1"/>
          </p:cNvPicPr>
          <p:nvPr/>
        </p:nvPicPr>
        <p:blipFill>
          <a:blip r:embed="rId12"/>
          <a:srcRect/>
          <a:stretch>
            <a:fillRect/>
          </a:stretch>
        </p:blipFill>
        <p:spPr>
          <a:xfrm rot="-925630">
            <a:off x="4176335" y="6699761"/>
            <a:ext cx="1356392" cy="1356392"/>
          </a:xfrm>
          <a:prstGeom prst="rect">
            <a:avLst/>
          </a:prstGeom>
        </p:spPr>
      </p:pic>
      <p:pic>
        <p:nvPicPr>
          <p:cNvPr id="22" name="Picture 22"/>
          <p:cNvPicPr>
            <a:picLocks noChangeAspect="1"/>
          </p:cNvPicPr>
          <p:nvPr/>
        </p:nvPicPr>
        <p:blipFill>
          <a:blip r:embed="rId13"/>
          <a:srcRect/>
          <a:stretch>
            <a:fillRect/>
          </a:stretch>
        </p:blipFill>
        <p:spPr>
          <a:xfrm rot="-879041">
            <a:off x="13567254" y="7097162"/>
            <a:ext cx="1404001" cy="1404001"/>
          </a:xfrm>
          <a:prstGeom prst="rect">
            <a:avLst/>
          </a:prstGeom>
        </p:spPr>
      </p:pic>
      <p:pic>
        <p:nvPicPr>
          <p:cNvPr id="23" name="Picture 23"/>
          <p:cNvPicPr>
            <a:picLocks noChangeAspect="1"/>
          </p:cNvPicPr>
          <p:nvPr/>
        </p:nvPicPr>
        <p:blipFill>
          <a:blip r:embed="rId14"/>
          <a:srcRect/>
          <a:stretch>
            <a:fillRect/>
          </a:stretch>
        </p:blipFill>
        <p:spPr>
          <a:xfrm rot="986035">
            <a:off x="16137163" y="8553029"/>
            <a:ext cx="1410541" cy="1410541"/>
          </a:xfrm>
          <a:prstGeom prst="rect">
            <a:avLst/>
          </a:prstGeom>
        </p:spPr>
      </p:pic>
      <p:pic>
        <p:nvPicPr>
          <p:cNvPr id="24" name="Picture 24"/>
          <p:cNvPicPr>
            <a:picLocks noChangeAspect="1"/>
          </p:cNvPicPr>
          <p:nvPr/>
        </p:nvPicPr>
        <p:blipFill>
          <a:blip r:embed="rId15"/>
          <a:srcRect/>
          <a:stretch>
            <a:fillRect/>
          </a:stretch>
        </p:blipFill>
        <p:spPr>
          <a:xfrm rot="249574">
            <a:off x="5598370" y="1863613"/>
            <a:ext cx="1369701" cy="1360123"/>
          </a:xfrm>
          <a:prstGeom prst="rect">
            <a:avLst/>
          </a:prstGeom>
        </p:spPr>
      </p:pic>
      <p:pic>
        <p:nvPicPr>
          <p:cNvPr id="25" name="Picture 25"/>
          <p:cNvPicPr>
            <a:picLocks noChangeAspect="1"/>
          </p:cNvPicPr>
          <p:nvPr/>
        </p:nvPicPr>
        <p:blipFill>
          <a:blip r:embed="rId16"/>
          <a:srcRect/>
          <a:stretch>
            <a:fillRect/>
          </a:stretch>
        </p:blipFill>
        <p:spPr>
          <a:xfrm rot="-425042">
            <a:off x="9368281" y="1793509"/>
            <a:ext cx="1406546" cy="1396710"/>
          </a:xfrm>
          <a:prstGeom prst="rect">
            <a:avLst/>
          </a:prstGeom>
        </p:spPr>
      </p:pic>
      <p:pic>
        <p:nvPicPr>
          <p:cNvPr id="26" name="Picture 26"/>
          <p:cNvPicPr>
            <a:picLocks noChangeAspect="1"/>
          </p:cNvPicPr>
          <p:nvPr/>
        </p:nvPicPr>
        <p:blipFill>
          <a:blip r:embed="rId17"/>
          <a:srcRect/>
          <a:stretch>
            <a:fillRect/>
          </a:stretch>
        </p:blipFill>
        <p:spPr>
          <a:xfrm rot="694021">
            <a:off x="12993190" y="1349300"/>
            <a:ext cx="1421326" cy="1411387"/>
          </a:xfrm>
          <a:prstGeom prst="rect">
            <a:avLst/>
          </a:prstGeom>
        </p:spPr>
      </p:pic>
      <p:pic>
        <p:nvPicPr>
          <p:cNvPr id="27" name="Picture 27"/>
          <p:cNvPicPr>
            <a:picLocks noChangeAspect="1"/>
          </p:cNvPicPr>
          <p:nvPr/>
        </p:nvPicPr>
        <p:blipFill>
          <a:blip r:embed="rId18"/>
          <a:srcRect/>
          <a:stretch>
            <a:fillRect/>
          </a:stretch>
        </p:blipFill>
        <p:spPr>
          <a:xfrm rot="1273553">
            <a:off x="16243133" y="4069021"/>
            <a:ext cx="1396935" cy="1406773"/>
          </a:xfrm>
          <a:prstGeom prst="rect">
            <a:avLst/>
          </a:prstGeom>
        </p:spPr>
      </p:pic>
      <p:pic>
        <p:nvPicPr>
          <p:cNvPr id="28" name="Picture 28"/>
          <p:cNvPicPr>
            <a:picLocks noChangeAspect="1"/>
          </p:cNvPicPr>
          <p:nvPr/>
        </p:nvPicPr>
        <p:blipFill>
          <a:blip r:embed="rId19"/>
          <a:srcRect/>
          <a:stretch>
            <a:fillRect/>
          </a:stretch>
        </p:blipFill>
        <p:spPr>
          <a:xfrm rot="-336693">
            <a:off x="2382438" y="1028700"/>
            <a:ext cx="1405678" cy="1405678"/>
          </a:xfrm>
          <a:prstGeom prst="rect">
            <a:avLst/>
          </a:prstGeom>
        </p:spPr>
      </p:pic>
      <p:pic>
        <p:nvPicPr>
          <p:cNvPr id="29" name="Picture 29"/>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rot="2851397">
            <a:off x="2454981" y="6173541"/>
            <a:ext cx="319992" cy="30719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grpSp>
        <p:nvGrpSpPr>
          <p:cNvPr id="2" name="Group 2"/>
          <p:cNvGrpSpPr/>
          <p:nvPr/>
        </p:nvGrpSpPr>
        <p:grpSpPr>
          <a:xfrm>
            <a:off x="2413933" y="1600952"/>
            <a:ext cx="4176445" cy="1321275"/>
            <a:chOff x="748390" y="195499"/>
            <a:chExt cx="5568593" cy="1761700"/>
          </a:xfrm>
        </p:grpSpPr>
        <p:pic>
          <p:nvPicPr>
            <p:cNvPr id="4" name="Pictur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244331">
              <a:off x="748390" y="195499"/>
              <a:ext cx="5568593" cy="1761700"/>
            </a:xfrm>
            <a:prstGeom prst="rect">
              <a:avLst/>
            </a:prstGeom>
          </p:spPr>
        </p:pic>
        <p:sp>
          <p:nvSpPr>
            <p:cNvPr id="5" name="TextBox 5"/>
            <p:cNvSpPr txBox="1"/>
            <p:nvPr/>
          </p:nvSpPr>
          <p:spPr>
            <a:xfrm>
              <a:off x="1129827" y="296292"/>
              <a:ext cx="4805720" cy="1504685"/>
            </a:xfrm>
            <a:prstGeom prst="rect">
              <a:avLst/>
            </a:prstGeom>
          </p:spPr>
          <p:txBody>
            <a:bodyPr lIns="0" tIns="0" rIns="0" bIns="0" rtlCol="0" anchor="t">
              <a:spAutoFit/>
            </a:bodyPr>
            <a:lstStyle/>
            <a:p>
              <a:pPr algn="ctr">
                <a:lnSpc>
                  <a:spcPts val="8800"/>
                </a:lnSpc>
              </a:pPr>
              <a:r>
                <a:rPr lang="en-US" sz="6000" dirty="0">
                  <a:solidFill>
                    <a:srgbClr val="000000"/>
                  </a:solidFill>
                  <a:latin typeface="Amatic SC Bold"/>
                </a:rPr>
                <a:t>Some Questions </a:t>
              </a:r>
            </a:p>
          </p:txBody>
        </p:sp>
      </p:grpSp>
      <p:grpSp>
        <p:nvGrpSpPr>
          <p:cNvPr id="6" name="Group 6"/>
          <p:cNvGrpSpPr/>
          <p:nvPr/>
        </p:nvGrpSpPr>
        <p:grpSpPr>
          <a:xfrm>
            <a:off x="1310844" y="3619500"/>
            <a:ext cx="6892696" cy="836576"/>
            <a:chOff x="9076" y="-30579"/>
            <a:chExt cx="9190261" cy="1115435"/>
          </a:xfrm>
        </p:grpSpPr>
        <p:pic>
          <p:nvPicPr>
            <p:cNvPr id="7"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41666">
              <a:off x="9076" y="50382"/>
              <a:ext cx="2456025" cy="491205"/>
            </a:xfrm>
            <a:prstGeom prst="rect">
              <a:avLst/>
            </a:prstGeom>
          </p:spPr>
        </p:pic>
        <p:sp>
          <p:nvSpPr>
            <p:cNvPr id="8" name="TextBox 8"/>
            <p:cNvSpPr txBox="1"/>
            <p:nvPr/>
          </p:nvSpPr>
          <p:spPr>
            <a:xfrm>
              <a:off x="164809" y="-30579"/>
              <a:ext cx="9034528" cy="1115435"/>
            </a:xfrm>
            <a:prstGeom prst="rect">
              <a:avLst/>
            </a:prstGeom>
          </p:spPr>
          <p:txBody>
            <a:bodyPr lIns="0" tIns="0" rIns="0" bIns="0" rtlCol="0" anchor="t">
              <a:spAutoFit/>
            </a:bodyPr>
            <a:lstStyle/>
            <a:p>
              <a:pPr lvl="0">
                <a:lnSpc>
                  <a:spcPts val="3359"/>
                </a:lnSpc>
                <a:spcBef>
                  <a:spcPct val="0"/>
                </a:spcBef>
              </a:pPr>
              <a:r>
                <a:rPr lang="en-US" sz="2400" u="none" dirty="0">
                  <a:solidFill>
                    <a:srgbClr val="000000"/>
                  </a:solidFill>
                  <a:latin typeface="Muli Regular Bold"/>
                </a:rPr>
                <a:t>Question 1: </a:t>
              </a:r>
              <a:r>
                <a:rPr lang="en-US" sz="2400" dirty="0">
                  <a:solidFill>
                    <a:srgbClr val="000000"/>
                  </a:solidFill>
                  <a:latin typeface="Muli Regular"/>
                </a:rPr>
                <a:t>Can you suggest any other example of good practices to save energy?</a:t>
              </a:r>
            </a:p>
          </p:txBody>
        </p:sp>
      </p:grpSp>
      <p:grpSp>
        <p:nvGrpSpPr>
          <p:cNvPr id="10" name="Group 10"/>
          <p:cNvGrpSpPr/>
          <p:nvPr/>
        </p:nvGrpSpPr>
        <p:grpSpPr>
          <a:xfrm>
            <a:off x="9658260" y="1431394"/>
            <a:ext cx="6892696" cy="836576"/>
            <a:chOff x="9076" y="-30579"/>
            <a:chExt cx="9190261" cy="1115435"/>
          </a:xfrm>
        </p:grpSpPr>
        <p:pic>
          <p:nvPicPr>
            <p:cNvPr id="11" name="Picture 1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41666">
              <a:off x="9076" y="50382"/>
              <a:ext cx="2456025" cy="491205"/>
            </a:xfrm>
            <a:prstGeom prst="rect">
              <a:avLst/>
            </a:prstGeom>
          </p:spPr>
        </p:pic>
        <p:sp>
          <p:nvSpPr>
            <p:cNvPr id="12" name="TextBox 12"/>
            <p:cNvSpPr txBox="1"/>
            <p:nvPr/>
          </p:nvSpPr>
          <p:spPr>
            <a:xfrm>
              <a:off x="164809" y="-30579"/>
              <a:ext cx="9034528" cy="1115435"/>
            </a:xfrm>
            <a:prstGeom prst="rect">
              <a:avLst/>
            </a:prstGeom>
          </p:spPr>
          <p:txBody>
            <a:bodyPr lIns="0" tIns="0" rIns="0" bIns="0" rtlCol="0" anchor="t">
              <a:spAutoFit/>
            </a:bodyPr>
            <a:lstStyle/>
            <a:p>
              <a:pPr>
                <a:lnSpc>
                  <a:spcPts val="3359"/>
                </a:lnSpc>
                <a:spcBef>
                  <a:spcPct val="0"/>
                </a:spcBef>
              </a:pPr>
              <a:r>
                <a:rPr lang="en-US" sz="2400" u="none" dirty="0">
                  <a:solidFill>
                    <a:srgbClr val="000000"/>
                  </a:solidFill>
                  <a:latin typeface="Muli Regular Bold"/>
                </a:rPr>
                <a:t>Question 2: </a:t>
              </a:r>
              <a:r>
                <a:rPr lang="en-US" sz="2400" dirty="0">
                  <a:solidFill>
                    <a:srgbClr val="000000"/>
                  </a:solidFill>
                  <a:latin typeface="Muli Regular"/>
                </a:rPr>
                <a:t>Can you keep track of all actions to save energy you take in a week?</a:t>
              </a:r>
            </a:p>
          </p:txBody>
        </p:sp>
      </p:grpSp>
      <p:grpSp>
        <p:nvGrpSpPr>
          <p:cNvPr id="14" name="Group 14"/>
          <p:cNvGrpSpPr/>
          <p:nvPr/>
        </p:nvGrpSpPr>
        <p:grpSpPr>
          <a:xfrm>
            <a:off x="9658260" y="5692589"/>
            <a:ext cx="6892696" cy="836576"/>
            <a:chOff x="9076" y="-30579"/>
            <a:chExt cx="9190261" cy="1115435"/>
          </a:xfrm>
        </p:grpSpPr>
        <p:pic>
          <p:nvPicPr>
            <p:cNvPr id="15" name="Picture 1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41666">
              <a:off x="9076" y="50382"/>
              <a:ext cx="2456025" cy="491205"/>
            </a:xfrm>
            <a:prstGeom prst="rect">
              <a:avLst/>
            </a:prstGeom>
          </p:spPr>
        </p:pic>
        <p:sp>
          <p:nvSpPr>
            <p:cNvPr id="16" name="TextBox 16"/>
            <p:cNvSpPr txBox="1"/>
            <p:nvPr/>
          </p:nvSpPr>
          <p:spPr>
            <a:xfrm>
              <a:off x="164809" y="-30579"/>
              <a:ext cx="9034528" cy="1115435"/>
            </a:xfrm>
            <a:prstGeom prst="rect">
              <a:avLst/>
            </a:prstGeom>
          </p:spPr>
          <p:txBody>
            <a:bodyPr lIns="0" tIns="0" rIns="0" bIns="0" rtlCol="0" anchor="t">
              <a:spAutoFit/>
            </a:bodyPr>
            <a:lstStyle/>
            <a:p>
              <a:pPr lvl="0">
                <a:lnSpc>
                  <a:spcPts val="3359"/>
                </a:lnSpc>
                <a:spcBef>
                  <a:spcPct val="0"/>
                </a:spcBef>
              </a:pPr>
              <a:r>
                <a:rPr lang="en-US" sz="2400" u="none" dirty="0">
                  <a:solidFill>
                    <a:srgbClr val="000000"/>
                  </a:solidFill>
                  <a:latin typeface="Muli Regular Bold"/>
                </a:rPr>
                <a:t>Question 3: </a:t>
              </a:r>
              <a:r>
                <a:rPr lang="en-US" sz="2400" dirty="0">
                  <a:solidFill>
                    <a:srgbClr val="000000"/>
                  </a:solidFill>
                  <a:latin typeface="Muli Regular"/>
                </a:rPr>
                <a:t>How many renewable energy sources do you know?</a:t>
              </a:r>
            </a:p>
          </p:txBody>
        </p:sp>
      </p:grpSp>
      <p:pic>
        <p:nvPicPr>
          <p:cNvPr id="18" name="Picture 2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TextBox 9"/>
          <p:cNvSpPr txBox="1"/>
          <p:nvPr/>
        </p:nvSpPr>
        <p:spPr>
          <a:xfrm>
            <a:off x="1433986" y="4738925"/>
            <a:ext cx="6731454" cy="2616101"/>
          </a:xfrm>
          <a:prstGeom prst="rect">
            <a:avLst/>
          </a:prstGeom>
        </p:spPr>
        <p:txBody>
          <a:bodyPr lIns="0" tIns="0" rIns="0" bIns="0" rtlCol="0" anchor="t">
            <a:spAutoFit/>
          </a:bodyPr>
          <a:lstStyle/>
          <a:p>
            <a:pPr marL="0" lvl="0" indent="0" algn="l">
              <a:lnSpc>
                <a:spcPts val="3359"/>
              </a:lnSpc>
              <a:spcBef>
                <a:spcPct val="0"/>
              </a:spcBef>
            </a:pPr>
            <a:r>
              <a:rPr lang="en-US" sz="2400" u="none" dirty="0">
                <a:solidFill>
                  <a:srgbClr val="000000"/>
                </a:solidFill>
                <a:latin typeface="Muli Regular Bold"/>
              </a:rPr>
              <a:t>Answer 1: Switch off the television and any consoles when you are not using them. </a:t>
            </a:r>
          </a:p>
          <a:p>
            <a:pPr marL="0" lvl="0" indent="0" algn="l">
              <a:lnSpc>
                <a:spcPts val="3359"/>
              </a:lnSpc>
              <a:spcBef>
                <a:spcPct val="0"/>
              </a:spcBef>
            </a:pPr>
            <a:r>
              <a:rPr lang="en-US" sz="2400" u="none" dirty="0">
                <a:solidFill>
                  <a:srgbClr val="000000"/>
                </a:solidFill>
                <a:latin typeface="Muli Regular Bold"/>
              </a:rPr>
              <a:t>Use the shut down function on your computers and laptops.</a:t>
            </a:r>
          </a:p>
          <a:p>
            <a:pPr marL="0" lvl="0" indent="0" algn="l">
              <a:lnSpc>
                <a:spcPts val="3359"/>
              </a:lnSpc>
              <a:spcBef>
                <a:spcPct val="0"/>
              </a:spcBef>
            </a:pPr>
            <a:r>
              <a:rPr lang="en-US" sz="2400" dirty="0">
                <a:solidFill>
                  <a:srgbClr val="000000"/>
                </a:solidFill>
                <a:latin typeface="Muli Regular Bold"/>
              </a:rPr>
              <a:t>Turn off or unplug electric items when you are finished with them. </a:t>
            </a:r>
            <a:endParaRPr lang="en-US" sz="2400" u="none" dirty="0">
              <a:solidFill>
                <a:srgbClr val="000000"/>
              </a:solidFill>
              <a:latin typeface="Muli Regular Bold"/>
            </a:endParaRPr>
          </a:p>
        </p:txBody>
      </p:sp>
      <p:sp>
        <p:nvSpPr>
          <p:cNvPr id="20" name="TextBox 13"/>
          <p:cNvSpPr txBox="1"/>
          <p:nvPr/>
        </p:nvSpPr>
        <p:spPr>
          <a:xfrm>
            <a:off x="9775060" y="2510851"/>
            <a:ext cx="6731454" cy="1744067"/>
          </a:xfrm>
          <a:prstGeom prst="rect">
            <a:avLst/>
          </a:prstGeom>
        </p:spPr>
        <p:txBody>
          <a:bodyPr lIns="0" tIns="0" rIns="0" bIns="0" rtlCol="0" anchor="t">
            <a:spAutoFit/>
          </a:bodyPr>
          <a:lstStyle/>
          <a:p>
            <a:pPr marL="0" lvl="0" indent="0" algn="l">
              <a:lnSpc>
                <a:spcPts val="3359"/>
              </a:lnSpc>
              <a:spcBef>
                <a:spcPct val="0"/>
              </a:spcBef>
            </a:pPr>
            <a:r>
              <a:rPr lang="en-US" sz="2400" u="none" dirty="0">
                <a:solidFill>
                  <a:srgbClr val="000000"/>
                </a:solidFill>
                <a:latin typeface="Muli Regular Bold"/>
              </a:rPr>
              <a:t>Answer 2: Create a tally board with pupils’ names and 3-4 actions to save energy and track their progress.</a:t>
            </a:r>
          </a:p>
          <a:p>
            <a:pPr marL="0" lvl="0" indent="0" algn="l">
              <a:lnSpc>
                <a:spcPts val="3359"/>
              </a:lnSpc>
              <a:spcBef>
                <a:spcPct val="0"/>
              </a:spcBef>
            </a:pPr>
            <a:endParaRPr lang="en-US" sz="2400" u="none" dirty="0">
              <a:solidFill>
                <a:srgbClr val="000000"/>
              </a:solidFill>
              <a:latin typeface="Muli Regular Bold"/>
            </a:endParaRPr>
          </a:p>
        </p:txBody>
      </p:sp>
      <p:sp>
        <p:nvSpPr>
          <p:cNvPr id="21" name="TextBox 17"/>
          <p:cNvSpPr txBox="1"/>
          <p:nvPr/>
        </p:nvSpPr>
        <p:spPr>
          <a:xfrm>
            <a:off x="9781402" y="6812013"/>
            <a:ext cx="6731454" cy="836576"/>
          </a:xfrm>
          <a:prstGeom prst="rect">
            <a:avLst/>
          </a:prstGeom>
        </p:spPr>
        <p:txBody>
          <a:bodyPr lIns="0" tIns="0" rIns="0" bIns="0" rtlCol="0" anchor="t">
            <a:spAutoFit/>
          </a:bodyPr>
          <a:lstStyle/>
          <a:p>
            <a:pPr marL="0" lvl="0" indent="0" algn="l">
              <a:lnSpc>
                <a:spcPts val="3359"/>
              </a:lnSpc>
              <a:spcBef>
                <a:spcPct val="0"/>
              </a:spcBef>
            </a:pPr>
            <a:r>
              <a:rPr lang="en-US" sz="2400" u="none" dirty="0">
                <a:solidFill>
                  <a:srgbClr val="000000"/>
                </a:solidFill>
                <a:latin typeface="Muli Regular Bold"/>
              </a:rPr>
              <a:t>Answer 3: Wind Power</a:t>
            </a:r>
            <a:r>
              <a:rPr lang="en-US" sz="2400" dirty="0">
                <a:solidFill>
                  <a:srgbClr val="000000"/>
                </a:solidFill>
                <a:latin typeface="Muli Regular Bold"/>
              </a:rPr>
              <a:t>; Solar Power; Geothermal; Biomass; Hydro Energy.</a:t>
            </a:r>
            <a:endParaRPr lang="en-US" sz="2400" u="none" dirty="0">
              <a:solidFill>
                <a:srgbClr val="000000"/>
              </a:solidFill>
              <a:latin typeface="Muli Regular 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914D"/>
        </a:solidFill>
        <a:effectLst/>
      </p:bgPr>
    </p:bg>
    <p:spTree>
      <p:nvGrpSpPr>
        <p:cNvPr id="1" name=""/>
        <p:cNvGrpSpPr/>
        <p:nvPr/>
      </p:nvGrpSpPr>
      <p:grpSpPr>
        <a:xfrm>
          <a:off x="0" y="0"/>
          <a:ext cx="0" cy="0"/>
          <a:chOff x="0" y="0"/>
          <a:chExt cx="0" cy="0"/>
        </a:xfrm>
      </p:grpSpPr>
      <p:grpSp>
        <p:nvGrpSpPr>
          <p:cNvPr id="2" name="Group 2"/>
          <p:cNvGrpSpPr/>
          <p:nvPr/>
        </p:nvGrpSpPr>
        <p:grpSpPr>
          <a:xfrm>
            <a:off x="3430792" y="2572243"/>
            <a:ext cx="11426416" cy="4623094"/>
            <a:chOff x="0" y="429356"/>
            <a:chExt cx="15235222" cy="6164125"/>
          </a:xfrm>
        </p:grpSpPr>
        <p:pic>
          <p:nvPicPr>
            <p:cNvPr id="3" name="Picture 3"/>
            <p:cNvPicPr>
              <a:picLocks noChangeAspect="1"/>
            </p:cNvPicPr>
            <p:nvPr/>
          </p:nvPicPr>
          <p:blipFill>
            <a:blip r:embed="rId2"/>
            <a:srcRect/>
            <a:stretch>
              <a:fillRect/>
            </a:stretch>
          </p:blipFill>
          <p:spPr>
            <a:xfrm rot="262007">
              <a:off x="1909823" y="429356"/>
              <a:ext cx="11415576" cy="3611473"/>
            </a:xfrm>
            <a:prstGeom prst="rect">
              <a:avLst/>
            </a:prstGeom>
          </p:spPr>
        </p:pic>
        <p:sp>
          <p:nvSpPr>
            <p:cNvPr id="4" name="TextBox 4"/>
            <p:cNvSpPr txBox="1"/>
            <p:nvPr/>
          </p:nvSpPr>
          <p:spPr>
            <a:xfrm>
              <a:off x="2409131" y="510433"/>
              <a:ext cx="10416959" cy="3182620"/>
            </a:xfrm>
            <a:prstGeom prst="rect">
              <a:avLst/>
            </a:prstGeom>
          </p:spPr>
          <p:txBody>
            <a:bodyPr lIns="0" tIns="0" rIns="0" bIns="0" rtlCol="0" anchor="t">
              <a:spAutoFit/>
            </a:bodyPr>
            <a:lstStyle/>
            <a:p>
              <a:pPr algn="ctr">
                <a:lnSpc>
                  <a:spcPts val="20160"/>
                </a:lnSpc>
                <a:spcBef>
                  <a:spcPct val="0"/>
                </a:spcBef>
              </a:pPr>
              <a:r>
                <a:rPr lang="en-US" sz="14400">
                  <a:solidFill>
                    <a:srgbClr val="000000"/>
                  </a:solidFill>
                  <a:latin typeface="Amatic SC Bold"/>
                </a:rPr>
                <a:t>ACTIVITY TIME</a:t>
              </a:r>
            </a:p>
          </p:txBody>
        </p:sp>
        <p:sp>
          <p:nvSpPr>
            <p:cNvPr id="5" name="TextBox 5"/>
            <p:cNvSpPr txBox="1"/>
            <p:nvPr/>
          </p:nvSpPr>
          <p:spPr>
            <a:xfrm>
              <a:off x="190232" y="6152677"/>
              <a:ext cx="14854758" cy="440804"/>
            </a:xfrm>
            <a:prstGeom prst="rect">
              <a:avLst/>
            </a:prstGeom>
          </p:spPr>
          <p:txBody>
            <a:bodyPr lIns="0" tIns="0" rIns="0" bIns="0" rtlCol="0" anchor="t">
              <a:spAutoFit/>
            </a:bodyPr>
            <a:lstStyle/>
            <a:p>
              <a:pPr marL="0" lvl="0" indent="0" algn="ctr">
                <a:lnSpc>
                  <a:spcPts val="2800"/>
                </a:lnSpc>
                <a:spcBef>
                  <a:spcPct val="0"/>
                </a:spcBef>
              </a:pPr>
              <a:endParaRPr lang="en-US" sz="2000" u="none" dirty="0">
                <a:solidFill>
                  <a:srgbClr val="F8F4E8"/>
                </a:solidFill>
                <a:latin typeface="Muli Regular"/>
              </a:endParaRPr>
            </a:p>
          </p:txBody>
        </p:sp>
        <p:sp>
          <p:nvSpPr>
            <p:cNvPr id="6" name="TextBox 6"/>
            <p:cNvSpPr txBox="1"/>
            <p:nvPr/>
          </p:nvSpPr>
          <p:spPr>
            <a:xfrm>
              <a:off x="0" y="4276961"/>
              <a:ext cx="15235222" cy="534079"/>
            </a:xfrm>
            <a:prstGeom prst="rect">
              <a:avLst/>
            </a:prstGeom>
          </p:spPr>
          <p:txBody>
            <a:bodyPr lIns="0" tIns="0" rIns="0" bIns="0" rtlCol="0" anchor="t">
              <a:spAutoFit/>
            </a:bodyPr>
            <a:lstStyle/>
            <a:p>
              <a:pPr marL="0" lvl="0" indent="0" algn="ctr">
                <a:lnSpc>
                  <a:spcPts val="3359"/>
                </a:lnSpc>
                <a:spcBef>
                  <a:spcPct val="0"/>
                </a:spcBef>
              </a:pPr>
              <a:endParaRPr lang="en-US" sz="2400" u="none" spc="72" dirty="0">
                <a:solidFill>
                  <a:srgbClr val="000000"/>
                </a:solidFill>
                <a:latin typeface="Muli Bold"/>
              </a:endParaRPr>
            </a:p>
          </p:txBody>
        </p:sp>
      </p:grpSp>
      <p:pic>
        <p:nvPicPr>
          <p:cNvPr id="7" name="Picture 7"/>
          <p:cNvPicPr>
            <a:picLocks noChangeAspect="1"/>
          </p:cNvPicPr>
          <p:nvPr/>
        </p:nvPicPr>
        <p:blipFill>
          <a:blip r:embed="rId3"/>
          <a:srcRect/>
          <a:stretch>
            <a:fillRect/>
          </a:stretch>
        </p:blipFill>
        <p:spPr>
          <a:xfrm rot="-715342">
            <a:off x="14569864" y="8736804"/>
            <a:ext cx="541332" cy="519679"/>
          </a:xfrm>
          <a:prstGeom prst="rect">
            <a:avLst/>
          </a:prstGeom>
        </p:spPr>
      </p:pic>
      <p:pic>
        <p:nvPicPr>
          <p:cNvPr id="8" name="Picture 8"/>
          <p:cNvPicPr>
            <a:picLocks noChangeAspect="1"/>
          </p:cNvPicPr>
          <p:nvPr/>
        </p:nvPicPr>
        <p:blipFill>
          <a:blip r:embed="rId4"/>
          <a:srcRect/>
          <a:stretch>
            <a:fillRect/>
          </a:stretch>
        </p:blipFill>
        <p:spPr>
          <a:xfrm rot="-9339016">
            <a:off x="15534760" y="2137828"/>
            <a:ext cx="1748898" cy="2199872"/>
          </a:xfrm>
          <a:prstGeom prst="rect">
            <a:avLst/>
          </a:prstGeom>
        </p:spPr>
      </p:pic>
      <p:pic>
        <p:nvPicPr>
          <p:cNvPr id="9" name="Picture 9"/>
          <p:cNvPicPr>
            <a:picLocks noChangeAspect="1"/>
          </p:cNvPicPr>
          <p:nvPr/>
        </p:nvPicPr>
        <p:blipFill>
          <a:blip r:embed="rId5"/>
          <a:srcRect/>
          <a:stretch>
            <a:fillRect/>
          </a:stretch>
        </p:blipFill>
        <p:spPr>
          <a:xfrm rot="9640793">
            <a:off x="14658911" y="5167994"/>
            <a:ext cx="542729" cy="919879"/>
          </a:xfrm>
          <a:prstGeom prst="rect">
            <a:avLst/>
          </a:prstGeom>
        </p:spPr>
      </p:pic>
      <p:pic>
        <p:nvPicPr>
          <p:cNvPr id="10" name="Picture 10"/>
          <p:cNvPicPr>
            <a:picLocks noChangeAspect="1"/>
          </p:cNvPicPr>
          <p:nvPr/>
        </p:nvPicPr>
        <p:blipFill>
          <a:blip r:embed="rId6"/>
          <a:srcRect/>
          <a:stretch>
            <a:fillRect/>
          </a:stretch>
        </p:blipFill>
        <p:spPr>
          <a:xfrm rot="-10800000">
            <a:off x="12058295" y="999013"/>
            <a:ext cx="758759" cy="837986"/>
          </a:xfrm>
          <a:prstGeom prst="rect">
            <a:avLst/>
          </a:prstGeom>
        </p:spPr>
      </p:pic>
      <p:pic>
        <p:nvPicPr>
          <p:cNvPr id="11" name="Picture 11"/>
          <p:cNvPicPr>
            <a:picLocks noChangeAspect="1"/>
          </p:cNvPicPr>
          <p:nvPr/>
        </p:nvPicPr>
        <p:blipFill>
          <a:blip r:embed="rId4"/>
          <a:srcRect/>
          <a:stretch>
            <a:fillRect/>
          </a:stretch>
        </p:blipFill>
        <p:spPr>
          <a:xfrm rot="-5989725">
            <a:off x="947961" y="7781886"/>
            <a:ext cx="1675438" cy="2107469"/>
          </a:xfrm>
          <a:prstGeom prst="rect">
            <a:avLst/>
          </a:prstGeom>
        </p:spPr>
      </p:pic>
      <p:pic>
        <p:nvPicPr>
          <p:cNvPr id="12" name="Picture 12"/>
          <p:cNvPicPr>
            <a:picLocks noChangeAspect="1"/>
          </p:cNvPicPr>
          <p:nvPr/>
        </p:nvPicPr>
        <p:blipFill>
          <a:blip r:embed="rId3"/>
          <a:srcRect/>
          <a:stretch>
            <a:fillRect/>
          </a:stretch>
        </p:blipFill>
        <p:spPr>
          <a:xfrm rot="3316355">
            <a:off x="15084002" y="1020946"/>
            <a:ext cx="509049" cy="488687"/>
          </a:xfrm>
          <a:prstGeom prst="rect">
            <a:avLst/>
          </a:prstGeom>
        </p:spPr>
      </p:pic>
      <p:pic>
        <p:nvPicPr>
          <p:cNvPr id="13" name="Picture 13"/>
          <p:cNvPicPr>
            <a:picLocks noChangeAspect="1"/>
          </p:cNvPicPr>
          <p:nvPr/>
        </p:nvPicPr>
        <p:blipFill>
          <a:blip r:embed="rId3"/>
          <a:srcRect/>
          <a:stretch>
            <a:fillRect/>
          </a:stretch>
        </p:blipFill>
        <p:spPr>
          <a:xfrm rot="-9377544">
            <a:off x="17027424" y="6146079"/>
            <a:ext cx="509049" cy="488687"/>
          </a:xfrm>
          <a:prstGeom prst="rect">
            <a:avLst/>
          </a:prstGeom>
        </p:spPr>
      </p:pic>
      <p:pic>
        <p:nvPicPr>
          <p:cNvPr id="14" name="Picture 1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7948602">
            <a:off x="8831852" y="8360614"/>
            <a:ext cx="319992" cy="307192"/>
          </a:xfrm>
          <a:prstGeom prst="rect">
            <a:avLst/>
          </a:prstGeom>
        </p:spPr>
      </p:pic>
      <p:pic>
        <p:nvPicPr>
          <p:cNvPr id="15" name="Picture 15"/>
          <p:cNvPicPr>
            <a:picLocks noChangeAspect="1"/>
          </p:cNvPicPr>
          <p:nvPr/>
        </p:nvPicPr>
        <p:blipFill>
          <a:blip r:embed="rId3"/>
          <a:srcRect/>
          <a:stretch>
            <a:fillRect/>
          </a:stretch>
        </p:blipFill>
        <p:spPr>
          <a:xfrm rot="780538">
            <a:off x="4234126" y="8587666"/>
            <a:ext cx="516571" cy="495908"/>
          </a:xfrm>
          <a:prstGeom prst="rect">
            <a:avLst/>
          </a:prstGeom>
        </p:spPr>
      </p:pic>
      <p:pic>
        <p:nvPicPr>
          <p:cNvPr id="16" name="Picture 16"/>
          <p:cNvPicPr>
            <a:picLocks noChangeAspect="1"/>
          </p:cNvPicPr>
          <p:nvPr/>
        </p:nvPicPr>
        <p:blipFill>
          <a:blip r:embed="rId3"/>
          <a:srcRect/>
          <a:stretch>
            <a:fillRect/>
          </a:stretch>
        </p:blipFill>
        <p:spPr>
          <a:xfrm rot="4416892">
            <a:off x="982367" y="5827930"/>
            <a:ext cx="513645" cy="493100"/>
          </a:xfrm>
          <a:prstGeom prst="rect">
            <a:avLst/>
          </a:prstGeom>
        </p:spPr>
      </p:pic>
      <p:pic>
        <p:nvPicPr>
          <p:cNvPr id="17" name="Picture 17"/>
          <p:cNvPicPr>
            <a:picLocks noChangeAspect="1"/>
          </p:cNvPicPr>
          <p:nvPr/>
        </p:nvPicPr>
        <p:blipFill>
          <a:blip r:embed="rId3"/>
          <a:srcRect/>
          <a:stretch>
            <a:fillRect/>
          </a:stretch>
        </p:blipFill>
        <p:spPr>
          <a:xfrm rot="-5043193">
            <a:off x="2979351" y="795305"/>
            <a:ext cx="424393" cy="407417"/>
          </a:xfrm>
          <a:prstGeom prst="rect">
            <a:avLst/>
          </a:prstGeom>
        </p:spPr>
      </p:pic>
      <p:pic>
        <p:nvPicPr>
          <p:cNvPr id="18" name="Picture 18"/>
          <p:cNvPicPr>
            <a:picLocks noChangeAspect="1"/>
          </p:cNvPicPr>
          <p:nvPr/>
        </p:nvPicPr>
        <p:blipFill>
          <a:blip r:embed="rId5"/>
          <a:srcRect/>
          <a:stretch>
            <a:fillRect/>
          </a:stretch>
        </p:blipFill>
        <p:spPr>
          <a:xfrm rot="-9454258">
            <a:off x="5477447" y="1295983"/>
            <a:ext cx="511678" cy="867251"/>
          </a:xfrm>
          <a:prstGeom prst="rect">
            <a:avLst/>
          </a:prstGeom>
        </p:spPr>
      </p:pic>
      <p:pic>
        <p:nvPicPr>
          <p:cNvPr id="19" name="Picture 19"/>
          <p:cNvPicPr>
            <a:picLocks noChangeAspect="1"/>
          </p:cNvPicPr>
          <p:nvPr/>
        </p:nvPicPr>
        <p:blipFill>
          <a:blip r:embed="rId6"/>
          <a:srcRect/>
          <a:stretch>
            <a:fillRect/>
          </a:stretch>
        </p:blipFill>
        <p:spPr>
          <a:xfrm rot="-8999956">
            <a:off x="6587718" y="9163963"/>
            <a:ext cx="567418" cy="626667"/>
          </a:xfrm>
          <a:prstGeom prst="rect">
            <a:avLst/>
          </a:prstGeom>
        </p:spPr>
      </p:pic>
      <p:pic>
        <p:nvPicPr>
          <p:cNvPr id="20" name="Picture 20"/>
          <p:cNvPicPr>
            <a:picLocks noChangeAspect="1"/>
          </p:cNvPicPr>
          <p:nvPr/>
        </p:nvPicPr>
        <p:blipFill>
          <a:blip r:embed="rId5"/>
          <a:srcRect/>
          <a:stretch>
            <a:fillRect/>
          </a:stretch>
        </p:blipFill>
        <p:spPr>
          <a:xfrm rot="645912">
            <a:off x="3171569" y="4498755"/>
            <a:ext cx="489149" cy="829067"/>
          </a:xfrm>
          <a:prstGeom prst="rect">
            <a:avLst/>
          </a:prstGeom>
        </p:spPr>
      </p:pic>
      <p:pic>
        <p:nvPicPr>
          <p:cNvPr id="21" name="Picture 21"/>
          <p:cNvPicPr>
            <a:picLocks noChangeAspect="1"/>
          </p:cNvPicPr>
          <p:nvPr/>
        </p:nvPicPr>
        <p:blipFill>
          <a:blip r:embed="rId5"/>
          <a:srcRect/>
          <a:stretch>
            <a:fillRect/>
          </a:stretch>
        </p:blipFill>
        <p:spPr>
          <a:xfrm rot="9130025">
            <a:off x="11728151" y="8659450"/>
            <a:ext cx="530353" cy="898904"/>
          </a:xfrm>
          <a:prstGeom prst="rect">
            <a:avLst/>
          </a:prstGeom>
        </p:spPr>
      </p:pic>
      <p:pic>
        <p:nvPicPr>
          <p:cNvPr id="22" name="Picture 22"/>
          <p:cNvPicPr>
            <a:picLocks noChangeAspect="1"/>
          </p:cNvPicPr>
          <p:nvPr/>
        </p:nvPicPr>
        <p:blipFill>
          <a:blip r:embed="rId3"/>
          <a:srcRect/>
          <a:stretch>
            <a:fillRect/>
          </a:stretch>
        </p:blipFill>
        <p:spPr>
          <a:xfrm rot="8960744">
            <a:off x="8867465" y="594786"/>
            <a:ext cx="554415" cy="532238"/>
          </a:xfrm>
          <a:prstGeom prst="rect">
            <a:avLst/>
          </a:prstGeom>
        </p:spPr>
      </p:pic>
      <p:pic>
        <p:nvPicPr>
          <p:cNvPr id="23" name="Picture 23"/>
          <p:cNvPicPr>
            <a:picLocks noChangeAspect="1"/>
          </p:cNvPicPr>
          <p:nvPr/>
        </p:nvPicPr>
        <p:blipFill>
          <a:blip r:embed="rId7"/>
          <a:srcRect/>
          <a:stretch>
            <a:fillRect/>
          </a:stretch>
        </p:blipFill>
        <p:spPr>
          <a:xfrm rot="-10106568">
            <a:off x="16676320" y="8584997"/>
            <a:ext cx="826577" cy="1185137"/>
          </a:xfrm>
          <a:prstGeom prst="rect">
            <a:avLst/>
          </a:prstGeom>
        </p:spPr>
      </p:pic>
      <p:pic>
        <p:nvPicPr>
          <p:cNvPr id="24" name="Picture 24"/>
          <p:cNvPicPr>
            <a:picLocks noChangeAspect="1"/>
          </p:cNvPicPr>
          <p:nvPr/>
        </p:nvPicPr>
        <p:blipFill>
          <a:blip r:embed="rId7"/>
          <a:srcRect/>
          <a:stretch>
            <a:fillRect/>
          </a:stretch>
        </p:blipFill>
        <p:spPr>
          <a:xfrm rot="8380897">
            <a:off x="775479" y="1871714"/>
            <a:ext cx="927423" cy="1329729"/>
          </a:xfrm>
          <a:prstGeom prst="rect">
            <a:avLst/>
          </a:prstGeom>
        </p:spPr>
      </p:pic>
      <p:pic>
        <p:nvPicPr>
          <p:cNvPr id="25" name="Picture 23"/>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18" name="Picture 2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30" name="Group 29"/>
          <p:cNvGrpSpPr/>
          <p:nvPr/>
        </p:nvGrpSpPr>
        <p:grpSpPr>
          <a:xfrm>
            <a:off x="13121" y="167536"/>
            <a:ext cx="5224790" cy="1321275"/>
            <a:chOff x="1971348" y="320762"/>
            <a:chExt cx="5224790" cy="1321275"/>
          </a:xfrm>
        </p:grpSpPr>
        <p:pic>
          <p:nvPicPr>
            <p:cNvPr id="23"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244331">
              <a:off x="2403842" y="320762"/>
              <a:ext cx="4176445" cy="1321275"/>
            </a:xfrm>
            <a:prstGeom prst="rect">
              <a:avLst/>
            </a:prstGeom>
          </p:spPr>
        </p:pic>
        <p:sp>
          <p:nvSpPr>
            <p:cNvPr id="22" name="TextBox 5"/>
            <p:cNvSpPr txBox="1"/>
            <p:nvPr/>
          </p:nvSpPr>
          <p:spPr>
            <a:xfrm>
              <a:off x="1971348" y="417143"/>
              <a:ext cx="5224790"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Activity Time</a:t>
              </a:r>
            </a:p>
          </p:txBody>
        </p:sp>
      </p:gr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1750560"/>
            <a:ext cx="5321321" cy="2971800"/>
          </a:xfrm>
          <a:prstGeom prst="rect">
            <a:avLst/>
          </a:prstGeom>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8289" y="1639037"/>
            <a:ext cx="5348697" cy="3016855"/>
          </a:xfrm>
          <a:prstGeom prst="rect">
            <a:avLst/>
          </a:prstGeom>
        </p:spPr>
      </p:pic>
      <p:pic>
        <p:nvPicPr>
          <p:cNvPr id="17" name="Picture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039600" y="1638300"/>
            <a:ext cx="5391358" cy="3016118"/>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8600" y="4984109"/>
            <a:ext cx="5334000" cy="2986605"/>
          </a:xfrm>
          <a:prstGeom prst="rect">
            <a:avLst/>
          </a:prstGeom>
        </p:spPr>
      </p:pic>
      <p:pic>
        <p:nvPicPr>
          <p:cNvPr id="25" name="Picture 2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13421" y="4981897"/>
            <a:ext cx="5336515" cy="2988817"/>
          </a:xfrm>
          <a:prstGeom prst="rect">
            <a:avLst/>
          </a:prstGeom>
        </p:spPr>
      </p:pic>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2102667" y="4972561"/>
            <a:ext cx="5328291" cy="2988817"/>
          </a:xfrm>
          <a:prstGeom prst="rect">
            <a:avLst/>
          </a:prstGeom>
        </p:spPr>
      </p:pic>
      <p:sp>
        <p:nvSpPr>
          <p:cNvPr id="27" name="Rectangle 26"/>
          <p:cNvSpPr/>
          <p:nvPr/>
        </p:nvSpPr>
        <p:spPr>
          <a:xfrm>
            <a:off x="359746" y="8420100"/>
            <a:ext cx="8264635" cy="646331"/>
          </a:xfrm>
          <a:prstGeom prst="rect">
            <a:avLst/>
          </a:prstGeom>
        </p:spPr>
        <p:txBody>
          <a:bodyPr wrap="none">
            <a:spAutoFit/>
          </a:bodyPr>
          <a:lstStyle/>
          <a:p>
            <a:r>
              <a:rPr lang="en-GB" dirty="0">
                <a:hlinkClick r:id="rId10"/>
              </a:rPr>
              <a:t>https://issuu.com/cowles_g/docs/competition_details_final_2021_-_plus_seeap_pres</a:t>
            </a:r>
            <a:endParaRPr lang="en-GB" dirty="0"/>
          </a:p>
          <a:p>
            <a:endParaRPr lang="en-GB" dirty="0"/>
          </a:p>
        </p:txBody>
      </p:sp>
      <p:sp>
        <p:nvSpPr>
          <p:cNvPr id="28" name="Rectangle 27"/>
          <p:cNvSpPr/>
          <p:nvPr/>
        </p:nvSpPr>
        <p:spPr>
          <a:xfrm>
            <a:off x="381000" y="9029700"/>
            <a:ext cx="6023059" cy="646331"/>
          </a:xfrm>
          <a:prstGeom prst="rect">
            <a:avLst/>
          </a:prstGeom>
        </p:spPr>
        <p:txBody>
          <a:bodyPr wrap="none">
            <a:spAutoFit/>
          </a:bodyPr>
          <a:lstStyle/>
          <a:p>
            <a:r>
              <a:rPr lang="en-GB" dirty="0">
                <a:hlinkClick r:id="rId11"/>
              </a:rPr>
              <a:t>https://www.eco-schoolsni.org/cgi-bin/generic?instanceID=53</a:t>
            </a:r>
            <a:endParaRPr lang="en-GB" dirty="0"/>
          </a:p>
          <a:p>
            <a:endParaRPr lang="en-GB" dirty="0"/>
          </a:p>
        </p:txBody>
      </p:sp>
      <p:sp>
        <p:nvSpPr>
          <p:cNvPr id="29" name="TextBox 5"/>
          <p:cNvSpPr txBox="1"/>
          <p:nvPr/>
        </p:nvSpPr>
        <p:spPr>
          <a:xfrm>
            <a:off x="4800599" y="-240926"/>
            <a:ext cx="8616401" cy="930126"/>
          </a:xfrm>
          <a:prstGeom prst="rect">
            <a:avLst/>
          </a:prstGeom>
        </p:spPr>
        <p:txBody>
          <a:bodyPr wrap="square" lIns="0" tIns="0" rIns="0" bIns="0" rtlCol="0" anchor="t">
            <a:spAutoFit/>
          </a:bodyPr>
          <a:lstStyle/>
          <a:p>
            <a:pPr>
              <a:lnSpc>
                <a:spcPts val="8800"/>
              </a:lnSpc>
            </a:pPr>
            <a:r>
              <a:rPr lang="en-US" sz="2800" dirty="0">
                <a:solidFill>
                  <a:srgbClr val="000000"/>
                </a:solidFill>
                <a:latin typeface="Amatic SC Bold"/>
              </a:rPr>
              <a:t>Complete the Energy Efficiency Competition by creating an eco-hero </a:t>
            </a:r>
          </a:p>
        </p:txBody>
      </p:sp>
      <p:sp>
        <p:nvSpPr>
          <p:cNvPr id="31" name="Rectangle 30"/>
          <p:cNvSpPr/>
          <p:nvPr/>
        </p:nvSpPr>
        <p:spPr>
          <a:xfrm>
            <a:off x="4720887" y="344761"/>
            <a:ext cx="10275570" cy="1022459"/>
          </a:xfrm>
          <a:prstGeom prst="rect">
            <a:avLst/>
          </a:prstGeom>
        </p:spPr>
        <p:txBody>
          <a:bodyPr wrap="none">
            <a:spAutoFit/>
          </a:bodyPr>
          <a:lstStyle/>
          <a:p>
            <a:pPr>
              <a:lnSpc>
                <a:spcPts val="8800"/>
              </a:lnSpc>
            </a:pPr>
            <a:r>
              <a:rPr lang="en-US" sz="2800" dirty="0">
                <a:solidFill>
                  <a:srgbClr val="000000"/>
                </a:solidFill>
                <a:latin typeface="Amatic SC Bold"/>
              </a:rPr>
              <a:t>visit our website (link below) and download the presentation with instructions on this activity </a:t>
            </a:r>
          </a:p>
        </p:txBody>
      </p:sp>
    </p:spTree>
    <p:extLst>
      <p:ext uri="{BB962C8B-B14F-4D97-AF65-F5344CB8AC3E}">
        <p14:creationId xmlns:p14="http://schemas.microsoft.com/office/powerpoint/2010/main" val="458483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3" name="Pictur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244331">
            <a:off x="2403842" y="320762"/>
            <a:ext cx="4176445" cy="1321275"/>
          </a:xfrm>
          <a:prstGeom prst="rect">
            <a:avLst/>
          </a:prstGeom>
        </p:spPr>
      </p:pic>
      <p:pic>
        <p:nvPicPr>
          <p:cNvPr id="18"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TextBox 5"/>
          <p:cNvSpPr txBox="1"/>
          <p:nvPr/>
        </p:nvSpPr>
        <p:spPr>
          <a:xfrm>
            <a:off x="1971348" y="417143"/>
            <a:ext cx="5224790"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Activity Time</a:t>
            </a: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4400" y="1717673"/>
            <a:ext cx="4876800" cy="2740027"/>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96138" y="495300"/>
            <a:ext cx="6306620" cy="3525105"/>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2000" y="4991100"/>
            <a:ext cx="7068620" cy="3971499"/>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24800" y="4229100"/>
            <a:ext cx="9269897" cy="5195982"/>
          </a:xfrm>
          <a:prstGeom prst="rect">
            <a:avLst/>
          </a:prstGeom>
        </p:spPr>
      </p:pic>
    </p:spTree>
    <p:extLst>
      <p:ext uri="{BB962C8B-B14F-4D97-AF65-F5344CB8AC3E}">
        <p14:creationId xmlns:p14="http://schemas.microsoft.com/office/powerpoint/2010/main" val="1771428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244331">
            <a:off x="2403842" y="320762"/>
            <a:ext cx="4176445" cy="1321275"/>
          </a:xfrm>
          <a:prstGeom prst="rect">
            <a:avLst/>
          </a:prstGeom>
        </p:spPr>
      </p:pic>
      <p:sp>
        <p:nvSpPr>
          <p:cNvPr id="5" name="TextBox 5"/>
          <p:cNvSpPr txBox="1"/>
          <p:nvPr/>
        </p:nvSpPr>
        <p:spPr>
          <a:xfrm>
            <a:off x="1971348" y="417143"/>
            <a:ext cx="5224790"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Activity Time</a:t>
            </a:r>
          </a:p>
        </p:txBody>
      </p:sp>
      <p:pic>
        <p:nvPicPr>
          <p:cNvPr id="18" name="Picture 2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p:cNvPicPr>
            <a:picLocks noChangeAspect="1"/>
          </p:cNvPicPr>
          <p:nvPr/>
        </p:nvPicPr>
        <p:blipFill>
          <a:blip r:embed="rId5"/>
          <a:stretch>
            <a:fillRect/>
          </a:stretch>
        </p:blipFill>
        <p:spPr>
          <a:xfrm>
            <a:off x="9296400" y="417143"/>
            <a:ext cx="8057237" cy="5346511"/>
          </a:xfrm>
          <a:prstGeom prst="rect">
            <a:avLst/>
          </a:prstGeom>
        </p:spPr>
      </p:pic>
      <p:pic>
        <p:nvPicPr>
          <p:cNvPr id="20" name="Picture 19"/>
          <p:cNvPicPr>
            <a:picLocks noChangeAspect="1"/>
          </p:cNvPicPr>
          <p:nvPr/>
        </p:nvPicPr>
        <p:blipFill>
          <a:blip r:embed="rId6"/>
          <a:stretch>
            <a:fillRect/>
          </a:stretch>
        </p:blipFill>
        <p:spPr>
          <a:xfrm>
            <a:off x="304800" y="3472745"/>
            <a:ext cx="8838361" cy="5556955"/>
          </a:xfrm>
          <a:prstGeom prst="rect">
            <a:avLst/>
          </a:prstGeom>
        </p:spPr>
      </p:pic>
    </p:spTree>
    <p:extLst>
      <p:ext uri="{BB962C8B-B14F-4D97-AF65-F5344CB8AC3E}">
        <p14:creationId xmlns:p14="http://schemas.microsoft.com/office/powerpoint/2010/main" val="3784578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3"/>
          <a:stretch>
            <a:fillRect/>
          </a:stretch>
        </p:blipFill>
        <p:spPr>
          <a:xfrm>
            <a:off x="8232646" y="383959"/>
            <a:ext cx="5176064" cy="4961980"/>
          </a:xfrm>
          <a:prstGeom prst="rect">
            <a:avLst/>
          </a:prstGeom>
        </p:spPr>
      </p:pic>
      <p:sp>
        <p:nvSpPr>
          <p:cNvPr id="9" name="TextBox 9"/>
          <p:cNvSpPr txBox="1"/>
          <p:nvPr/>
        </p:nvSpPr>
        <p:spPr>
          <a:xfrm>
            <a:off x="809660" y="4000500"/>
            <a:ext cx="7800940" cy="3924151"/>
          </a:xfrm>
          <a:prstGeom prst="rect">
            <a:avLst/>
          </a:prstGeom>
        </p:spPr>
        <p:txBody>
          <a:bodyPr wrap="square" lIns="0" tIns="0" rIns="0" bIns="0" rtlCol="0" anchor="t">
            <a:spAutoFit/>
          </a:bodyPr>
          <a:lstStyle/>
          <a:p>
            <a:pPr marL="0" lvl="0" indent="0" algn="l">
              <a:lnSpc>
                <a:spcPts val="3359"/>
              </a:lnSpc>
              <a:spcBef>
                <a:spcPct val="0"/>
              </a:spcBef>
            </a:pPr>
            <a:r>
              <a:rPr lang="en-US" sz="2400" u="none" dirty="0">
                <a:solidFill>
                  <a:srgbClr val="000000"/>
                </a:solidFill>
                <a:latin typeface="Muli Regular Bold"/>
              </a:rPr>
              <a:t>Cut out this spinner to play.</a:t>
            </a:r>
          </a:p>
          <a:p>
            <a:pPr marL="0" lvl="0" indent="0" algn="l">
              <a:lnSpc>
                <a:spcPts val="3359"/>
              </a:lnSpc>
              <a:spcBef>
                <a:spcPct val="0"/>
              </a:spcBef>
            </a:pPr>
            <a:r>
              <a:rPr lang="en-US" sz="2400" dirty="0">
                <a:solidFill>
                  <a:srgbClr val="000000"/>
                </a:solidFill>
                <a:latin typeface="Muli Regular Bold"/>
              </a:rPr>
              <a:t>Place a paper clip on the point of the pencil and place the point of the pencil (with the paper clip) in the small white circle in the middle of the spinner.</a:t>
            </a:r>
          </a:p>
          <a:p>
            <a:pPr marL="0" lvl="0" indent="0" algn="l">
              <a:lnSpc>
                <a:spcPts val="3359"/>
              </a:lnSpc>
              <a:spcBef>
                <a:spcPct val="0"/>
              </a:spcBef>
            </a:pPr>
            <a:endParaRPr lang="en-US" sz="2400" dirty="0">
              <a:solidFill>
                <a:srgbClr val="000000"/>
              </a:solidFill>
              <a:latin typeface="Muli Regular Bold"/>
            </a:endParaRPr>
          </a:p>
          <a:p>
            <a:pPr marL="0" lvl="0" indent="0" algn="l">
              <a:lnSpc>
                <a:spcPts val="3359"/>
              </a:lnSpc>
              <a:spcBef>
                <a:spcPct val="0"/>
              </a:spcBef>
            </a:pPr>
            <a:r>
              <a:rPr lang="en-US" sz="2400" dirty="0">
                <a:solidFill>
                  <a:srgbClr val="000000"/>
                </a:solidFill>
                <a:latin typeface="Muli Regular Bold"/>
              </a:rPr>
              <a:t>Fling the paper clip around.</a:t>
            </a:r>
          </a:p>
          <a:p>
            <a:pPr marL="0" lvl="0" indent="0" algn="l">
              <a:lnSpc>
                <a:spcPts val="3359"/>
              </a:lnSpc>
              <a:spcBef>
                <a:spcPct val="0"/>
              </a:spcBef>
            </a:pPr>
            <a:r>
              <a:rPr lang="en-US" sz="2400" dirty="0">
                <a:solidFill>
                  <a:srgbClr val="000000"/>
                </a:solidFill>
                <a:latin typeface="Muli Regular Bold"/>
              </a:rPr>
              <a:t>It will land on one of the sections of the spinner.</a:t>
            </a:r>
          </a:p>
          <a:p>
            <a:pPr marL="0" lvl="0" indent="0" algn="l">
              <a:lnSpc>
                <a:spcPts val="3359"/>
              </a:lnSpc>
              <a:spcBef>
                <a:spcPct val="0"/>
              </a:spcBef>
            </a:pPr>
            <a:endParaRPr lang="en-US" sz="2400" dirty="0">
              <a:solidFill>
                <a:srgbClr val="000000"/>
              </a:solidFill>
              <a:latin typeface="Muli Regular Bold"/>
            </a:endParaRPr>
          </a:p>
          <a:p>
            <a:pPr marL="0" lvl="0" indent="0" algn="l">
              <a:lnSpc>
                <a:spcPts val="3359"/>
              </a:lnSpc>
              <a:spcBef>
                <a:spcPct val="0"/>
              </a:spcBef>
            </a:pPr>
            <a:r>
              <a:rPr lang="en-US" sz="2400" dirty="0">
                <a:solidFill>
                  <a:srgbClr val="000000"/>
                </a:solidFill>
                <a:latin typeface="Muli Regular Bold"/>
              </a:rPr>
              <a:t>Read the comment and act accordingly.</a:t>
            </a:r>
          </a:p>
        </p:txBody>
      </p:sp>
      <p:pic>
        <p:nvPicPr>
          <p:cNvPr id="6" name="Picture 5"/>
          <p:cNvPicPr>
            <a:picLocks noChangeAspect="1"/>
          </p:cNvPicPr>
          <p:nvPr/>
        </p:nvPicPr>
        <p:blipFill>
          <a:blip r:embed="rId4"/>
          <a:stretch>
            <a:fillRect/>
          </a:stretch>
        </p:blipFill>
        <p:spPr>
          <a:xfrm>
            <a:off x="13408710" y="131719"/>
            <a:ext cx="4816583" cy="2733230"/>
          </a:xfrm>
          <a:prstGeom prst="rect">
            <a:avLst/>
          </a:prstGeom>
        </p:spPr>
      </p:pic>
      <p:sp>
        <p:nvSpPr>
          <p:cNvPr id="11" name="TextBox 9"/>
          <p:cNvSpPr txBox="1"/>
          <p:nvPr/>
        </p:nvSpPr>
        <p:spPr>
          <a:xfrm>
            <a:off x="609600" y="1817830"/>
            <a:ext cx="8762999" cy="1308050"/>
          </a:xfrm>
          <a:prstGeom prst="rect">
            <a:avLst/>
          </a:prstGeom>
        </p:spPr>
        <p:txBody>
          <a:bodyPr wrap="square" lIns="0" tIns="0" rIns="0" bIns="0" rtlCol="0" anchor="t">
            <a:spAutoFit/>
          </a:bodyPr>
          <a:lstStyle/>
          <a:p>
            <a:pPr marL="0" lvl="0" indent="0" algn="l">
              <a:lnSpc>
                <a:spcPts val="3359"/>
              </a:lnSpc>
              <a:spcBef>
                <a:spcPct val="0"/>
              </a:spcBef>
            </a:pPr>
            <a:r>
              <a:rPr lang="en-US" sz="2000" i="1" u="none" dirty="0">
                <a:solidFill>
                  <a:srgbClr val="000000"/>
                </a:solidFill>
                <a:latin typeface="Muli Regular Bold"/>
              </a:rPr>
              <a:t>This game can be done as role-playing game in the classroom. </a:t>
            </a:r>
          </a:p>
          <a:p>
            <a:pPr marL="0" lvl="0" indent="0" algn="l">
              <a:lnSpc>
                <a:spcPts val="3359"/>
              </a:lnSpc>
              <a:spcBef>
                <a:spcPct val="0"/>
              </a:spcBef>
            </a:pPr>
            <a:r>
              <a:rPr lang="en-US" sz="2000" i="1" dirty="0">
                <a:solidFill>
                  <a:srgbClr val="000000"/>
                </a:solidFill>
                <a:latin typeface="Muli Regular Bold"/>
              </a:rPr>
              <a:t>Your pupils will pretend to be at home.</a:t>
            </a:r>
          </a:p>
          <a:p>
            <a:pPr marL="0" lvl="0" indent="0" algn="l">
              <a:lnSpc>
                <a:spcPts val="3359"/>
              </a:lnSpc>
              <a:spcBef>
                <a:spcPct val="0"/>
              </a:spcBef>
            </a:pPr>
            <a:r>
              <a:rPr lang="en-US" sz="2000" i="1" u="none" dirty="0">
                <a:solidFill>
                  <a:srgbClr val="000000"/>
                </a:solidFill>
                <a:latin typeface="Muli Regular Bold"/>
              </a:rPr>
              <a:t>They will then repeat the game at home with their family. </a:t>
            </a:r>
            <a:endParaRPr lang="en-US" sz="2000" i="1" dirty="0">
              <a:solidFill>
                <a:srgbClr val="000000"/>
              </a:solidFill>
              <a:latin typeface="Muli Regular Bold"/>
            </a:endParaRPr>
          </a:p>
        </p:txBody>
      </p:sp>
      <p:sp>
        <p:nvSpPr>
          <p:cNvPr id="16" name="TextBox 9"/>
          <p:cNvSpPr txBox="1"/>
          <p:nvPr/>
        </p:nvSpPr>
        <p:spPr>
          <a:xfrm>
            <a:off x="9144000" y="5524500"/>
            <a:ext cx="7800940" cy="3924151"/>
          </a:xfrm>
          <a:prstGeom prst="rect">
            <a:avLst/>
          </a:prstGeom>
        </p:spPr>
        <p:txBody>
          <a:bodyPr wrap="square" lIns="0" tIns="0" rIns="0" bIns="0" rtlCol="0" anchor="t">
            <a:spAutoFit/>
          </a:bodyPr>
          <a:lstStyle/>
          <a:p>
            <a:pPr marL="0" lvl="0" indent="0" algn="l">
              <a:lnSpc>
                <a:spcPts val="3359"/>
              </a:lnSpc>
              <a:spcBef>
                <a:spcPct val="0"/>
              </a:spcBef>
            </a:pPr>
            <a:r>
              <a:rPr lang="en-US" sz="2400" u="none" dirty="0">
                <a:solidFill>
                  <a:srgbClr val="000000"/>
                </a:solidFill>
                <a:latin typeface="Muli Regular Bold"/>
              </a:rPr>
              <a:t>Everyone should have a paper clip, eraser, a piece of paper with their name on it or something else small to use as their playing piece.</a:t>
            </a:r>
          </a:p>
          <a:p>
            <a:pPr marL="0" lvl="0" indent="0" algn="l">
              <a:lnSpc>
                <a:spcPts val="3359"/>
              </a:lnSpc>
              <a:spcBef>
                <a:spcPct val="0"/>
              </a:spcBef>
            </a:pPr>
            <a:r>
              <a:rPr lang="en-US" sz="2400" dirty="0">
                <a:solidFill>
                  <a:srgbClr val="000000"/>
                </a:solidFill>
                <a:latin typeface="Muli Regular Bold"/>
              </a:rPr>
              <a:t>Now spin.</a:t>
            </a:r>
          </a:p>
          <a:p>
            <a:pPr marL="457200" lvl="0" indent="-457200" algn="l">
              <a:lnSpc>
                <a:spcPts val="3359"/>
              </a:lnSpc>
              <a:spcBef>
                <a:spcPct val="0"/>
              </a:spcBef>
              <a:buAutoNum type="arabicPeriod"/>
            </a:pPr>
            <a:r>
              <a:rPr lang="en-US" sz="2400" dirty="0">
                <a:solidFill>
                  <a:srgbClr val="000000"/>
                </a:solidFill>
                <a:latin typeface="Muli Regular Bold"/>
              </a:rPr>
              <a:t>If the paper clip dial lands on an energy conservation tip, move forward two spaces</a:t>
            </a:r>
          </a:p>
          <a:p>
            <a:pPr marL="457200" lvl="0" indent="-457200" algn="l">
              <a:lnSpc>
                <a:spcPts val="3359"/>
              </a:lnSpc>
              <a:spcBef>
                <a:spcPct val="0"/>
              </a:spcBef>
              <a:buAutoNum type="arabicPeriod"/>
            </a:pPr>
            <a:r>
              <a:rPr lang="en-US" sz="2400" dirty="0">
                <a:solidFill>
                  <a:srgbClr val="000000"/>
                </a:solidFill>
                <a:latin typeface="Muli Regular Bold"/>
              </a:rPr>
              <a:t>If the paper clip dial lands on something that uses energy, move back one space</a:t>
            </a:r>
          </a:p>
          <a:p>
            <a:pPr lvl="0" algn="l">
              <a:lnSpc>
                <a:spcPts val="3359"/>
              </a:lnSpc>
              <a:spcBef>
                <a:spcPct val="0"/>
              </a:spcBef>
            </a:pPr>
            <a:r>
              <a:rPr lang="en-US" sz="2400" dirty="0">
                <a:solidFill>
                  <a:srgbClr val="000000"/>
                </a:solidFill>
                <a:latin typeface="Muli Regular Bold"/>
              </a:rPr>
              <a:t>The first player to come to the end wins the game.</a:t>
            </a:r>
          </a:p>
        </p:txBody>
      </p:sp>
      <p:grpSp>
        <p:nvGrpSpPr>
          <p:cNvPr id="2" name="Group 1"/>
          <p:cNvGrpSpPr/>
          <p:nvPr/>
        </p:nvGrpSpPr>
        <p:grpSpPr>
          <a:xfrm>
            <a:off x="1971348" y="320762"/>
            <a:ext cx="5224790" cy="1321275"/>
            <a:chOff x="1971348" y="320762"/>
            <a:chExt cx="5224790" cy="1321275"/>
          </a:xfrm>
        </p:grpSpPr>
        <p:pic>
          <p:nvPicPr>
            <p:cNvPr id="12" name="Picture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244331">
              <a:off x="2403842" y="320762"/>
              <a:ext cx="4176445" cy="1321275"/>
            </a:xfrm>
            <a:prstGeom prst="rect">
              <a:avLst/>
            </a:prstGeom>
          </p:spPr>
        </p:pic>
        <p:sp>
          <p:nvSpPr>
            <p:cNvPr id="13" name="TextBox 5"/>
            <p:cNvSpPr txBox="1"/>
            <p:nvPr/>
          </p:nvSpPr>
          <p:spPr>
            <a:xfrm>
              <a:off x="1971348" y="417143"/>
              <a:ext cx="5224790"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Activity Time</a:t>
              </a:r>
            </a:p>
          </p:txBody>
        </p:sp>
      </p:grpSp>
    </p:spTree>
    <p:extLst>
      <p:ext uri="{BB962C8B-B14F-4D97-AF65-F5344CB8AC3E}">
        <p14:creationId xmlns:p14="http://schemas.microsoft.com/office/powerpoint/2010/main" val="855912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3" name="Group 12"/>
          <p:cNvGrpSpPr/>
          <p:nvPr/>
        </p:nvGrpSpPr>
        <p:grpSpPr>
          <a:xfrm>
            <a:off x="1066798" y="2247900"/>
            <a:ext cx="16154402" cy="7086600"/>
            <a:chOff x="1066799" y="2581378"/>
            <a:chExt cx="14589304" cy="6372122"/>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6799" y="2581378"/>
              <a:ext cx="7287802" cy="928048"/>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8354602" y="2581379"/>
              <a:ext cx="3876782" cy="3667836"/>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8354602" y="8025452"/>
              <a:ext cx="7301501" cy="928048"/>
            </a:xfrm>
            <a:prstGeom prst="rect">
              <a:avLst/>
            </a:prstGeom>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0800000">
              <a:off x="3614791" y="5295900"/>
              <a:ext cx="4739811" cy="3657600"/>
            </a:xfrm>
            <a:prstGeom prst="rect">
              <a:avLst/>
            </a:prstGeom>
          </p:spPr>
        </p:pic>
      </p:grpSp>
      <p:pic>
        <p:nvPicPr>
          <p:cNvPr id="11" name="Picture 4"/>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rot="244331">
            <a:off x="2403842" y="320762"/>
            <a:ext cx="4176445" cy="1321275"/>
          </a:xfrm>
          <a:prstGeom prst="rect">
            <a:avLst/>
          </a:prstGeom>
        </p:spPr>
      </p:pic>
      <p:sp>
        <p:nvSpPr>
          <p:cNvPr id="14" name="TextBox 5"/>
          <p:cNvSpPr txBox="1"/>
          <p:nvPr/>
        </p:nvSpPr>
        <p:spPr>
          <a:xfrm>
            <a:off x="1971348" y="417143"/>
            <a:ext cx="5224790"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Activity Time</a:t>
            </a:r>
          </a:p>
        </p:txBody>
      </p:sp>
    </p:spTree>
    <p:extLst>
      <p:ext uri="{BB962C8B-B14F-4D97-AF65-F5344CB8AC3E}">
        <p14:creationId xmlns:p14="http://schemas.microsoft.com/office/powerpoint/2010/main" val="3770136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a:off x="1483892" y="1412781"/>
            <a:ext cx="7976488" cy="7483396"/>
          </a:xfrm>
          <a:prstGeom prst="rect">
            <a:avLst/>
          </a:prstGeom>
        </p:spPr>
      </p:pic>
      <p:pic>
        <p:nvPicPr>
          <p:cNvPr id="3" name="Picture 3"/>
          <p:cNvPicPr>
            <a:picLocks noChangeAspect="1"/>
          </p:cNvPicPr>
          <p:nvPr/>
        </p:nvPicPr>
        <p:blipFill>
          <a:blip r:embed="rId5"/>
          <a:srcRect/>
          <a:stretch>
            <a:fillRect/>
          </a:stretch>
        </p:blipFill>
        <p:spPr>
          <a:xfrm>
            <a:off x="1357313" y="1560256"/>
            <a:ext cx="8591591" cy="7279420"/>
          </a:xfrm>
          <a:prstGeom prst="rect">
            <a:avLst/>
          </a:prstGeom>
        </p:spPr>
      </p:pic>
      <p:grpSp>
        <p:nvGrpSpPr>
          <p:cNvPr id="4" name="Group 4"/>
          <p:cNvGrpSpPr/>
          <p:nvPr/>
        </p:nvGrpSpPr>
        <p:grpSpPr>
          <a:xfrm>
            <a:off x="10905270" y="3712556"/>
            <a:ext cx="6469523" cy="1855021"/>
            <a:chOff x="0" y="76200"/>
            <a:chExt cx="8626031" cy="2473362"/>
          </a:xfrm>
        </p:grpSpPr>
        <p:sp>
          <p:nvSpPr>
            <p:cNvPr id="5" name="TextBox 5"/>
            <p:cNvSpPr txBox="1"/>
            <p:nvPr/>
          </p:nvSpPr>
          <p:spPr>
            <a:xfrm>
              <a:off x="0" y="2108758"/>
              <a:ext cx="8626031" cy="440804"/>
            </a:xfrm>
            <a:prstGeom prst="rect">
              <a:avLst/>
            </a:prstGeom>
          </p:spPr>
          <p:txBody>
            <a:bodyPr lIns="0" tIns="0" rIns="0" bIns="0" rtlCol="0" anchor="t">
              <a:spAutoFit/>
            </a:bodyPr>
            <a:lstStyle/>
            <a:p>
              <a:pPr marL="0" lvl="0" indent="0">
                <a:lnSpc>
                  <a:spcPts val="2800"/>
                </a:lnSpc>
                <a:spcBef>
                  <a:spcPct val="0"/>
                </a:spcBef>
              </a:pPr>
              <a:endParaRPr lang="en-US" sz="2000" u="none" dirty="0">
                <a:solidFill>
                  <a:srgbClr val="000000"/>
                </a:solidFill>
                <a:latin typeface="Muli Regular"/>
              </a:endParaRPr>
            </a:p>
          </p:txBody>
        </p:sp>
        <p:sp>
          <p:nvSpPr>
            <p:cNvPr id="6" name="TextBox 6"/>
            <p:cNvSpPr txBox="1"/>
            <p:nvPr/>
          </p:nvSpPr>
          <p:spPr>
            <a:xfrm>
              <a:off x="0" y="76200"/>
              <a:ext cx="8626031" cy="1545167"/>
            </a:xfrm>
            <a:prstGeom prst="rect">
              <a:avLst/>
            </a:prstGeom>
          </p:spPr>
          <p:txBody>
            <a:bodyPr lIns="0" tIns="0" rIns="0" bIns="0" rtlCol="0" anchor="t">
              <a:spAutoFit/>
            </a:bodyPr>
            <a:lstStyle/>
            <a:p>
              <a:pPr>
                <a:lnSpc>
                  <a:spcPts val="8800"/>
                </a:lnSpc>
              </a:pPr>
              <a:r>
                <a:rPr lang="en-US" sz="8000">
                  <a:solidFill>
                    <a:srgbClr val="000000"/>
                  </a:solidFill>
                  <a:latin typeface="Amatic SC Bold"/>
                </a:rPr>
                <a:t>SUPPLEMENTAL VIDEO</a:t>
              </a:r>
            </a:p>
          </p:txBody>
        </p:sp>
      </p:grpSp>
      <p:pic>
        <p:nvPicPr>
          <p:cNvPr id="7" name="Picture 7"/>
          <p:cNvPicPr>
            <a:picLocks noChangeAspect="1"/>
          </p:cNvPicPr>
          <p:nvPr/>
        </p:nvPicPr>
        <p:blipFill>
          <a:blip r:embed="rId6"/>
          <a:srcRect/>
          <a:stretch>
            <a:fillRect/>
          </a:stretch>
        </p:blipFill>
        <p:spPr>
          <a:xfrm rot="-7192640">
            <a:off x="15389523" y="7210090"/>
            <a:ext cx="1801962" cy="2266619"/>
          </a:xfrm>
          <a:prstGeom prst="rect">
            <a:avLst/>
          </a:prstGeom>
        </p:spPr>
      </p:pic>
      <p:pic>
        <p:nvPicPr>
          <p:cNvPr id="8" name="Picture 8"/>
          <p:cNvPicPr>
            <a:picLocks noChangeAspect="1"/>
          </p:cNvPicPr>
          <p:nvPr/>
        </p:nvPicPr>
        <p:blipFill>
          <a:blip r:embed="rId7"/>
          <a:srcRect/>
          <a:stretch>
            <a:fillRect/>
          </a:stretch>
        </p:blipFill>
        <p:spPr>
          <a:xfrm rot="267651">
            <a:off x="951848" y="1047928"/>
            <a:ext cx="513645" cy="493100"/>
          </a:xfrm>
          <a:prstGeom prst="rect">
            <a:avLst/>
          </a:prstGeom>
        </p:spPr>
      </p:pic>
      <p:pic>
        <p:nvPicPr>
          <p:cNvPr id="9" name="Picture 23"/>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videoplayback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133600" y="2247900"/>
            <a:ext cx="6502400" cy="4876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4" name="Picture 7"/>
          <p:cNvPicPr>
            <a:picLocks noChangeAspect="1"/>
          </p:cNvPicPr>
          <p:nvPr/>
        </p:nvPicPr>
        <p:blipFill>
          <a:blip r:embed="rId3"/>
          <a:srcRect/>
          <a:stretch>
            <a:fillRect/>
          </a:stretch>
        </p:blipFill>
        <p:spPr>
          <a:xfrm rot="203474">
            <a:off x="11758825" y="6224129"/>
            <a:ext cx="6001306" cy="2656007"/>
          </a:xfrm>
          <a:prstGeom prst="rect">
            <a:avLst/>
          </a:prstGeom>
        </p:spPr>
      </p:pic>
      <p:pic>
        <p:nvPicPr>
          <p:cNvPr id="25" name="Picture 8"/>
          <p:cNvPicPr>
            <a:picLocks noChangeAspect="1"/>
          </p:cNvPicPr>
          <p:nvPr/>
        </p:nvPicPr>
        <p:blipFill>
          <a:blip r:embed="rId4"/>
          <a:srcRect/>
          <a:stretch>
            <a:fillRect/>
          </a:stretch>
        </p:blipFill>
        <p:spPr>
          <a:xfrm>
            <a:off x="11811001" y="6412051"/>
            <a:ext cx="6022432" cy="2468414"/>
          </a:xfrm>
          <a:prstGeom prst="rect">
            <a:avLst/>
          </a:prstGeom>
        </p:spPr>
      </p:pic>
      <p:pic>
        <p:nvPicPr>
          <p:cNvPr id="2" name="Picture 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97348">
            <a:off x="7274631" y="3455883"/>
            <a:ext cx="3374245" cy="4466689"/>
          </a:xfrm>
          <a:prstGeom prst="rect">
            <a:avLst/>
          </a:prstGeom>
        </p:spPr>
      </p:pic>
      <p:pic>
        <p:nvPicPr>
          <p:cNvPr id="4"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481076" y="3473326"/>
            <a:ext cx="4215750" cy="3955140"/>
          </a:xfrm>
          <a:prstGeom prst="rect">
            <a:avLst/>
          </a:prstGeom>
        </p:spPr>
      </p:pic>
      <p:pic>
        <p:nvPicPr>
          <p:cNvPr id="5" name="Picture 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403969" y="3639340"/>
            <a:ext cx="4369964" cy="3702552"/>
          </a:xfrm>
          <a:prstGeom prst="rect">
            <a:avLst/>
          </a:prstGeom>
        </p:spPr>
      </p:pic>
      <p:pic>
        <p:nvPicPr>
          <p:cNvPr id="6" name="Picture 6"/>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rot="98487">
            <a:off x="7246106" y="3492842"/>
            <a:ext cx="3633160" cy="4358954"/>
          </a:xfrm>
          <a:prstGeom prst="rect">
            <a:avLst/>
          </a:prstGeom>
        </p:spPr>
      </p:pic>
      <p:pic>
        <p:nvPicPr>
          <p:cNvPr id="7"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203474">
            <a:off x="12616378" y="3058017"/>
            <a:ext cx="4273733" cy="2656007"/>
          </a:xfrm>
          <a:prstGeom prst="rect">
            <a:avLst/>
          </a:prstGeom>
        </p:spPr>
      </p:pic>
      <p:pic>
        <p:nvPicPr>
          <p:cNvPr id="8" name="Picture 8"/>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2563877" y="3250797"/>
            <a:ext cx="4369964" cy="2468414"/>
          </a:xfrm>
          <a:prstGeom prst="rect">
            <a:avLst/>
          </a:prstGeom>
        </p:spPr>
      </p:pic>
      <p:grpSp>
        <p:nvGrpSpPr>
          <p:cNvPr id="12" name="Group 12"/>
          <p:cNvGrpSpPr/>
          <p:nvPr/>
        </p:nvGrpSpPr>
        <p:grpSpPr>
          <a:xfrm>
            <a:off x="3756314" y="1028700"/>
            <a:ext cx="10775373" cy="1760105"/>
            <a:chOff x="0" y="0"/>
            <a:chExt cx="14367164" cy="2346806"/>
          </a:xfrm>
        </p:grpSpPr>
        <p:sp>
          <p:nvSpPr>
            <p:cNvPr id="13" name="TextBox 13"/>
            <p:cNvSpPr txBox="1"/>
            <p:nvPr/>
          </p:nvSpPr>
          <p:spPr>
            <a:xfrm>
              <a:off x="0" y="1897014"/>
              <a:ext cx="14367164" cy="449792"/>
            </a:xfrm>
            <a:prstGeom prst="rect">
              <a:avLst/>
            </a:prstGeom>
          </p:spPr>
          <p:txBody>
            <a:bodyPr lIns="0" tIns="0" rIns="0" bIns="0" rtlCol="0" anchor="t">
              <a:spAutoFit/>
            </a:bodyPr>
            <a:lstStyle/>
            <a:p>
              <a:pPr marL="0" lvl="0" indent="0" algn="ctr">
                <a:lnSpc>
                  <a:spcPts val="2800"/>
                </a:lnSpc>
                <a:spcBef>
                  <a:spcPct val="0"/>
                </a:spcBef>
              </a:pPr>
              <a:r>
                <a:rPr lang="en-US" sz="2000" u="none">
                  <a:solidFill>
                    <a:srgbClr val="000000"/>
                  </a:solidFill>
                  <a:latin typeface="Muli Regular"/>
                </a:rPr>
                <a:t>Duplicate this page as many times as needed to give you more space for discussion.</a:t>
              </a:r>
            </a:p>
          </p:txBody>
        </p:sp>
        <p:sp>
          <p:nvSpPr>
            <p:cNvPr id="14" name="TextBox 14"/>
            <p:cNvSpPr txBox="1"/>
            <p:nvPr/>
          </p:nvSpPr>
          <p:spPr>
            <a:xfrm>
              <a:off x="0" y="76200"/>
              <a:ext cx="14367164" cy="1545167"/>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ADDITIONAL RESOURCES</a:t>
              </a:r>
            </a:p>
          </p:txBody>
        </p:sp>
      </p:grpSp>
      <p:pic>
        <p:nvPicPr>
          <p:cNvPr id="15" name="Picture 23"/>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TextBox 10"/>
          <p:cNvSpPr txBox="1"/>
          <p:nvPr/>
        </p:nvSpPr>
        <p:spPr>
          <a:xfrm>
            <a:off x="921951" y="7626280"/>
            <a:ext cx="5334000" cy="1401730"/>
          </a:xfrm>
          <a:prstGeom prst="rect">
            <a:avLst/>
          </a:prstGeom>
        </p:spPr>
        <p:txBody>
          <a:bodyPr wrap="square" lIns="0" tIns="0" rIns="0" bIns="0" rtlCol="0" anchor="t">
            <a:spAutoFit/>
          </a:bodyPr>
          <a:lstStyle/>
          <a:p>
            <a:pPr lvl="0" algn="ctr">
              <a:lnSpc>
                <a:spcPts val="2800"/>
              </a:lnSpc>
              <a:spcBef>
                <a:spcPct val="0"/>
              </a:spcBef>
            </a:pPr>
            <a:r>
              <a:rPr lang="en-GB" sz="2000" dirty="0">
                <a:solidFill>
                  <a:srgbClr val="000000"/>
                </a:solidFill>
                <a:latin typeface="Muli Regular"/>
              </a:rPr>
              <a:t>Horrid Henry - Energy Saving</a:t>
            </a:r>
          </a:p>
          <a:p>
            <a:pPr lvl="0" algn="ctr">
              <a:lnSpc>
                <a:spcPts val="2800"/>
              </a:lnSpc>
              <a:spcBef>
                <a:spcPct val="0"/>
              </a:spcBef>
            </a:pPr>
            <a:r>
              <a:rPr lang="en-GB" sz="2000" dirty="0">
                <a:solidFill>
                  <a:srgbClr val="000000"/>
                </a:solidFill>
                <a:latin typeface="Muli Regular"/>
              </a:rPr>
              <a:t>Cartoons For Children </a:t>
            </a:r>
            <a:endParaRPr lang="en-US" sz="2000" dirty="0">
              <a:solidFill>
                <a:srgbClr val="000000"/>
              </a:solidFill>
              <a:latin typeface="Muli Regular"/>
            </a:endParaRPr>
          </a:p>
          <a:p>
            <a:pPr lvl="0" algn="ctr">
              <a:lnSpc>
                <a:spcPts val="2800"/>
              </a:lnSpc>
              <a:spcBef>
                <a:spcPct val="0"/>
              </a:spcBef>
            </a:pPr>
            <a:r>
              <a:rPr lang="en-US" dirty="0">
                <a:solidFill>
                  <a:srgbClr val="000000"/>
                </a:solidFill>
                <a:latin typeface="Muli Regular"/>
                <a:hlinkClick r:id="rId10"/>
              </a:rPr>
              <a:t>https://www.youtube.com/watch?v=9t5QpuueZ_k</a:t>
            </a:r>
            <a:endParaRPr lang="en-US" dirty="0">
              <a:solidFill>
                <a:srgbClr val="000000"/>
              </a:solidFill>
              <a:latin typeface="Muli Regular"/>
            </a:endParaRPr>
          </a:p>
          <a:p>
            <a:pPr lvl="0" algn="ctr">
              <a:lnSpc>
                <a:spcPts val="2800"/>
              </a:lnSpc>
              <a:spcBef>
                <a:spcPct val="0"/>
              </a:spcBef>
            </a:pPr>
            <a:endParaRPr lang="en-US" dirty="0">
              <a:solidFill>
                <a:srgbClr val="000000"/>
              </a:solidFill>
              <a:latin typeface="Muli Regular"/>
            </a:endParaRPr>
          </a:p>
        </p:txBody>
      </p:sp>
      <p:pic>
        <p:nvPicPr>
          <p:cNvPr id="18" name="9t5QpuueZ_k"/>
          <p:cNvPicPr>
            <a:picLocks noRot="1" noChangeAspect="1"/>
          </p:cNvPicPr>
          <p:nvPr>
            <a:videoFile r:link="rId1"/>
          </p:nvPr>
        </p:nvPicPr>
        <p:blipFill>
          <a:blip r:embed="rId11"/>
          <a:stretch>
            <a:fillRect/>
          </a:stretch>
        </p:blipFill>
        <p:spPr>
          <a:xfrm>
            <a:off x="1524000" y="4180394"/>
            <a:ext cx="3852823" cy="2167213"/>
          </a:xfrm>
          <a:prstGeom prst="rect">
            <a:avLst/>
          </a:prstGeom>
        </p:spPr>
      </p:pic>
      <p:sp>
        <p:nvSpPr>
          <p:cNvPr id="19" name="TextBox 11"/>
          <p:cNvSpPr txBox="1"/>
          <p:nvPr/>
        </p:nvSpPr>
        <p:spPr>
          <a:xfrm>
            <a:off x="6980363" y="7945619"/>
            <a:ext cx="4429479" cy="1048749"/>
          </a:xfrm>
          <a:prstGeom prst="rect">
            <a:avLst/>
          </a:prstGeom>
        </p:spPr>
        <p:txBody>
          <a:bodyPr lIns="0" tIns="0" rIns="0" bIns="0" rtlCol="0" anchor="t">
            <a:spAutoFit/>
          </a:bodyPr>
          <a:lstStyle/>
          <a:p>
            <a:pPr lvl="0" algn="ctr">
              <a:lnSpc>
                <a:spcPts val="2800"/>
              </a:lnSpc>
              <a:spcBef>
                <a:spcPct val="0"/>
              </a:spcBef>
            </a:pPr>
            <a:r>
              <a:rPr lang="en-US" sz="2000" dirty="0">
                <a:solidFill>
                  <a:srgbClr val="000000"/>
                </a:solidFill>
                <a:latin typeface="Muli Regular"/>
                <a:hlinkClick r:id="rId12"/>
              </a:rPr>
              <a:t>https://www.eco-schoolsni.org/eco-schoolsni/documents/006528.pdf</a:t>
            </a:r>
            <a:endParaRPr lang="en-US" sz="2000" dirty="0">
              <a:solidFill>
                <a:srgbClr val="000000"/>
              </a:solidFill>
              <a:latin typeface="Muli Regular"/>
            </a:endParaRPr>
          </a:p>
          <a:p>
            <a:pPr lvl="0" algn="ctr">
              <a:lnSpc>
                <a:spcPts val="2800"/>
              </a:lnSpc>
              <a:spcBef>
                <a:spcPct val="0"/>
              </a:spcBef>
            </a:pPr>
            <a:endParaRPr lang="en-US" sz="2000" u="none" dirty="0">
              <a:solidFill>
                <a:srgbClr val="000000"/>
              </a:solidFill>
              <a:latin typeface="Muli Regular"/>
            </a:endParaRPr>
          </a:p>
        </p:txBody>
      </p:sp>
      <p:pic>
        <p:nvPicPr>
          <p:cNvPr id="20" name="Picture 19"/>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531965" y="3675463"/>
            <a:ext cx="2783281" cy="3630305"/>
          </a:xfrm>
          <a:prstGeom prst="rect">
            <a:avLst/>
          </a:prstGeom>
        </p:spPr>
      </p:pic>
      <p:pic>
        <p:nvPicPr>
          <p:cNvPr id="21" name="Picture 20"/>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2946683" y="3207721"/>
            <a:ext cx="3397321" cy="1282890"/>
          </a:xfrm>
          <a:prstGeom prst="rect">
            <a:avLst/>
          </a:prstGeom>
        </p:spPr>
      </p:pic>
      <p:sp>
        <p:nvSpPr>
          <p:cNvPr id="22" name="TextBox 3"/>
          <p:cNvSpPr txBox="1"/>
          <p:nvPr/>
        </p:nvSpPr>
        <p:spPr>
          <a:xfrm>
            <a:off x="12430605" y="4533687"/>
            <a:ext cx="4429479" cy="1048749"/>
          </a:xfrm>
          <a:prstGeom prst="rect">
            <a:avLst/>
          </a:prstGeom>
        </p:spPr>
        <p:txBody>
          <a:bodyPr lIns="0" tIns="0" rIns="0" bIns="0" rtlCol="0" anchor="t">
            <a:spAutoFit/>
          </a:bodyPr>
          <a:lstStyle/>
          <a:p>
            <a:pPr lvl="0" algn="ctr">
              <a:lnSpc>
                <a:spcPts val="2800"/>
              </a:lnSpc>
              <a:spcBef>
                <a:spcPct val="0"/>
              </a:spcBef>
            </a:pPr>
            <a:r>
              <a:rPr lang="en-US" sz="2000" dirty="0">
                <a:solidFill>
                  <a:srgbClr val="000000"/>
                </a:solidFill>
                <a:latin typeface="Muli Regular"/>
                <a:hlinkClick r:id="rId15"/>
              </a:rPr>
              <a:t>https://www.eia.gov/kids/games-and-activities/</a:t>
            </a:r>
            <a:endParaRPr lang="en-US" sz="2000" dirty="0">
              <a:solidFill>
                <a:srgbClr val="000000"/>
              </a:solidFill>
              <a:latin typeface="Muli Regular"/>
            </a:endParaRPr>
          </a:p>
          <a:p>
            <a:pPr lvl="0" algn="ctr">
              <a:lnSpc>
                <a:spcPts val="2800"/>
              </a:lnSpc>
              <a:spcBef>
                <a:spcPct val="0"/>
              </a:spcBef>
            </a:pPr>
            <a:endParaRPr lang="en-US" sz="2000" u="none" dirty="0">
              <a:solidFill>
                <a:srgbClr val="000000"/>
              </a:solidFill>
              <a:latin typeface="Muli Regular"/>
            </a:endParaRPr>
          </a:p>
        </p:txBody>
      </p:sp>
      <p:sp>
        <p:nvSpPr>
          <p:cNvPr id="23" name="Rectangle 22"/>
          <p:cNvSpPr/>
          <p:nvPr/>
        </p:nvSpPr>
        <p:spPr>
          <a:xfrm>
            <a:off x="12072091" y="6681198"/>
            <a:ext cx="5353536" cy="1938992"/>
          </a:xfrm>
          <a:prstGeom prst="rect">
            <a:avLst/>
          </a:prstGeom>
        </p:spPr>
        <p:txBody>
          <a:bodyPr wrap="square">
            <a:spAutoFit/>
          </a:bodyPr>
          <a:lstStyle/>
          <a:p>
            <a:r>
              <a:rPr lang="en-GB" sz="2000" dirty="0">
                <a:latin typeface="Muli Regular" panose="020B0604020202020204" charset="0"/>
              </a:rPr>
              <a:t>A series of creative activities themed around energy</a:t>
            </a:r>
          </a:p>
          <a:p>
            <a:r>
              <a:rPr lang="en-GB" sz="2000" dirty="0">
                <a:latin typeface="Muli Regular" panose="020B0604020202020204" charset="0"/>
              </a:rPr>
              <a:t>Select KS3 to find the best suited for your pupils</a:t>
            </a:r>
          </a:p>
          <a:p>
            <a:r>
              <a:rPr lang="en-GB" sz="2000" dirty="0">
                <a:latin typeface="Muli Regular" panose="020B0604020202020204" charset="0"/>
                <a:hlinkClick r:id="rId16"/>
              </a:rPr>
              <a:t>https://energysparks.uk/activity_categories</a:t>
            </a:r>
            <a:endParaRPr lang="en-GB" sz="2000" dirty="0">
              <a:latin typeface="Muli Regular" panose="020B0604020202020204" charset="0"/>
            </a:endParaRPr>
          </a:p>
          <a:p>
            <a:endParaRPr lang="en-GB" sz="2000" dirty="0">
              <a:latin typeface="Muli Regular" panose="020B060402020202020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66AB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0084657">
            <a:off x="3312608" y="1124663"/>
            <a:ext cx="541332" cy="519679"/>
          </a:xfrm>
          <a:prstGeom prst="rect">
            <a:avLst/>
          </a:prstGeom>
        </p:spPr>
      </p:pic>
      <p:pic>
        <p:nvPicPr>
          <p:cNvPr id="3" name="Picture 3"/>
          <p:cNvPicPr>
            <a:picLocks noChangeAspect="1"/>
          </p:cNvPicPr>
          <p:nvPr/>
        </p:nvPicPr>
        <p:blipFill>
          <a:blip r:embed="rId3"/>
          <a:srcRect/>
          <a:stretch>
            <a:fillRect/>
          </a:stretch>
        </p:blipFill>
        <p:spPr>
          <a:xfrm rot="1460983">
            <a:off x="1140146" y="6043445"/>
            <a:ext cx="1748898" cy="2199872"/>
          </a:xfrm>
          <a:prstGeom prst="rect">
            <a:avLst/>
          </a:prstGeom>
        </p:spPr>
      </p:pic>
      <p:pic>
        <p:nvPicPr>
          <p:cNvPr id="4" name="Picture 4"/>
          <p:cNvPicPr>
            <a:picLocks noChangeAspect="1"/>
          </p:cNvPicPr>
          <p:nvPr/>
        </p:nvPicPr>
        <p:blipFill>
          <a:blip r:embed="rId4"/>
          <a:srcRect/>
          <a:stretch>
            <a:fillRect/>
          </a:stretch>
        </p:blipFill>
        <p:spPr>
          <a:xfrm rot="-1159206">
            <a:off x="3252256" y="4267841"/>
            <a:ext cx="662036" cy="1122094"/>
          </a:xfrm>
          <a:prstGeom prst="rect">
            <a:avLst/>
          </a:prstGeom>
        </p:spPr>
      </p:pic>
      <p:pic>
        <p:nvPicPr>
          <p:cNvPr id="5" name="Picture 5"/>
          <p:cNvPicPr>
            <a:picLocks noChangeAspect="1"/>
          </p:cNvPicPr>
          <p:nvPr/>
        </p:nvPicPr>
        <p:blipFill>
          <a:blip r:embed="rId5"/>
          <a:srcRect/>
          <a:stretch>
            <a:fillRect/>
          </a:stretch>
        </p:blipFill>
        <p:spPr>
          <a:xfrm>
            <a:off x="5606750" y="8544145"/>
            <a:ext cx="758759" cy="837986"/>
          </a:xfrm>
          <a:prstGeom prst="rect">
            <a:avLst/>
          </a:prstGeom>
        </p:spPr>
      </p:pic>
      <p:pic>
        <p:nvPicPr>
          <p:cNvPr id="6" name="Picture 6"/>
          <p:cNvPicPr>
            <a:picLocks noChangeAspect="1"/>
          </p:cNvPicPr>
          <p:nvPr/>
        </p:nvPicPr>
        <p:blipFill>
          <a:blip r:embed="rId3"/>
          <a:srcRect/>
          <a:stretch>
            <a:fillRect/>
          </a:stretch>
        </p:blipFill>
        <p:spPr>
          <a:xfrm rot="4810274">
            <a:off x="15351211" y="518240"/>
            <a:ext cx="1675438" cy="2107469"/>
          </a:xfrm>
          <a:prstGeom prst="rect">
            <a:avLst/>
          </a:prstGeom>
        </p:spPr>
      </p:pic>
      <p:pic>
        <p:nvPicPr>
          <p:cNvPr id="8" name="Picture 8"/>
          <p:cNvPicPr>
            <a:picLocks noChangeAspect="1"/>
          </p:cNvPicPr>
          <p:nvPr/>
        </p:nvPicPr>
        <p:blipFill>
          <a:blip r:embed="rId2"/>
          <a:srcRect/>
          <a:stretch>
            <a:fillRect/>
          </a:stretch>
        </p:blipFill>
        <p:spPr>
          <a:xfrm rot="1422455">
            <a:off x="887331" y="3746380"/>
            <a:ext cx="509049" cy="488687"/>
          </a:xfrm>
          <a:prstGeom prst="rect">
            <a:avLst/>
          </a:prstGeom>
        </p:spPr>
      </p:pic>
      <p:pic>
        <p:nvPicPr>
          <p:cNvPr id="9" name="Picture 9"/>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2851397">
            <a:off x="9271959" y="1713339"/>
            <a:ext cx="319992" cy="307192"/>
          </a:xfrm>
          <a:prstGeom prst="rect">
            <a:avLst/>
          </a:prstGeom>
        </p:spPr>
      </p:pic>
      <p:pic>
        <p:nvPicPr>
          <p:cNvPr id="10" name="Picture 10"/>
          <p:cNvPicPr>
            <a:picLocks noChangeAspect="1"/>
          </p:cNvPicPr>
          <p:nvPr/>
        </p:nvPicPr>
        <p:blipFill>
          <a:blip r:embed="rId2"/>
          <a:srcRect/>
          <a:stretch>
            <a:fillRect/>
          </a:stretch>
        </p:blipFill>
        <p:spPr>
          <a:xfrm rot="-10019461">
            <a:off x="13499925" y="1324020"/>
            <a:ext cx="516571" cy="495908"/>
          </a:xfrm>
          <a:prstGeom prst="rect">
            <a:avLst/>
          </a:prstGeom>
        </p:spPr>
      </p:pic>
      <p:pic>
        <p:nvPicPr>
          <p:cNvPr id="11" name="Picture 11"/>
          <p:cNvPicPr>
            <a:picLocks noChangeAspect="1"/>
          </p:cNvPicPr>
          <p:nvPr/>
        </p:nvPicPr>
        <p:blipFill>
          <a:blip r:embed="rId2"/>
          <a:srcRect/>
          <a:stretch>
            <a:fillRect/>
          </a:stretch>
        </p:blipFill>
        <p:spPr>
          <a:xfrm rot="-6383107">
            <a:off x="16927791" y="4752167"/>
            <a:ext cx="513645" cy="493100"/>
          </a:xfrm>
          <a:prstGeom prst="rect">
            <a:avLst/>
          </a:prstGeom>
        </p:spPr>
      </p:pic>
      <p:pic>
        <p:nvPicPr>
          <p:cNvPr id="12" name="Picture 12"/>
          <p:cNvPicPr>
            <a:picLocks noChangeAspect="1"/>
          </p:cNvPicPr>
          <p:nvPr/>
        </p:nvPicPr>
        <p:blipFill>
          <a:blip r:embed="rId2"/>
          <a:srcRect/>
          <a:stretch>
            <a:fillRect/>
          </a:stretch>
        </p:blipFill>
        <p:spPr>
          <a:xfrm rot="8915872">
            <a:off x="14957400" y="6074883"/>
            <a:ext cx="424393" cy="407417"/>
          </a:xfrm>
          <a:prstGeom prst="rect">
            <a:avLst/>
          </a:prstGeom>
        </p:spPr>
      </p:pic>
      <p:pic>
        <p:nvPicPr>
          <p:cNvPr id="13" name="Picture 13"/>
          <p:cNvPicPr>
            <a:picLocks noChangeAspect="1"/>
          </p:cNvPicPr>
          <p:nvPr/>
        </p:nvPicPr>
        <p:blipFill>
          <a:blip r:embed="rId4"/>
          <a:srcRect/>
          <a:stretch>
            <a:fillRect/>
          </a:stretch>
        </p:blipFill>
        <p:spPr>
          <a:xfrm rot="1345741">
            <a:off x="12434679" y="8217911"/>
            <a:ext cx="511678" cy="867251"/>
          </a:xfrm>
          <a:prstGeom prst="rect">
            <a:avLst/>
          </a:prstGeom>
        </p:spPr>
      </p:pic>
      <p:pic>
        <p:nvPicPr>
          <p:cNvPr id="14" name="Picture 14"/>
          <p:cNvPicPr>
            <a:picLocks noChangeAspect="1"/>
          </p:cNvPicPr>
          <p:nvPr/>
        </p:nvPicPr>
        <p:blipFill>
          <a:blip r:embed="rId5"/>
          <a:srcRect/>
          <a:stretch>
            <a:fillRect/>
          </a:stretch>
        </p:blipFill>
        <p:spPr>
          <a:xfrm rot="1800043">
            <a:off x="11268667" y="590515"/>
            <a:ext cx="567418" cy="626667"/>
          </a:xfrm>
          <a:prstGeom prst="rect">
            <a:avLst/>
          </a:prstGeom>
        </p:spPr>
      </p:pic>
      <p:pic>
        <p:nvPicPr>
          <p:cNvPr id="15" name="Picture 15"/>
          <p:cNvPicPr>
            <a:picLocks noChangeAspect="1"/>
          </p:cNvPicPr>
          <p:nvPr/>
        </p:nvPicPr>
        <p:blipFill>
          <a:blip r:embed="rId4"/>
          <a:srcRect/>
          <a:stretch>
            <a:fillRect/>
          </a:stretch>
        </p:blipFill>
        <p:spPr>
          <a:xfrm rot="-10154087">
            <a:off x="14320066" y="3449328"/>
            <a:ext cx="489149" cy="829067"/>
          </a:xfrm>
          <a:prstGeom prst="rect">
            <a:avLst/>
          </a:prstGeom>
        </p:spPr>
      </p:pic>
      <p:pic>
        <p:nvPicPr>
          <p:cNvPr id="16" name="Picture 16"/>
          <p:cNvPicPr>
            <a:picLocks noChangeAspect="1"/>
          </p:cNvPicPr>
          <p:nvPr/>
        </p:nvPicPr>
        <p:blipFill>
          <a:blip r:embed="rId4"/>
          <a:srcRect/>
          <a:stretch>
            <a:fillRect/>
          </a:stretch>
        </p:blipFill>
        <p:spPr>
          <a:xfrm rot="-1669974">
            <a:off x="6165299" y="822791"/>
            <a:ext cx="530353" cy="898904"/>
          </a:xfrm>
          <a:prstGeom prst="rect">
            <a:avLst/>
          </a:prstGeom>
        </p:spPr>
      </p:pic>
      <p:pic>
        <p:nvPicPr>
          <p:cNvPr id="17" name="Picture 17"/>
          <p:cNvPicPr>
            <a:picLocks noChangeAspect="1"/>
          </p:cNvPicPr>
          <p:nvPr/>
        </p:nvPicPr>
        <p:blipFill>
          <a:blip r:embed="rId2"/>
          <a:srcRect/>
          <a:stretch>
            <a:fillRect/>
          </a:stretch>
        </p:blipFill>
        <p:spPr>
          <a:xfrm rot="-1839255">
            <a:off x="9001924" y="9254121"/>
            <a:ext cx="554415" cy="532238"/>
          </a:xfrm>
          <a:prstGeom prst="rect">
            <a:avLst/>
          </a:prstGeom>
        </p:spPr>
      </p:pic>
      <p:pic>
        <p:nvPicPr>
          <p:cNvPr id="18" name="Picture 18"/>
          <p:cNvPicPr>
            <a:picLocks noChangeAspect="1"/>
          </p:cNvPicPr>
          <p:nvPr/>
        </p:nvPicPr>
        <p:blipFill>
          <a:blip r:embed="rId6"/>
          <a:srcRect/>
          <a:stretch>
            <a:fillRect/>
          </a:stretch>
        </p:blipFill>
        <p:spPr>
          <a:xfrm rot="693431">
            <a:off x="920907" y="611011"/>
            <a:ext cx="826577" cy="1185137"/>
          </a:xfrm>
          <a:prstGeom prst="rect">
            <a:avLst/>
          </a:prstGeom>
        </p:spPr>
      </p:pic>
      <p:pic>
        <p:nvPicPr>
          <p:cNvPr id="19" name="Picture 19"/>
          <p:cNvPicPr>
            <a:picLocks noChangeAspect="1"/>
          </p:cNvPicPr>
          <p:nvPr/>
        </p:nvPicPr>
        <p:blipFill>
          <a:blip r:embed="rId6"/>
          <a:srcRect/>
          <a:stretch>
            <a:fillRect/>
          </a:stretch>
        </p:blipFill>
        <p:spPr>
          <a:xfrm rot="-2419102">
            <a:off x="16411918" y="7034178"/>
            <a:ext cx="927423" cy="1329729"/>
          </a:xfrm>
          <a:prstGeom prst="rect">
            <a:avLst/>
          </a:prstGeom>
        </p:spPr>
      </p:pic>
      <p:pic>
        <p:nvPicPr>
          <p:cNvPr id="20" name="Picture 20"/>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4767585" y="2554345"/>
            <a:ext cx="8752831" cy="5299441"/>
          </a:xfrm>
          <a:prstGeom prst="rect">
            <a:avLst/>
          </a:prstGeom>
        </p:spPr>
      </p:pic>
      <p:pic>
        <p:nvPicPr>
          <p:cNvPr id="21" name="Picture 21"/>
          <p:cNvPicPr>
            <a:picLocks noChangeAspect="1"/>
          </p:cNvPicPr>
          <p:nvPr/>
        </p:nvPicPr>
        <p:blipFill>
          <a:blip r:embed="rId8"/>
          <a:srcRect/>
          <a:stretch>
            <a:fillRect/>
          </a:stretch>
        </p:blipFill>
        <p:spPr>
          <a:xfrm rot="5400000">
            <a:off x="6550920" y="1074548"/>
            <a:ext cx="5319413" cy="8480223"/>
          </a:xfrm>
          <a:prstGeom prst="rect">
            <a:avLst/>
          </a:prstGeom>
        </p:spPr>
      </p:pic>
      <p:sp>
        <p:nvSpPr>
          <p:cNvPr id="22" name="TextBox 22"/>
          <p:cNvSpPr txBox="1"/>
          <p:nvPr/>
        </p:nvSpPr>
        <p:spPr>
          <a:xfrm>
            <a:off x="5952064" y="3396246"/>
            <a:ext cx="6959783" cy="3747135"/>
          </a:xfrm>
          <a:prstGeom prst="rect">
            <a:avLst/>
          </a:prstGeom>
        </p:spPr>
        <p:txBody>
          <a:bodyPr lIns="0" tIns="0" rIns="0" bIns="0" rtlCol="0" anchor="t">
            <a:spAutoFit/>
          </a:bodyPr>
          <a:lstStyle/>
          <a:p>
            <a:pPr algn="ctr">
              <a:lnSpc>
                <a:spcPts val="14400"/>
              </a:lnSpc>
            </a:pPr>
            <a:r>
              <a:rPr lang="en-US" sz="14400">
                <a:solidFill>
                  <a:srgbClr val="169D3D"/>
                </a:solidFill>
                <a:latin typeface="Amatic SC Bold"/>
              </a:rPr>
              <a:t>WELCOME,</a:t>
            </a:r>
          </a:p>
          <a:p>
            <a:pPr algn="ctr">
              <a:lnSpc>
                <a:spcPts val="14400"/>
              </a:lnSpc>
            </a:pPr>
            <a:r>
              <a:rPr lang="en-US" sz="14400">
                <a:solidFill>
                  <a:srgbClr val="169D3D"/>
                </a:solidFill>
                <a:latin typeface="Amatic SC Bold"/>
              </a:rPr>
              <a:t>STUDENTS!</a:t>
            </a:r>
          </a:p>
        </p:txBody>
      </p:sp>
      <p:pic>
        <p:nvPicPr>
          <p:cNvPr id="23" name="Picture 23"/>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5570248" y="9428930"/>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8600" y="9488317"/>
            <a:ext cx="4248912" cy="58521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7801474" y="2133653"/>
            <a:ext cx="2770185" cy="2478057"/>
          </a:xfrm>
          <a:prstGeom prst="rect">
            <a:avLst/>
          </a:prstGeom>
        </p:spPr>
      </p:pic>
      <p:pic>
        <p:nvPicPr>
          <p:cNvPr id="3" name="Picture 3"/>
          <p:cNvPicPr>
            <a:picLocks noChangeAspect="1"/>
          </p:cNvPicPr>
          <p:nvPr/>
        </p:nvPicPr>
        <p:blipFill>
          <a:blip r:embed="rId3"/>
          <a:srcRect/>
          <a:stretch>
            <a:fillRect/>
          </a:stretch>
        </p:blipFill>
        <p:spPr>
          <a:xfrm rot="181237">
            <a:off x="2518566" y="5294768"/>
            <a:ext cx="13219977" cy="2643995"/>
          </a:xfrm>
          <a:prstGeom prst="rect">
            <a:avLst/>
          </a:prstGeom>
        </p:spPr>
      </p:pic>
      <p:sp>
        <p:nvSpPr>
          <p:cNvPr id="4" name="TextBox 4"/>
          <p:cNvSpPr txBox="1"/>
          <p:nvPr/>
        </p:nvSpPr>
        <p:spPr>
          <a:xfrm>
            <a:off x="3357995" y="5094830"/>
            <a:ext cx="11572009" cy="2453640"/>
          </a:xfrm>
          <a:prstGeom prst="rect">
            <a:avLst/>
          </a:prstGeom>
        </p:spPr>
        <p:txBody>
          <a:bodyPr lIns="0" tIns="0" rIns="0" bIns="0" rtlCol="0" anchor="t">
            <a:spAutoFit/>
          </a:bodyPr>
          <a:lstStyle/>
          <a:p>
            <a:pPr algn="ctr">
              <a:lnSpc>
                <a:spcPts val="20160"/>
              </a:lnSpc>
              <a:spcBef>
                <a:spcPct val="0"/>
              </a:spcBef>
            </a:pPr>
            <a:r>
              <a:rPr lang="en-US" sz="14400">
                <a:solidFill>
                  <a:srgbClr val="000000"/>
                </a:solidFill>
                <a:latin typeface="Amatic SC Bold"/>
              </a:rPr>
              <a:t>LESSON FOR THE DAY</a:t>
            </a:r>
          </a:p>
        </p:txBody>
      </p:sp>
      <p:pic>
        <p:nvPicPr>
          <p:cNvPr id="5" name="Picture 5"/>
          <p:cNvPicPr>
            <a:picLocks noChangeAspect="1"/>
          </p:cNvPicPr>
          <p:nvPr/>
        </p:nvPicPr>
        <p:blipFill>
          <a:blip r:embed="rId4"/>
          <a:srcRect/>
          <a:stretch>
            <a:fillRect/>
          </a:stretch>
        </p:blipFill>
        <p:spPr>
          <a:xfrm rot="1437957">
            <a:off x="6796137" y="2973399"/>
            <a:ext cx="1321100" cy="1136146"/>
          </a:xfrm>
          <a:prstGeom prst="rect">
            <a:avLst/>
          </a:prstGeom>
        </p:spPr>
      </p:pic>
      <p:pic>
        <p:nvPicPr>
          <p:cNvPr id="6" name="Picture 6"/>
          <p:cNvPicPr>
            <a:picLocks noChangeAspect="1"/>
          </p:cNvPicPr>
          <p:nvPr/>
        </p:nvPicPr>
        <p:blipFill>
          <a:blip r:embed="rId5"/>
          <a:srcRect/>
          <a:stretch>
            <a:fillRect/>
          </a:stretch>
        </p:blipFill>
        <p:spPr>
          <a:xfrm rot="10359667">
            <a:off x="10277409" y="3289062"/>
            <a:ext cx="1321100" cy="1136146"/>
          </a:xfrm>
          <a:prstGeom prst="rect">
            <a:avLst/>
          </a:prstGeom>
        </p:spPr>
      </p:pic>
      <p:pic>
        <p:nvPicPr>
          <p:cNvPr id="7" name="Picture 7"/>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489684">
            <a:off x="8390699" y="2589278"/>
            <a:ext cx="1419676" cy="1739603"/>
          </a:xfrm>
          <a:prstGeom prst="rect">
            <a:avLst/>
          </a:prstGeom>
        </p:spPr>
      </p:pic>
      <p:pic>
        <p:nvPicPr>
          <p:cNvPr id="8" name="Picture 8"/>
          <p:cNvPicPr>
            <a:picLocks noChangeAspect="1"/>
          </p:cNvPicPr>
          <p:nvPr/>
        </p:nvPicPr>
        <p:blipFill>
          <a:blip r:embed="rId7"/>
          <a:srcRect/>
          <a:stretch>
            <a:fillRect/>
          </a:stretch>
        </p:blipFill>
        <p:spPr>
          <a:xfrm rot="-243703">
            <a:off x="2127626" y="4963251"/>
            <a:ext cx="437368" cy="419873"/>
          </a:xfrm>
          <a:prstGeom prst="rect">
            <a:avLst/>
          </a:prstGeom>
        </p:spPr>
      </p:pic>
      <p:pic>
        <p:nvPicPr>
          <p:cNvPr id="9" name="Picture 9"/>
          <p:cNvPicPr>
            <a:picLocks noChangeAspect="1"/>
          </p:cNvPicPr>
          <p:nvPr/>
        </p:nvPicPr>
        <p:blipFill>
          <a:blip r:embed="rId7"/>
          <a:srcRect/>
          <a:stretch>
            <a:fillRect/>
          </a:stretch>
        </p:blipFill>
        <p:spPr>
          <a:xfrm rot="8915872">
            <a:off x="15994003" y="7629196"/>
            <a:ext cx="424393" cy="407417"/>
          </a:xfrm>
          <a:prstGeom prst="rect">
            <a:avLst/>
          </a:prstGeom>
        </p:spPr>
      </p:pic>
      <p:pic>
        <p:nvPicPr>
          <p:cNvPr id="10" name="Picture 10"/>
          <p:cNvPicPr>
            <a:picLocks noChangeAspect="1"/>
          </p:cNvPicPr>
          <p:nvPr/>
        </p:nvPicPr>
        <p:blipFill>
          <a:blip r:embed="rId7"/>
          <a:srcRect/>
          <a:stretch>
            <a:fillRect/>
          </a:stretch>
        </p:blipFill>
        <p:spPr>
          <a:xfrm rot="10084657">
            <a:off x="1076541" y="943740"/>
            <a:ext cx="541332" cy="519679"/>
          </a:xfrm>
          <a:prstGeom prst="rect">
            <a:avLst/>
          </a:prstGeom>
        </p:spPr>
      </p:pic>
      <p:pic>
        <p:nvPicPr>
          <p:cNvPr id="11" name="Picture 11"/>
          <p:cNvPicPr>
            <a:picLocks noChangeAspect="1"/>
          </p:cNvPicPr>
          <p:nvPr/>
        </p:nvPicPr>
        <p:blipFill>
          <a:blip r:embed="rId8"/>
          <a:srcRect/>
          <a:stretch>
            <a:fillRect/>
          </a:stretch>
        </p:blipFill>
        <p:spPr>
          <a:xfrm rot="1460983">
            <a:off x="-63881" y="6717696"/>
            <a:ext cx="1748898" cy="2199872"/>
          </a:xfrm>
          <a:prstGeom prst="rect">
            <a:avLst/>
          </a:prstGeom>
        </p:spPr>
      </p:pic>
      <p:pic>
        <p:nvPicPr>
          <p:cNvPr id="12" name="Picture 12"/>
          <p:cNvPicPr>
            <a:picLocks noChangeAspect="1"/>
          </p:cNvPicPr>
          <p:nvPr/>
        </p:nvPicPr>
        <p:blipFill>
          <a:blip r:embed="rId9"/>
          <a:srcRect/>
          <a:stretch>
            <a:fillRect/>
          </a:stretch>
        </p:blipFill>
        <p:spPr>
          <a:xfrm>
            <a:off x="5486684" y="8801590"/>
            <a:ext cx="758759" cy="837986"/>
          </a:xfrm>
          <a:prstGeom prst="rect">
            <a:avLst/>
          </a:prstGeom>
        </p:spPr>
      </p:pic>
      <p:pic>
        <p:nvPicPr>
          <p:cNvPr id="13" name="Picture 13"/>
          <p:cNvPicPr>
            <a:picLocks noChangeAspect="1"/>
          </p:cNvPicPr>
          <p:nvPr/>
        </p:nvPicPr>
        <p:blipFill>
          <a:blip r:embed="rId8"/>
          <a:srcRect/>
          <a:stretch>
            <a:fillRect/>
          </a:stretch>
        </p:blipFill>
        <p:spPr>
          <a:xfrm rot="4810274">
            <a:off x="14961304" y="438282"/>
            <a:ext cx="1675438" cy="2107469"/>
          </a:xfrm>
          <a:prstGeom prst="rect">
            <a:avLst/>
          </a:prstGeom>
        </p:spPr>
      </p:pic>
      <p:pic>
        <p:nvPicPr>
          <p:cNvPr id="14" name="Picture 14"/>
          <p:cNvPicPr>
            <a:picLocks noChangeAspect="1"/>
          </p:cNvPicPr>
          <p:nvPr/>
        </p:nvPicPr>
        <p:blipFill>
          <a:blip r:embed="rId7"/>
          <a:srcRect/>
          <a:stretch>
            <a:fillRect/>
          </a:stretch>
        </p:blipFill>
        <p:spPr>
          <a:xfrm rot="-7483644">
            <a:off x="2484938" y="8905629"/>
            <a:ext cx="509049" cy="488687"/>
          </a:xfrm>
          <a:prstGeom prst="rect">
            <a:avLst/>
          </a:prstGeom>
        </p:spPr>
      </p:pic>
      <p:pic>
        <p:nvPicPr>
          <p:cNvPr id="16" name="Picture 16"/>
          <p:cNvPicPr>
            <a:picLocks noChangeAspect="1"/>
          </p:cNvPicPr>
          <p:nvPr/>
        </p:nvPicPr>
        <p:blipFill>
          <a:blip r:embed="rId7"/>
          <a:srcRect/>
          <a:stretch>
            <a:fillRect/>
          </a:stretch>
        </p:blipFill>
        <p:spPr>
          <a:xfrm rot="-10019461">
            <a:off x="13132166" y="2805840"/>
            <a:ext cx="516571" cy="495908"/>
          </a:xfrm>
          <a:prstGeom prst="rect">
            <a:avLst/>
          </a:prstGeom>
        </p:spPr>
      </p:pic>
      <p:pic>
        <p:nvPicPr>
          <p:cNvPr id="17" name="Picture 17"/>
          <p:cNvPicPr>
            <a:picLocks noChangeAspect="1"/>
          </p:cNvPicPr>
          <p:nvPr/>
        </p:nvPicPr>
        <p:blipFill>
          <a:blip r:embed="rId7"/>
          <a:srcRect/>
          <a:stretch>
            <a:fillRect/>
          </a:stretch>
        </p:blipFill>
        <p:spPr>
          <a:xfrm rot="-6383107">
            <a:off x="18031177" y="5467478"/>
            <a:ext cx="513645" cy="493100"/>
          </a:xfrm>
          <a:prstGeom prst="rect">
            <a:avLst/>
          </a:prstGeom>
        </p:spPr>
      </p:pic>
      <p:pic>
        <p:nvPicPr>
          <p:cNvPr id="18" name="Picture 18"/>
          <p:cNvPicPr>
            <a:picLocks noChangeAspect="1"/>
          </p:cNvPicPr>
          <p:nvPr/>
        </p:nvPicPr>
        <p:blipFill>
          <a:blip r:embed="rId10"/>
          <a:srcRect/>
          <a:stretch>
            <a:fillRect/>
          </a:stretch>
        </p:blipFill>
        <p:spPr>
          <a:xfrm rot="1345741">
            <a:off x="12100836" y="8176526"/>
            <a:ext cx="511678" cy="867251"/>
          </a:xfrm>
          <a:prstGeom prst="rect">
            <a:avLst/>
          </a:prstGeom>
        </p:spPr>
      </p:pic>
      <p:pic>
        <p:nvPicPr>
          <p:cNvPr id="19" name="Picture 19"/>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rot="1800043">
            <a:off x="11268667" y="998301"/>
            <a:ext cx="567418" cy="626667"/>
          </a:xfrm>
          <a:prstGeom prst="rect">
            <a:avLst/>
          </a:prstGeom>
        </p:spPr>
      </p:pic>
      <p:pic>
        <p:nvPicPr>
          <p:cNvPr id="20" name="Picture 20"/>
          <p:cNvPicPr>
            <a:picLocks noChangeAspect="1"/>
          </p:cNvPicPr>
          <p:nvPr/>
        </p:nvPicPr>
        <p:blipFill>
          <a:blip r:embed="rId10"/>
          <a:srcRect/>
          <a:stretch>
            <a:fillRect/>
          </a:stretch>
        </p:blipFill>
        <p:spPr>
          <a:xfrm rot="-10154087">
            <a:off x="15992066" y="3895523"/>
            <a:ext cx="489149" cy="829067"/>
          </a:xfrm>
          <a:prstGeom prst="rect">
            <a:avLst/>
          </a:prstGeom>
        </p:spPr>
      </p:pic>
      <p:pic>
        <p:nvPicPr>
          <p:cNvPr id="21" name="Picture 21"/>
          <p:cNvPicPr>
            <a:picLocks noChangeAspect="1"/>
          </p:cNvPicPr>
          <p:nvPr/>
        </p:nvPicPr>
        <p:blipFill>
          <a:blip r:embed="rId10"/>
          <a:srcRect/>
          <a:stretch>
            <a:fillRect/>
          </a:stretch>
        </p:blipFill>
        <p:spPr>
          <a:xfrm rot="-1669974">
            <a:off x="5912815" y="754128"/>
            <a:ext cx="530353" cy="898904"/>
          </a:xfrm>
          <a:prstGeom prst="rect">
            <a:avLst/>
          </a:prstGeom>
        </p:spPr>
      </p:pic>
      <p:pic>
        <p:nvPicPr>
          <p:cNvPr id="22" name="Picture 22"/>
          <p:cNvPicPr>
            <a:picLocks noChangeAspect="1"/>
          </p:cNvPicPr>
          <p:nvPr/>
        </p:nvPicPr>
        <p:blipFill>
          <a:blip r:embed="rId7"/>
          <a:srcRect/>
          <a:stretch>
            <a:fillRect/>
          </a:stretch>
        </p:blipFill>
        <p:spPr>
          <a:xfrm rot="-1839255">
            <a:off x="8938249" y="9486280"/>
            <a:ext cx="554415" cy="532238"/>
          </a:xfrm>
          <a:prstGeom prst="rect">
            <a:avLst/>
          </a:prstGeom>
        </p:spPr>
      </p:pic>
      <p:pic>
        <p:nvPicPr>
          <p:cNvPr id="23" name="Picture 23"/>
          <p:cNvPicPr>
            <a:picLocks noChangeAspect="1"/>
          </p:cNvPicPr>
          <p:nvPr/>
        </p:nvPicPr>
        <p:blipFill>
          <a:blip r:embed="rId11"/>
          <a:srcRect/>
          <a:stretch>
            <a:fillRect/>
          </a:stretch>
        </p:blipFill>
        <p:spPr>
          <a:xfrm rot="693431">
            <a:off x="3048616" y="2204439"/>
            <a:ext cx="826577" cy="1185137"/>
          </a:xfrm>
          <a:prstGeom prst="rect">
            <a:avLst/>
          </a:prstGeom>
        </p:spPr>
      </p:pic>
      <p:pic>
        <p:nvPicPr>
          <p:cNvPr id="24" name="Picture 24"/>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a:xfrm rot="133738">
            <a:off x="6707555" y="8172184"/>
            <a:ext cx="4872890" cy="974578"/>
          </a:xfrm>
          <a:prstGeom prst="rect">
            <a:avLst/>
          </a:prstGeom>
        </p:spPr>
      </p:pic>
      <p:sp>
        <p:nvSpPr>
          <p:cNvPr id="25" name="TextBox 25"/>
          <p:cNvSpPr txBox="1"/>
          <p:nvPr/>
        </p:nvSpPr>
        <p:spPr>
          <a:xfrm>
            <a:off x="3357995" y="8149142"/>
            <a:ext cx="11572009" cy="826770"/>
          </a:xfrm>
          <a:prstGeom prst="rect">
            <a:avLst/>
          </a:prstGeom>
        </p:spPr>
        <p:txBody>
          <a:bodyPr lIns="0" tIns="0" rIns="0" bIns="0" rtlCol="0" anchor="t">
            <a:spAutoFit/>
          </a:bodyPr>
          <a:lstStyle/>
          <a:p>
            <a:pPr algn="ctr">
              <a:lnSpc>
                <a:spcPts val="6719"/>
              </a:lnSpc>
            </a:pPr>
            <a:r>
              <a:rPr lang="en-US" sz="4800">
                <a:solidFill>
                  <a:srgbClr val="000000"/>
                </a:solidFill>
                <a:latin typeface="Amatic SC Bold"/>
              </a:rPr>
              <a:t>KEY STAGE 2</a:t>
            </a:r>
          </a:p>
        </p:txBody>
      </p:sp>
      <p:pic>
        <p:nvPicPr>
          <p:cNvPr id="26" name="Picture 23"/>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400000">
            <a:off x="4234307" y="601474"/>
            <a:ext cx="4279619" cy="10323642"/>
          </a:xfrm>
          <a:prstGeom prst="rect">
            <a:avLst/>
          </a:prstGeom>
        </p:spPr>
      </p:pic>
      <p:pic>
        <p:nvPicPr>
          <p:cNvPr id="3" name="Picture 3"/>
          <p:cNvPicPr>
            <a:picLocks noChangeAspect="1"/>
          </p:cNvPicPr>
          <p:nvPr/>
        </p:nvPicPr>
        <p:blipFill>
          <a:blip r:embed="rId3"/>
          <a:srcRect/>
          <a:stretch>
            <a:fillRect/>
          </a:stretch>
        </p:blipFill>
        <p:spPr>
          <a:xfrm rot="-133821">
            <a:off x="1390887" y="2569689"/>
            <a:ext cx="9585460" cy="1917092"/>
          </a:xfrm>
          <a:prstGeom prst="rect">
            <a:avLst/>
          </a:prstGeom>
        </p:spPr>
      </p:pic>
      <p:pic>
        <p:nvPicPr>
          <p:cNvPr id="4" name="Picture 4"/>
          <p:cNvPicPr>
            <a:picLocks noChangeAspect="1"/>
          </p:cNvPicPr>
          <p:nvPr/>
        </p:nvPicPr>
        <p:blipFill>
          <a:blip r:embed="rId4"/>
          <a:srcRect/>
          <a:stretch>
            <a:fillRect/>
          </a:stretch>
        </p:blipFill>
        <p:spPr>
          <a:xfrm rot="5400000">
            <a:off x="10590564" y="2811244"/>
            <a:ext cx="7704150" cy="4664512"/>
          </a:xfrm>
          <a:prstGeom prst="rect">
            <a:avLst/>
          </a:prstGeom>
        </p:spPr>
      </p:pic>
      <p:pic>
        <p:nvPicPr>
          <p:cNvPr id="5" name="Picture 5"/>
          <p:cNvPicPr>
            <a:picLocks noChangeAspect="1"/>
          </p:cNvPicPr>
          <p:nvPr/>
        </p:nvPicPr>
        <p:blipFill>
          <a:blip r:embed="rId5"/>
          <a:srcRect/>
          <a:stretch>
            <a:fillRect/>
          </a:stretch>
        </p:blipFill>
        <p:spPr>
          <a:xfrm>
            <a:off x="12110382" y="1619319"/>
            <a:ext cx="4844147" cy="7048362"/>
          </a:xfrm>
          <a:prstGeom prst="rect">
            <a:avLst/>
          </a:prstGeom>
        </p:spPr>
      </p:pic>
      <p:grpSp>
        <p:nvGrpSpPr>
          <p:cNvPr id="6" name="Group 6"/>
          <p:cNvGrpSpPr>
            <a:grpSpLocks noChangeAspect="1"/>
          </p:cNvGrpSpPr>
          <p:nvPr/>
        </p:nvGrpSpPr>
        <p:grpSpPr>
          <a:xfrm>
            <a:off x="12434171" y="2162168"/>
            <a:ext cx="3948829" cy="5603739"/>
            <a:chOff x="0" y="0"/>
            <a:chExt cx="3539490" cy="5022850"/>
          </a:xfrm>
        </p:grpSpPr>
        <p:sp>
          <p:nvSpPr>
            <p:cNvPr id="7" name="Freeform 7"/>
            <p:cNvSpPr/>
            <p:nvPr/>
          </p:nvSpPr>
          <p:spPr>
            <a:xfrm>
              <a:off x="-3810" y="0"/>
              <a:ext cx="3550920" cy="5024120"/>
            </a:xfrm>
            <a:custGeom>
              <a:avLst/>
              <a:gdLst/>
              <a:ahLst/>
              <a:cxnLst/>
              <a:rect l="l" t="t" r="r" b="b"/>
              <a:pathLst>
                <a:path w="3550920" h="5024120">
                  <a:moveTo>
                    <a:pt x="3539490" y="4999990"/>
                  </a:moveTo>
                  <a:lnTo>
                    <a:pt x="3464560" y="4999990"/>
                  </a:lnTo>
                  <a:lnTo>
                    <a:pt x="3406140" y="4969510"/>
                  </a:lnTo>
                  <a:lnTo>
                    <a:pt x="222250" y="4992370"/>
                  </a:lnTo>
                  <a:lnTo>
                    <a:pt x="163830" y="5022850"/>
                  </a:lnTo>
                  <a:lnTo>
                    <a:pt x="7620" y="5024120"/>
                  </a:lnTo>
                  <a:lnTo>
                    <a:pt x="7620" y="3315970"/>
                  </a:lnTo>
                  <a:cubicBezTo>
                    <a:pt x="7620" y="3315970"/>
                    <a:pt x="0" y="2907030"/>
                    <a:pt x="7620" y="2654300"/>
                  </a:cubicBezTo>
                  <a:cubicBezTo>
                    <a:pt x="15240" y="2401570"/>
                    <a:pt x="7620" y="2263140"/>
                    <a:pt x="7620" y="2263140"/>
                  </a:cubicBezTo>
                  <a:lnTo>
                    <a:pt x="6350" y="934720"/>
                  </a:lnTo>
                  <a:lnTo>
                    <a:pt x="5080" y="0"/>
                  </a:lnTo>
                  <a:lnTo>
                    <a:pt x="440690" y="0"/>
                  </a:lnTo>
                  <a:lnTo>
                    <a:pt x="528320" y="41910"/>
                  </a:lnTo>
                  <a:cubicBezTo>
                    <a:pt x="528320" y="41910"/>
                    <a:pt x="1480820" y="19050"/>
                    <a:pt x="1704340" y="38100"/>
                  </a:cubicBezTo>
                  <a:cubicBezTo>
                    <a:pt x="1927860" y="57150"/>
                    <a:pt x="3208020" y="41910"/>
                    <a:pt x="3208020" y="41910"/>
                  </a:cubicBezTo>
                  <a:lnTo>
                    <a:pt x="3260090" y="0"/>
                  </a:lnTo>
                  <a:lnTo>
                    <a:pt x="3539490" y="0"/>
                  </a:lnTo>
                  <a:lnTo>
                    <a:pt x="3539490" y="1129030"/>
                  </a:lnTo>
                  <a:cubicBezTo>
                    <a:pt x="3539490" y="1129030"/>
                    <a:pt x="3547110" y="2181860"/>
                    <a:pt x="3539490" y="2479040"/>
                  </a:cubicBezTo>
                  <a:cubicBezTo>
                    <a:pt x="3531870" y="2776220"/>
                    <a:pt x="3539490" y="3577590"/>
                    <a:pt x="3539490" y="3577590"/>
                  </a:cubicBezTo>
                  <a:cubicBezTo>
                    <a:pt x="3539490" y="3577590"/>
                    <a:pt x="3550920" y="3818890"/>
                    <a:pt x="3539490" y="3977640"/>
                  </a:cubicBezTo>
                  <a:cubicBezTo>
                    <a:pt x="3528060" y="4138930"/>
                    <a:pt x="3539490" y="4999990"/>
                    <a:pt x="3539490" y="4999990"/>
                  </a:cubicBezTo>
                  <a:close/>
                </a:path>
              </a:pathLst>
            </a:custGeom>
            <a:solidFill>
              <a:srgbClr val="FFFFFF"/>
            </a:solidFill>
            <a:ln>
              <a:solidFill>
                <a:srgbClr val="000000"/>
              </a:solidFill>
            </a:ln>
          </p:spPr>
        </p:sp>
      </p:grpSp>
      <p:sp>
        <p:nvSpPr>
          <p:cNvPr id="9" name="TextBox 9"/>
          <p:cNvSpPr txBox="1"/>
          <p:nvPr/>
        </p:nvSpPr>
        <p:spPr>
          <a:xfrm>
            <a:off x="1750261" y="2934193"/>
            <a:ext cx="8866712" cy="1139825"/>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CONCEPTS AND DEFINITIONS</a:t>
            </a:r>
          </a:p>
        </p:txBody>
      </p:sp>
      <p:pic>
        <p:nvPicPr>
          <p:cNvPr id="10" name="Picture 10"/>
          <p:cNvPicPr>
            <a:picLocks noChangeAspect="1"/>
          </p:cNvPicPr>
          <p:nvPr/>
        </p:nvPicPr>
        <p:blipFill>
          <a:blip r:embed="rId6"/>
          <a:srcRect/>
          <a:stretch>
            <a:fillRect/>
          </a:stretch>
        </p:blipFill>
        <p:spPr>
          <a:xfrm rot="10084657">
            <a:off x="3468471" y="1680602"/>
            <a:ext cx="541332" cy="519679"/>
          </a:xfrm>
          <a:prstGeom prst="rect">
            <a:avLst/>
          </a:prstGeom>
        </p:spPr>
      </p:pic>
      <p:pic>
        <p:nvPicPr>
          <p:cNvPr id="11" name="Picture 11"/>
          <p:cNvPicPr>
            <a:picLocks noChangeAspect="1"/>
          </p:cNvPicPr>
          <p:nvPr/>
        </p:nvPicPr>
        <p:blipFill>
          <a:blip r:embed="rId7"/>
          <a:srcRect/>
          <a:stretch>
            <a:fillRect/>
          </a:stretch>
        </p:blipFill>
        <p:spPr>
          <a:xfrm rot="4810274">
            <a:off x="912542" y="8227965"/>
            <a:ext cx="1675438" cy="2107469"/>
          </a:xfrm>
          <a:prstGeom prst="rect">
            <a:avLst/>
          </a:prstGeom>
        </p:spPr>
      </p:pic>
      <p:pic>
        <p:nvPicPr>
          <p:cNvPr id="12" name="Picture 12"/>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851397">
            <a:off x="10809734" y="2008572"/>
            <a:ext cx="319992" cy="307192"/>
          </a:xfrm>
          <a:prstGeom prst="rect">
            <a:avLst/>
          </a:prstGeom>
        </p:spPr>
      </p:pic>
      <p:pic>
        <p:nvPicPr>
          <p:cNvPr id="13" name="Picture 13"/>
          <p:cNvPicPr>
            <a:picLocks noChangeAspect="1"/>
          </p:cNvPicPr>
          <p:nvPr/>
        </p:nvPicPr>
        <p:blipFill>
          <a:blip r:embed="rId6"/>
          <a:srcRect/>
          <a:stretch>
            <a:fillRect/>
          </a:stretch>
        </p:blipFill>
        <p:spPr>
          <a:xfrm rot="-10019461">
            <a:off x="17308486" y="743740"/>
            <a:ext cx="516571" cy="495908"/>
          </a:xfrm>
          <a:prstGeom prst="rect">
            <a:avLst/>
          </a:prstGeom>
        </p:spPr>
      </p:pic>
      <p:pic>
        <p:nvPicPr>
          <p:cNvPr id="14" name="Picture 14"/>
          <p:cNvPicPr>
            <a:picLocks noChangeAspect="1"/>
          </p:cNvPicPr>
          <p:nvPr/>
        </p:nvPicPr>
        <p:blipFill>
          <a:blip r:embed="rId8"/>
          <a:srcRect/>
          <a:stretch>
            <a:fillRect/>
          </a:stretch>
        </p:blipFill>
        <p:spPr>
          <a:xfrm rot="1800043">
            <a:off x="10907350" y="8454140"/>
            <a:ext cx="567418" cy="626667"/>
          </a:xfrm>
          <a:prstGeom prst="rect">
            <a:avLst/>
          </a:prstGeom>
        </p:spPr>
      </p:pic>
      <p:pic>
        <p:nvPicPr>
          <p:cNvPr id="15" name="Picture 15"/>
          <p:cNvPicPr>
            <a:picLocks noChangeAspect="1"/>
          </p:cNvPicPr>
          <p:nvPr/>
        </p:nvPicPr>
        <p:blipFill>
          <a:blip r:embed="rId9"/>
          <a:srcRect/>
          <a:stretch>
            <a:fillRect/>
          </a:stretch>
        </p:blipFill>
        <p:spPr>
          <a:xfrm rot="-1669974">
            <a:off x="7286577" y="612038"/>
            <a:ext cx="530353" cy="898904"/>
          </a:xfrm>
          <a:prstGeom prst="rect">
            <a:avLst/>
          </a:prstGeom>
        </p:spPr>
      </p:pic>
      <p:pic>
        <p:nvPicPr>
          <p:cNvPr id="16" name="Picture 16"/>
          <p:cNvPicPr>
            <a:picLocks noChangeAspect="1"/>
          </p:cNvPicPr>
          <p:nvPr/>
        </p:nvPicPr>
        <p:blipFill>
          <a:blip r:embed="rId10"/>
          <a:srcRect/>
          <a:stretch>
            <a:fillRect/>
          </a:stretch>
        </p:blipFill>
        <p:spPr>
          <a:xfrm rot="693431">
            <a:off x="920907" y="611011"/>
            <a:ext cx="826577" cy="1185137"/>
          </a:xfrm>
          <a:prstGeom prst="rect">
            <a:avLst/>
          </a:prstGeom>
        </p:spPr>
      </p:pic>
      <p:pic>
        <p:nvPicPr>
          <p:cNvPr id="17" name="Picture 17"/>
          <p:cNvPicPr>
            <a:picLocks noChangeAspect="1"/>
          </p:cNvPicPr>
          <p:nvPr/>
        </p:nvPicPr>
        <p:blipFill>
          <a:blip r:embed="rId6"/>
          <a:srcRect/>
          <a:stretch>
            <a:fillRect/>
          </a:stretch>
        </p:blipFill>
        <p:spPr>
          <a:xfrm rot="-7483644">
            <a:off x="4148934" y="8357039"/>
            <a:ext cx="509049" cy="488687"/>
          </a:xfrm>
          <a:prstGeom prst="rect">
            <a:avLst/>
          </a:prstGeom>
        </p:spPr>
      </p:pic>
      <p:pic>
        <p:nvPicPr>
          <p:cNvPr id="18" name="Picture 18"/>
          <p:cNvPicPr>
            <a:picLocks noChangeAspect="1"/>
          </p:cNvPicPr>
          <p:nvPr/>
        </p:nvPicPr>
        <p:blipFill>
          <a:blip r:embed="rId6"/>
          <a:srcRect/>
          <a:stretch>
            <a:fillRect/>
          </a:stretch>
        </p:blipFill>
        <p:spPr>
          <a:xfrm rot="-1839255">
            <a:off x="7718892" y="8992181"/>
            <a:ext cx="554415" cy="532238"/>
          </a:xfrm>
          <a:prstGeom prst="rect">
            <a:avLst/>
          </a:prstGeom>
        </p:spPr>
      </p:pic>
      <p:pic>
        <p:nvPicPr>
          <p:cNvPr id="19" name="Picture 19"/>
          <p:cNvPicPr>
            <a:picLocks noChangeAspect="1"/>
          </p:cNvPicPr>
          <p:nvPr/>
        </p:nvPicPr>
        <p:blipFill>
          <a:blip r:embed="rId10"/>
          <a:srcRect/>
          <a:stretch>
            <a:fillRect/>
          </a:stretch>
        </p:blipFill>
        <p:spPr>
          <a:xfrm rot="-2419102">
            <a:off x="17103061" y="5654380"/>
            <a:ext cx="927423" cy="1329729"/>
          </a:xfrm>
          <a:prstGeom prst="rect">
            <a:avLst/>
          </a:prstGeom>
        </p:spPr>
      </p:pic>
      <p:pic>
        <p:nvPicPr>
          <p:cNvPr id="20" name="Picture 23"/>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TextBox 8"/>
          <p:cNvSpPr txBox="1"/>
          <p:nvPr/>
        </p:nvSpPr>
        <p:spPr>
          <a:xfrm>
            <a:off x="1055426" y="4884121"/>
            <a:ext cx="10363199" cy="3052118"/>
          </a:xfrm>
          <a:prstGeom prst="rect">
            <a:avLst/>
          </a:prstGeom>
        </p:spPr>
        <p:txBody>
          <a:bodyPr wrap="square" lIns="0" tIns="0" rIns="0" bIns="0" rtlCol="0" anchor="t">
            <a:spAutoFit/>
          </a:bodyPr>
          <a:lstStyle/>
          <a:p>
            <a:pPr algn="ctr">
              <a:lnSpc>
                <a:spcPts val="3359"/>
              </a:lnSpc>
              <a:spcBef>
                <a:spcPct val="0"/>
              </a:spcBef>
            </a:pPr>
            <a:r>
              <a:rPr lang="en-GB" sz="2400" dirty="0">
                <a:solidFill>
                  <a:srgbClr val="000000"/>
                </a:solidFill>
                <a:latin typeface="Muli Regular"/>
              </a:rPr>
              <a:t>Before kids can understand why saving energy is important</a:t>
            </a:r>
          </a:p>
          <a:p>
            <a:pPr algn="ctr">
              <a:lnSpc>
                <a:spcPts val="3359"/>
              </a:lnSpc>
              <a:spcBef>
                <a:spcPct val="0"/>
              </a:spcBef>
            </a:pPr>
            <a:r>
              <a:rPr lang="en-GB" sz="2400" dirty="0">
                <a:solidFill>
                  <a:srgbClr val="000000"/>
                </a:solidFill>
                <a:latin typeface="Muli Regular"/>
              </a:rPr>
              <a:t>they need to understand what energy is!</a:t>
            </a:r>
          </a:p>
          <a:p>
            <a:pPr algn="ctr">
              <a:lnSpc>
                <a:spcPts val="3359"/>
              </a:lnSpc>
              <a:spcBef>
                <a:spcPct val="0"/>
              </a:spcBef>
            </a:pPr>
            <a:endParaRPr lang="en-GB" sz="2400" dirty="0">
              <a:solidFill>
                <a:srgbClr val="000000"/>
              </a:solidFill>
              <a:latin typeface="Muli Regular"/>
            </a:endParaRPr>
          </a:p>
          <a:p>
            <a:pPr algn="ctr">
              <a:lnSpc>
                <a:spcPts val="3359"/>
              </a:lnSpc>
              <a:spcBef>
                <a:spcPct val="0"/>
              </a:spcBef>
            </a:pPr>
            <a:r>
              <a:rPr lang="en-GB" sz="2400" dirty="0">
                <a:solidFill>
                  <a:srgbClr val="000000"/>
                </a:solidFill>
                <a:latin typeface="Muli Regular"/>
              </a:rPr>
              <a:t>Energy is another word for power. </a:t>
            </a:r>
          </a:p>
          <a:p>
            <a:pPr algn="ctr">
              <a:lnSpc>
                <a:spcPts val="3359"/>
              </a:lnSpc>
              <a:spcBef>
                <a:spcPct val="0"/>
              </a:spcBef>
            </a:pPr>
            <a:r>
              <a:rPr lang="en-GB" sz="2400" dirty="0">
                <a:solidFill>
                  <a:srgbClr val="000000"/>
                </a:solidFill>
                <a:latin typeface="Muli Regular"/>
              </a:rPr>
              <a:t>Energy makes things move. </a:t>
            </a:r>
          </a:p>
          <a:p>
            <a:pPr algn="ctr">
              <a:lnSpc>
                <a:spcPts val="3359"/>
              </a:lnSpc>
              <a:spcBef>
                <a:spcPct val="0"/>
              </a:spcBef>
            </a:pPr>
            <a:r>
              <a:rPr lang="en-GB" sz="2400" dirty="0">
                <a:solidFill>
                  <a:srgbClr val="000000"/>
                </a:solidFill>
                <a:latin typeface="Muli Regular"/>
              </a:rPr>
              <a:t>It makes machines work. </a:t>
            </a:r>
          </a:p>
          <a:p>
            <a:pPr algn="ctr">
              <a:lnSpc>
                <a:spcPts val="3359"/>
              </a:lnSpc>
              <a:spcBef>
                <a:spcPct val="0"/>
              </a:spcBef>
            </a:pPr>
            <a:r>
              <a:rPr lang="en-GB" sz="2400" dirty="0">
                <a:solidFill>
                  <a:srgbClr val="000000"/>
                </a:solidFill>
                <a:latin typeface="Muli Regular"/>
              </a:rPr>
              <a:t>Energy also makes living things grow.</a:t>
            </a:r>
            <a:endParaRPr lang="en-US" sz="2400" dirty="0">
              <a:solidFill>
                <a:srgbClr val="000000"/>
              </a:solidFill>
              <a:latin typeface="Muli Regular"/>
            </a:endParaRPr>
          </a:p>
        </p:txBody>
      </p:sp>
      <p:sp>
        <p:nvSpPr>
          <p:cNvPr id="22" name="TextBox 9"/>
          <p:cNvSpPr txBox="1"/>
          <p:nvPr/>
        </p:nvSpPr>
        <p:spPr>
          <a:xfrm>
            <a:off x="2438400" y="3925988"/>
            <a:ext cx="5334000" cy="995850"/>
          </a:xfrm>
          <a:prstGeom prst="rect">
            <a:avLst/>
          </a:prstGeom>
        </p:spPr>
        <p:txBody>
          <a:bodyPr wrap="square" lIns="0" tIns="0" rIns="0" bIns="0" rtlCol="0" anchor="t">
            <a:spAutoFit/>
          </a:bodyPr>
          <a:lstStyle/>
          <a:p>
            <a:pPr algn="ctr">
              <a:lnSpc>
                <a:spcPts val="8800"/>
              </a:lnSpc>
            </a:pPr>
            <a:r>
              <a:rPr lang="en-US" sz="5000" dirty="0">
                <a:solidFill>
                  <a:srgbClr val="000000"/>
                </a:solidFill>
                <a:latin typeface="Amatic SC Bold"/>
              </a:rPr>
              <a:t>What is energy?</a:t>
            </a:r>
          </a:p>
        </p:txBody>
      </p:sp>
      <p:sp>
        <p:nvSpPr>
          <p:cNvPr id="23" name="TextBox 8"/>
          <p:cNvSpPr txBox="1"/>
          <p:nvPr/>
        </p:nvSpPr>
        <p:spPr>
          <a:xfrm>
            <a:off x="12492548" y="2330030"/>
            <a:ext cx="3890452" cy="5232202"/>
          </a:xfrm>
          <a:prstGeom prst="rect">
            <a:avLst/>
          </a:prstGeom>
        </p:spPr>
        <p:txBody>
          <a:bodyPr wrap="square" lIns="0" tIns="0" rIns="0" bIns="0" rtlCol="0" anchor="t">
            <a:spAutoFit/>
          </a:bodyPr>
          <a:lstStyle/>
          <a:p>
            <a:pPr algn="ctr">
              <a:lnSpc>
                <a:spcPts val="3359"/>
              </a:lnSpc>
              <a:spcBef>
                <a:spcPct val="0"/>
              </a:spcBef>
            </a:pPr>
            <a:r>
              <a:rPr lang="en-GB" sz="2400" dirty="0">
                <a:solidFill>
                  <a:srgbClr val="000000"/>
                </a:solidFill>
                <a:latin typeface="Muli Regular"/>
              </a:rPr>
              <a:t>SAVING ENERGY</a:t>
            </a:r>
          </a:p>
          <a:p>
            <a:pPr algn="ctr">
              <a:lnSpc>
                <a:spcPts val="3359"/>
              </a:lnSpc>
              <a:spcBef>
                <a:spcPct val="0"/>
              </a:spcBef>
            </a:pPr>
            <a:r>
              <a:rPr lang="en-GB" sz="2400" dirty="0">
                <a:solidFill>
                  <a:srgbClr val="000000"/>
                </a:solidFill>
                <a:latin typeface="Muli Regular"/>
              </a:rPr>
              <a:t>Saving energy means you spend less money on school and household bills. </a:t>
            </a:r>
          </a:p>
          <a:p>
            <a:pPr algn="ctr">
              <a:lnSpc>
                <a:spcPts val="3359"/>
              </a:lnSpc>
              <a:spcBef>
                <a:spcPct val="0"/>
              </a:spcBef>
            </a:pPr>
            <a:endParaRPr lang="en-GB" sz="2400" dirty="0">
              <a:solidFill>
                <a:srgbClr val="000000"/>
              </a:solidFill>
              <a:latin typeface="Muli Regular"/>
            </a:endParaRPr>
          </a:p>
          <a:p>
            <a:pPr algn="ctr">
              <a:lnSpc>
                <a:spcPts val="3359"/>
              </a:lnSpc>
              <a:spcBef>
                <a:spcPct val="0"/>
              </a:spcBef>
            </a:pPr>
            <a:r>
              <a:rPr lang="en-GB" sz="2400" dirty="0">
                <a:solidFill>
                  <a:srgbClr val="000000"/>
                </a:solidFill>
                <a:latin typeface="Muli Regular"/>
              </a:rPr>
              <a:t>It also has a positive impact on the environment. </a:t>
            </a:r>
          </a:p>
          <a:p>
            <a:pPr algn="ctr">
              <a:lnSpc>
                <a:spcPts val="3359"/>
              </a:lnSpc>
              <a:spcBef>
                <a:spcPct val="0"/>
              </a:spcBef>
            </a:pPr>
            <a:endParaRPr lang="en-GB" sz="2400" dirty="0">
              <a:solidFill>
                <a:srgbClr val="000000"/>
              </a:solidFill>
              <a:latin typeface="Muli Regular"/>
            </a:endParaRPr>
          </a:p>
          <a:p>
            <a:pPr algn="ctr">
              <a:lnSpc>
                <a:spcPts val="3359"/>
              </a:lnSpc>
              <a:spcBef>
                <a:spcPct val="0"/>
              </a:spcBef>
            </a:pPr>
            <a:r>
              <a:rPr lang="en-GB" sz="2400" dirty="0">
                <a:solidFill>
                  <a:srgbClr val="000000"/>
                </a:solidFill>
                <a:latin typeface="Muli Regular"/>
              </a:rPr>
              <a:t>In turn, that helps contribute to a happier, healthier planet for everyone.</a:t>
            </a:r>
            <a:endParaRPr lang="en-US" sz="2400" dirty="0">
              <a:solidFill>
                <a:srgbClr val="000000"/>
              </a:solidFill>
              <a:latin typeface="Muli Regul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400000">
            <a:off x="4209073" y="284774"/>
            <a:ext cx="4279619" cy="11076633"/>
          </a:xfrm>
          <a:prstGeom prst="rect">
            <a:avLst/>
          </a:prstGeom>
        </p:spPr>
      </p:pic>
      <p:pic>
        <p:nvPicPr>
          <p:cNvPr id="3" name="Picture 3"/>
          <p:cNvPicPr>
            <a:picLocks noChangeAspect="1"/>
          </p:cNvPicPr>
          <p:nvPr/>
        </p:nvPicPr>
        <p:blipFill>
          <a:blip r:embed="rId3"/>
          <a:srcRect/>
          <a:stretch>
            <a:fillRect/>
          </a:stretch>
        </p:blipFill>
        <p:spPr>
          <a:xfrm rot="-133821">
            <a:off x="1390887" y="2569689"/>
            <a:ext cx="9585460" cy="1917092"/>
          </a:xfrm>
          <a:prstGeom prst="rect">
            <a:avLst/>
          </a:prstGeom>
        </p:spPr>
      </p:pic>
      <p:pic>
        <p:nvPicPr>
          <p:cNvPr id="4" name="Picture 4"/>
          <p:cNvPicPr>
            <a:picLocks noChangeAspect="1"/>
          </p:cNvPicPr>
          <p:nvPr/>
        </p:nvPicPr>
        <p:blipFill>
          <a:blip r:embed="rId4"/>
          <a:srcRect/>
          <a:stretch>
            <a:fillRect/>
          </a:stretch>
        </p:blipFill>
        <p:spPr>
          <a:xfrm rot="5400000">
            <a:off x="10590564" y="2811244"/>
            <a:ext cx="7704150" cy="4664512"/>
          </a:xfrm>
          <a:prstGeom prst="rect">
            <a:avLst/>
          </a:prstGeom>
        </p:spPr>
      </p:pic>
      <p:pic>
        <p:nvPicPr>
          <p:cNvPr id="5" name="Picture 5"/>
          <p:cNvPicPr>
            <a:picLocks noChangeAspect="1"/>
          </p:cNvPicPr>
          <p:nvPr/>
        </p:nvPicPr>
        <p:blipFill>
          <a:blip r:embed="rId5"/>
          <a:srcRect/>
          <a:stretch>
            <a:fillRect/>
          </a:stretch>
        </p:blipFill>
        <p:spPr>
          <a:xfrm>
            <a:off x="12110382" y="1619319"/>
            <a:ext cx="4844147" cy="7048362"/>
          </a:xfrm>
          <a:prstGeom prst="rect">
            <a:avLst/>
          </a:prstGeom>
        </p:spPr>
      </p:pic>
      <p:grpSp>
        <p:nvGrpSpPr>
          <p:cNvPr id="6" name="Group 6"/>
          <p:cNvGrpSpPr>
            <a:grpSpLocks noChangeAspect="1"/>
          </p:cNvGrpSpPr>
          <p:nvPr/>
        </p:nvGrpSpPr>
        <p:grpSpPr>
          <a:xfrm>
            <a:off x="12434171" y="2162168"/>
            <a:ext cx="3948829" cy="5603739"/>
            <a:chOff x="0" y="0"/>
            <a:chExt cx="3539490" cy="5022850"/>
          </a:xfrm>
        </p:grpSpPr>
        <p:sp>
          <p:nvSpPr>
            <p:cNvPr id="7" name="Freeform 7"/>
            <p:cNvSpPr/>
            <p:nvPr/>
          </p:nvSpPr>
          <p:spPr>
            <a:xfrm>
              <a:off x="-3810" y="0"/>
              <a:ext cx="3550920" cy="5024120"/>
            </a:xfrm>
            <a:custGeom>
              <a:avLst/>
              <a:gdLst/>
              <a:ahLst/>
              <a:cxnLst/>
              <a:rect l="l" t="t" r="r" b="b"/>
              <a:pathLst>
                <a:path w="3550920" h="5024120">
                  <a:moveTo>
                    <a:pt x="3539490" y="4999990"/>
                  </a:moveTo>
                  <a:lnTo>
                    <a:pt x="3464560" y="4999990"/>
                  </a:lnTo>
                  <a:lnTo>
                    <a:pt x="3406140" y="4969510"/>
                  </a:lnTo>
                  <a:lnTo>
                    <a:pt x="222250" y="4992370"/>
                  </a:lnTo>
                  <a:lnTo>
                    <a:pt x="163830" y="5022850"/>
                  </a:lnTo>
                  <a:lnTo>
                    <a:pt x="7620" y="5024120"/>
                  </a:lnTo>
                  <a:lnTo>
                    <a:pt x="7620" y="3315970"/>
                  </a:lnTo>
                  <a:cubicBezTo>
                    <a:pt x="7620" y="3315970"/>
                    <a:pt x="0" y="2907030"/>
                    <a:pt x="7620" y="2654300"/>
                  </a:cubicBezTo>
                  <a:cubicBezTo>
                    <a:pt x="15240" y="2401570"/>
                    <a:pt x="7620" y="2263140"/>
                    <a:pt x="7620" y="2263140"/>
                  </a:cubicBezTo>
                  <a:lnTo>
                    <a:pt x="6350" y="934720"/>
                  </a:lnTo>
                  <a:lnTo>
                    <a:pt x="5080" y="0"/>
                  </a:lnTo>
                  <a:lnTo>
                    <a:pt x="440690" y="0"/>
                  </a:lnTo>
                  <a:lnTo>
                    <a:pt x="528320" y="41910"/>
                  </a:lnTo>
                  <a:cubicBezTo>
                    <a:pt x="528320" y="41910"/>
                    <a:pt x="1480820" y="19050"/>
                    <a:pt x="1704340" y="38100"/>
                  </a:cubicBezTo>
                  <a:cubicBezTo>
                    <a:pt x="1927860" y="57150"/>
                    <a:pt x="3208020" y="41910"/>
                    <a:pt x="3208020" y="41910"/>
                  </a:cubicBezTo>
                  <a:lnTo>
                    <a:pt x="3260090" y="0"/>
                  </a:lnTo>
                  <a:lnTo>
                    <a:pt x="3539490" y="0"/>
                  </a:lnTo>
                  <a:lnTo>
                    <a:pt x="3539490" y="1129030"/>
                  </a:lnTo>
                  <a:cubicBezTo>
                    <a:pt x="3539490" y="1129030"/>
                    <a:pt x="3547110" y="2181860"/>
                    <a:pt x="3539490" y="2479040"/>
                  </a:cubicBezTo>
                  <a:cubicBezTo>
                    <a:pt x="3531870" y="2776220"/>
                    <a:pt x="3539490" y="3577590"/>
                    <a:pt x="3539490" y="3577590"/>
                  </a:cubicBezTo>
                  <a:cubicBezTo>
                    <a:pt x="3539490" y="3577590"/>
                    <a:pt x="3550920" y="3818890"/>
                    <a:pt x="3539490" y="3977640"/>
                  </a:cubicBezTo>
                  <a:cubicBezTo>
                    <a:pt x="3528060" y="4138930"/>
                    <a:pt x="3539490" y="4999990"/>
                    <a:pt x="3539490" y="4999990"/>
                  </a:cubicBezTo>
                  <a:close/>
                </a:path>
              </a:pathLst>
            </a:custGeom>
            <a:solidFill>
              <a:srgbClr val="FFFFFF"/>
            </a:solidFill>
            <a:ln>
              <a:solidFill>
                <a:srgbClr val="000000"/>
              </a:solidFill>
            </a:ln>
          </p:spPr>
        </p:sp>
      </p:grpSp>
      <p:sp>
        <p:nvSpPr>
          <p:cNvPr id="9" name="TextBox 9"/>
          <p:cNvSpPr txBox="1"/>
          <p:nvPr/>
        </p:nvSpPr>
        <p:spPr>
          <a:xfrm>
            <a:off x="1750261" y="2934193"/>
            <a:ext cx="8866712" cy="1139825"/>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CONCEPTS AND DEFINITIONS</a:t>
            </a:r>
          </a:p>
        </p:txBody>
      </p:sp>
      <p:pic>
        <p:nvPicPr>
          <p:cNvPr id="10" name="Picture 10"/>
          <p:cNvPicPr>
            <a:picLocks noChangeAspect="1"/>
          </p:cNvPicPr>
          <p:nvPr/>
        </p:nvPicPr>
        <p:blipFill>
          <a:blip r:embed="rId6"/>
          <a:srcRect/>
          <a:stretch>
            <a:fillRect/>
          </a:stretch>
        </p:blipFill>
        <p:spPr>
          <a:xfrm rot="10084657">
            <a:off x="3468471" y="1680602"/>
            <a:ext cx="541332" cy="519679"/>
          </a:xfrm>
          <a:prstGeom prst="rect">
            <a:avLst/>
          </a:prstGeom>
        </p:spPr>
      </p:pic>
      <p:pic>
        <p:nvPicPr>
          <p:cNvPr id="11" name="Picture 11"/>
          <p:cNvPicPr>
            <a:picLocks noChangeAspect="1"/>
          </p:cNvPicPr>
          <p:nvPr/>
        </p:nvPicPr>
        <p:blipFill>
          <a:blip r:embed="rId7"/>
          <a:srcRect/>
          <a:stretch>
            <a:fillRect/>
          </a:stretch>
        </p:blipFill>
        <p:spPr>
          <a:xfrm rot="4810274">
            <a:off x="912542" y="8227965"/>
            <a:ext cx="1675438" cy="2107469"/>
          </a:xfrm>
          <a:prstGeom prst="rect">
            <a:avLst/>
          </a:prstGeom>
        </p:spPr>
      </p:pic>
      <p:pic>
        <p:nvPicPr>
          <p:cNvPr id="12" name="Picture 12"/>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851397">
            <a:off x="10809734" y="2008572"/>
            <a:ext cx="319992" cy="307192"/>
          </a:xfrm>
          <a:prstGeom prst="rect">
            <a:avLst/>
          </a:prstGeom>
        </p:spPr>
      </p:pic>
      <p:pic>
        <p:nvPicPr>
          <p:cNvPr id="13" name="Picture 13"/>
          <p:cNvPicPr>
            <a:picLocks noChangeAspect="1"/>
          </p:cNvPicPr>
          <p:nvPr/>
        </p:nvPicPr>
        <p:blipFill>
          <a:blip r:embed="rId6"/>
          <a:srcRect/>
          <a:stretch>
            <a:fillRect/>
          </a:stretch>
        </p:blipFill>
        <p:spPr>
          <a:xfrm rot="-10019461">
            <a:off x="17308486" y="743740"/>
            <a:ext cx="516571" cy="495908"/>
          </a:xfrm>
          <a:prstGeom prst="rect">
            <a:avLst/>
          </a:prstGeom>
        </p:spPr>
      </p:pic>
      <p:pic>
        <p:nvPicPr>
          <p:cNvPr id="14" name="Picture 14"/>
          <p:cNvPicPr>
            <a:picLocks noChangeAspect="1"/>
          </p:cNvPicPr>
          <p:nvPr/>
        </p:nvPicPr>
        <p:blipFill>
          <a:blip r:embed="rId8"/>
          <a:srcRect/>
          <a:stretch>
            <a:fillRect/>
          </a:stretch>
        </p:blipFill>
        <p:spPr>
          <a:xfrm rot="1800043">
            <a:off x="10907350" y="8454140"/>
            <a:ext cx="567418" cy="626667"/>
          </a:xfrm>
          <a:prstGeom prst="rect">
            <a:avLst/>
          </a:prstGeom>
        </p:spPr>
      </p:pic>
      <p:pic>
        <p:nvPicPr>
          <p:cNvPr id="15" name="Picture 15"/>
          <p:cNvPicPr>
            <a:picLocks noChangeAspect="1"/>
          </p:cNvPicPr>
          <p:nvPr/>
        </p:nvPicPr>
        <p:blipFill>
          <a:blip r:embed="rId9"/>
          <a:srcRect/>
          <a:stretch>
            <a:fillRect/>
          </a:stretch>
        </p:blipFill>
        <p:spPr>
          <a:xfrm rot="-1669974">
            <a:off x="7286577" y="612038"/>
            <a:ext cx="530353" cy="898904"/>
          </a:xfrm>
          <a:prstGeom prst="rect">
            <a:avLst/>
          </a:prstGeom>
        </p:spPr>
      </p:pic>
      <p:pic>
        <p:nvPicPr>
          <p:cNvPr id="16" name="Picture 16"/>
          <p:cNvPicPr>
            <a:picLocks noChangeAspect="1"/>
          </p:cNvPicPr>
          <p:nvPr/>
        </p:nvPicPr>
        <p:blipFill>
          <a:blip r:embed="rId10"/>
          <a:srcRect/>
          <a:stretch>
            <a:fillRect/>
          </a:stretch>
        </p:blipFill>
        <p:spPr>
          <a:xfrm rot="693431">
            <a:off x="920907" y="611011"/>
            <a:ext cx="826577" cy="1185137"/>
          </a:xfrm>
          <a:prstGeom prst="rect">
            <a:avLst/>
          </a:prstGeom>
        </p:spPr>
      </p:pic>
      <p:pic>
        <p:nvPicPr>
          <p:cNvPr id="17" name="Picture 17"/>
          <p:cNvPicPr>
            <a:picLocks noChangeAspect="1"/>
          </p:cNvPicPr>
          <p:nvPr/>
        </p:nvPicPr>
        <p:blipFill>
          <a:blip r:embed="rId6"/>
          <a:srcRect/>
          <a:stretch>
            <a:fillRect/>
          </a:stretch>
        </p:blipFill>
        <p:spPr>
          <a:xfrm rot="-7483644">
            <a:off x="4148934" y="8357039"/>
            <a:ext cx="509049" cy="488687"/>
          </a:xfrm>
          <a:prstGeom prst="rect">
            <a:avLst/>
          </a:prstGeom>
        </p:spPr>
      </p:pic>
      <p:pic>
        <p:nvPicPr>
          <p:cNvPr id="18" name="Picture 18"/>
          <p:cNvPicPr>
            <a:picLocks noChangeAspect="1"/>
          </p:cNvPicPr>
          <p:nvPr/>
        </p:nvPicPr>
        <p:blipFill>
          <a:blip r:embed="rId6"/>
          <a:srcRect/>
          <a:stretch>
            <a:fillRect/>
          </a:stretch>
        </p:blipFill>
        <p:spPr>
          <a:xfrm rot="-1839255">
            <a:off x="7718892" y="8992181"/>
            <a:ext cx="554415" cy="532238"/>
          </a:xfrm>
          <a:prstGeom prst="rect">
            <a:avLst/>
          </a:prstGeom>
        </p:spPr>
      </p:pic>
      <p:pic>
        <p:nvPicPr>
          <p:cNvPr id="19" name="Picture 19"/>
          <p:cNvPicPr>
            <a:picLocks noChangeAspect="1"/>
          </p:cNvPicPr>
          <p:nvPr/>
        </p:nvPicPr>
        <p:blipFill>
          <a:blip r:embed="rId10"/>
          <a:srcRect/>
          <a:stretch>
            <a:fillRect/>
          </a:stretch>
        </p:blipFill>
        <p:spPr>
          <a:xfrm rot="-2419102">
            <a:off x="17103061" y="5654380"/>
            <a:ext cx="927423" cy="1329729"/>
          </a:xfrm>
          <a:prstGeom prst="rect">
            <a:avLst/>
          </a:prstGeom>
        </p:spPr>
      </p:pic>
      <p:pic>
        <p:nvPicPr>
          <p:cNvPr id="20" name="Picture 23"/>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3" name="TextBox 8"/>
          <p:cNvSpPr txBox="1"/>
          <p:nvPr/>
        </p:nvSpPr>
        <p:spPr>
          <a:xfrm>
            <a:off x="12492548" y="2330030"/>
            <a:ext cx="3890452" cy="5232202"/>
          </a:xfrm>
          <a:prstGeom prst="rect">
            <a:avLst/>
          </a:prstGeom>
        </p:spPr>
        <p:txBody>
          <a:bodyPr wrap="square" lIns="0" tIns="0" rIns="0" bIns="0" rtlCol="0" anchor="t">
            <a:spAutoFit/>
          </a:bodyPr>
          <a:lstStyle/>
          <a:p>
            <a:pPr algn="ctr">
              <a:lnSpc>
                <a:spcPts val="3359"/>
              </a:lnSpc>
              <a:spcBef>
                <a:spcPct val="0"/>
              </a:spcBef>
            </a:pPr>
            <a:r>
              <a:rPr lang="en-GB" sz="2400" dirty="0">
                <a:solidFill>
                  <a:srgbClr val="000000"/>
                </a:solidFill>
                <a:latin typeface="Muli Regular"/>
              </a:rPr>
              <a:t>SAVING ENERGY</a:t>
            </a:r>
          </a:p>
          <a:p>
            <a:pPr algn="ctr">
              <a:lnSpc>
                <a:spcPts val="3359"/>
              </a:lnSpc>
              <a:spcBef>
                <a:spcPct val="0"/>
              </a:spcBef>
            </a:pPr>
            <a:r>
              <a:rPr lang="en-GB" sz="2400" dirty="0">
                <a:solidFill>
                  <a:srgbClr val="000000"/>
                </a:solidFill>
                <a:latin typeface="Muli Regular"/>
              </a:rPr>
              <a:t>Saving energy means you spend less money on school and household bills. </a:t>
            </a:r>
          </a:p>
          <a:p>
            <a:pPr algn="ctr">
              <a:lnSpc>
                <a:spcPts val="3359"/>
              </a:lnSpc>
              <a:spcBef>
                <a:spcPct val="0"/>
              </a:spcBef>
            </a:pPr>
            <a:endParaRPr lang="en-GB" sz="2400" dirty="0">
              <a:solidFill>
                <a:srgbClr val="000000"/>
              </a:solidFill>
              <a:latin typeface="Muli Regular"/>
            </a:endParaRPr>
          </a:p>
          <a:p>
            <a:pPr algn="ctr">
              <a:lnSpc>
                <a:spcPts val="3359"/>
              </a:lnSpc>
              <a:spcBef>
                <a:spcPct val="0"/>
              </a:spcBef>
            </a:pPr>
            <a:r>
              <a:rPr lang="en-GB" sz="2400" dirty="0">
                <a:solidFill>
                  <a:srgbClr val="000000"/>
                </a:solidFill>
                <a:latin typeface="Muli Regular"/>
              </a:rPr>
              <a:t>It also has a positive impact on the environment. </a:t>
            </a:r>
          </a:p>
          <a:p>
            <a:pPr algn="ctr">
              <a:lnSpc>
                <a:spcPts val="3359"/>
              </a:lnSpc>
              <a:spcBef>
                <a:spcPct val="0"/>
              </a:spcBef>
            </a:pPr>
            <a:endParaRPr lang="en-GB" sz="2400" dirty="0">
              <a:solidFill>
                <a:srgbClr val="000000"/>
              </a:solidFill>
              <a:latin typeface="Muli Regular"/>
            </a:endParaRPr>
          </a:p>
          <a:p>
            <a:pPr algn="ctr">
              <a:lnSpc>
                <a:spcPts val="3359"/>
              </a:lnSpc>
              <a:spcBef>
                <a:spcPct val="0"/>
              </a:spcBef>
            </a:pPr>
            <a:r>
              <a:rPr lang="en-GB" sz="2400" dirty="0">
                <a:solidFill>
                  <a:srgbClr val="000000"/>
                </a:solidFill>
                <a:latin typeface="Muli Regular"/>
              </a:rPr>
              <a:t>In turn, that helps contribute to a happier, healthier planet for everyone.</a:t>
            </a:r>
            <a:endParaRPr lang="en-US" sz="2400" dirty="0">
              <a:solidFill>
                <a:srgbClr val="000000"/>
              </a:solidFill>
              <a:latin typeface="Muli Regular"/>
            </a:endParaRPr>
          </a:p>
        </p:txBody>
      </p:sp>
      <p:sp>
        <p:nvSpPr>
          <p:cNvPr id="24" name="TextBox 8"/>
          <p:cNvSpPr txBox="1"/>
          <p:nvPr/>
        </p:nvSpPr>
        <p:spPr>
          <a:xfrm>
            <a:off x="1057919" y="5174630"/>
            <a:ext cx="10478019" cy="2144626"/>
          </a:xfrm>
          <a:prstGeom prst="rect">
            <a:avLst/>
          </a:prstGeom>
        </p:spPr>
        <p:txBody>
          <a:bodyPr wrap="square" lIns="0" tIns="0" rIns="0" bIns="0" rtlCol="0" anchor="t">
            <a:spAutoFit/>
          </a:bodyPr>
          <a:lstStyle/>
          <a:p>
            <a:pPr algn="ctr">
              <a:lnSpc>
                <a:spcPts val="3359"/>
              </a:lnSpc>
              <a:spcBef>
                <a:spcPct val="0"/>
              </a:spcBef>
            </a:pPr>
            <a:r>
              <a:rPr lang="en-GB" sz="2400" dirty="0">
                <a:solidFill>
                  <a:srgbClr val="000000"/>
                </a:solidFill>
                <a:latin typeface="Muli Regular"/>
              </a:rPr>
              <a:t>Water is energy too - Conserving water is a big part of conserving energy.</a:t>
            </a:r>
          </a:p>
          <a:p>
            <a:pPr algn="ctr">
              <a:lnSpc>
                <a:spcPts val="3359"/>
              </a:lnSpc>
              <a:spcBef>
                <a:spcPct val="0"/>
              </a:spcBef>
            </a:pPr>
            <a:endParaRPr lang="en-GB" sz="2400" dirty="0">
              <a:solidFill>
                <a:srgbClr val="000000"/>
              </a:solidFill>
              <a:latin typeface="Muli Regular"/>
            </a:endParaRPr>
          </a:p>
          <a:p>
            <a:pPr algn="ctr">
              <a:lnSpc>
                <a:spcPts val="3359"/>
              </a:lnSpc>
              <a:spcBef>
                <a:spcPct val="0"/>
              </a:spcBef>
            </a:pPr>
            <a:r>
              <a:rPr lang="en-GB" sz="2400" dirty="0">
                <a:solidFill>
                  <a:srgbClr val="000000"/>
                </a:solidFill>
                <a:latin typeface="Muli Regular"/>
              </a:rPr>
              <a:t>Some devices use energy even when they are not on – can you think of any?</a:t>
            </a:r>
          </a:p>
          <a:p>
            <a:pPr algn="ctr">
              <a:lnSpc>
                <a:spcPts val="3359"/>
              </a:lnSpc>
              <a:spcBef>
                <a:spcPct val="0"/>
              </a:spcBef>
            </a:pPr>
            <a:r>
              <a:rPr lang="en-GB" sz="2400" dirty="0">
                <a:solidFill>
                  <a:srgbClr val="000000"/>
                </a:solidFill>
                <a:latin typeface="Muli Regular"/>
              </a:rPr>
              <a:t>Answer: kettle, phone charger, lamps, fans, etc.</a:t>
            </a:r>
            <a:endParaRPr lang="en-US" sz="2400" dirty="0">
              <a:solidFill>
                <a:srgbClr val="000000"/>
              </a:solidFill>
              <a:latin typeface="Muli Regular"/>
            </a:endParaRPr>
          </a:p>
        </p:txBody>
      </p:sp>
      <p:sp>
        <p:nvSpPr>
          <p:cNvPr id="25" name="TextBox 9"/>
          <p:cNvSpPr txBox="1"/>
          <p:nvPr/>
        </p:nvSpPr>
        <p:spPr>
          <a:xfrm>
            <a:off x="2686680" y="4081585"/>
            <a:ext cx="5334000" cy="995850"/>
          </a:xfrm>
          <a:prstGeom prst="rect">
            <a:avLst/>
          </a:prstGeom>
        </p:spPr>
        <p:txBody>
          <a:bodyPr wrap="square" lIns="0" tIns="0" rIns="0" bIns="0" rtlCol="0" anchor="t">
            <a:spAutoFit/>
          </a:bodyPr>
          <a:lstStyle/>
          <a:p>
            <a:pPr algn="ctr">
              <a:lnSpc>
                <a:spcPts val="8800"/>
              </a:lnSpc>
            </a:pPr>
            <a:r>
              <a:rPr lang="en-US" sz="5000" dirty="0">
                <a:solidFill>
                  <a:srgbClr val="000000"/>
                </a:solidFill>
                <a:latin typeface="Amatic SC Bold"/>
              </a:rPr>
              <a:t>Did you know?</a:t>
            </a:r>
          </a:p>
        </p:txBody>
      </p:sp>
    </p:spTree>
    <p:extLst>
      <p:ext uri="{BB962C8B-B14F-4D97-AF65-F5344CB8AC3E}">
        <p14:creationId xmlns:p14="http://schemas.microsoft.com/office/powerpoint/2010/main" val="192089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400000">
            <a:off x="4234307" y="601474"/>
            <a:ext cx="4279619" cy="10323642"/>
          </a:xfrm>
          <a:prstGeom prst="rect">
            <a:avLst/>
          </a:prstGeom>
        </p:spPr>
      </p:pic>
      <p:pic>
        <p:nvPicPr>
          <p:cNvPr id="3" name="Picture 3"/>
          <p:cNvPicPr>
            <a:picLocks noChangeAspect="1"/>
          </p:cNvPicPr>
          <p:nvPr/>
        </p:nvPicPr>
        <p:blipFill>
          <a:blip r:embed="rId3"/>
          <a:srcRect/>
          <a:stretch>
            <a:fillRect/>
          </a:stretch>
        </p:blipFill>
        <p:spPr>
          <a:xfrm rot="-133821">
            <a:off x="1390887" y="2569689"/>
            <a:ext cx="9585460" cy="1917092"/>
          </a:xfrm>
          <a:prstGeom prst="rect">
            <a:avLst/>
          </a:prstGeom>
        </p:spPr>
      </p:pic>
      <p:pic>
        <p:nvPicPr>
          <p:cNvPr id="4" name="Picture 4"/>
          <p:cNvPicPr>
            <a:picLocks noChangeAspect="1"/>
          </p:cNvPicPr>
          <p:nvPr/>
        </p:nvPicPr>
        <p:blipFill>
          <a:blip r:embed="rId4"/>
          <a:srcRect/>
          <a:stretch>
            <a:fillRect/>
          </a:stretch>
        </p:blipFill>
        <p:spPr>
          <a:xfrm rot="5400000">
            <a:off x="10590564" y="2811244"/>
            <a:ext cx="7704150" cy="4664512"/>
          </a:xfrm>
          <a:prstGeom prst="rect">
            <a:avLst/>
          </a:prstGeom>
        </p:spPr>
      </p:pic>
      <p:pic>
        <p:nvPicPr>
          <p:cNvPr id="5" name="Picture 5"/>
          <p:cNvPicPr>
            <a:picLocks noChangeAspect="1"/>
          </p:cNvPicPr>
          <p:nvPr/>
        </p:nvPicPr>
        <p:blipFill>
          <a:blip r:embed="rId5"/>
          <a:srcRect/>
          <a:stretch>
            <a:fillRect/>
          </a:stretch>
        </p:blipFill>
        <p:spPr>
          <a:xfrm>
            <a:off x="12110382" y="1619319"/>
            <a:ext cx="4844147" cy="7048362"/>
          </a:xfrm>
          <a:prstGeom prst="rect">
            <a:avLst/>
          </a:prstGeom>
        </p:spPr>
      </p:pic>
      <p:grpSp>
        <p:nvGrpSpPr>
          <p:cNvPr id="6" name="Group 6"/>
          <p:cNvGrpSpPr>
            <a:grpSpLocks noChangeAspect="1"/>
          </p:cNvGrpSpPr>
          <p:nvPr/>
        </p:nvGrpSpPr>
        <p:grpSpPr>
          <a:xfrm>
            <a:off x="12434171" y="2162168"/>
            <a:ext cx="3948829" cy="5603739"/>
            <a:chOff x="0" y="0"/>
            <a:chExt cx="3539490" cy="5022850"/>
          </a:xfrm>
        </p:grpSpPr>
        <p:sp>
          <p:nvSpPr>
            <p:cNvPr id="7" name="Freeform 7"/>
            <p:cNvSpPr/>
            <p:nvPr/>
          </p:nvSpPr>
          <p:spPr>
            <a:xfrm>
              <a:off x="-3810" y="0"/>
              <a:ext cx="3550920" cy="5024120"/>
            </a:xfrm>
            <a:custGeom>
              <a:avLst/>
              <a:gdLst/>
              <a:ahLst/>
              <a:cxnLst/>
              <a:rect l="l" t="t" r="r" b="b"/>
              <a:pathLst>
                <a:path w="3550920" h="5024120">
                  <a:moveTo>
                    <a:pt x="3539490" y="4999990"/>
                  </a:moveTo>
                  <a:lnTo>
                    <a:pt x="3464560" y="4999990"/>
                  </a:lnTo>
                  <a:lnTo>
                    <a:pt x="3406140" y="4969510"/>
                  </a:lnTo>
                  <a:lnTo>
                    <a:pt x="222250" y="4992370"/>
                  </a:lnTo>
                  <a:lnTo>
                    <a:pt x="163830" y="5022850"/>
                  </a:lnTo>
                  <a:lnTo>
                    <a:pt x="7620" y="5024120"/>
                  </a:lnTo>
                  <a:lnTo>
                    <a:pt x="7620" y="3315970"/>
                  </a:lnTo>
                  <a:cubicBezTo>
                    <a:pt x="7620" y="3315970"/>
                    <a:pt x="0" y="2907030"/>
                    <a:pt x="7620" y="2654300"/>
                  </a:cubicBezTo>
                  <a:cubicBezTo>
                    <a:pt x="15240" y="2401570"/>
                    <a:pt x="7620" y="2263140"/>
                    <a:pt x="7620" y="2263140"/>
                  </a:cubicBezTo>
                  <a:lnTo>
                    <a:pt x="6350" y="934720"/>
                  </a:lnTo>
                  <a:lnTo>
                    <a:pt x="5080" y="0"/>
                  </a:lnTo>
                  <a:lnTo>
                    <a:pt x="440690" y="0"/>
                  </a:lnTo>
                  <a:lnTo>
                    <a:pt x="528320" y="41910"/>
                  </a:lnTo>
                  <a:cubicBezTo>
                    <a:pt x="528320" y="41910"/>
                    <a:pt x="1480820" y="19050"/>
                    <a:pt x="1704340" y="38100"/>
                  </a:cubicBezTo>
                  <a:cubicBezTo>
                    <a:pt x="1927860" y="57150"/>
                    <a:pt x="3208020" y="41910"/>
                    <a:pt x="3208020" y="41910"/>
                  </a:cubicBezTo>
                  <a:lnTo>
                    <a:pt x="3260090" y="0"/>
                  </a:lnTo>
                  <a:lnTo>
                    <a:pt x="3539490" y="0"/>
                  </a:lnTo>
                  <a:lnTo>
                    <a:pt x="3539490" y="1129030"/>
                  </a:lnTo>
                  <a:cubicBezTo>
                    <a:pt x="3539490" y="1129030"/>
                    <a:pt x="3547110" y="2181860"/>
                    <a:pt x="3539490" y="2479040"/>
                  </a:cubicBezTo>
                  <a:cubicBezTo>
                    <a:pt x="3531870" y="2776220"/>
                    <a:pt x="3539490" y="3577590"/>
                    <a:pt x="3539490" y="3577590"/>
                  </a:cubicBezTo>
                  <a:cubicBezTo>
                    <a:pt x="3539490" y="3577590"/>
                    <a:pt x="3550920" y="3818890"/>
                    <a:pt x="3539490" y="3977640"/>
                  </a:cubicBezTo>
                  <a:cubicBezTo>
                    <a:pt x="3528060" y="4138930"/>
                    <a:pt x="3539490" y="4999990"/>
                    <a:pt x="3539490" y="4999990"/>
                  </a:cubicBezTo>
                  <a:close/>
                </a:path>
              </a:pathLst>
            </a:custGeom>
            <a:solidFill>
              <a:srgbClr val="FFFFFF"/>
            </a:solidFill>
            <a:ln>
              <a:solidFill>
                <a:srgbClr val="000000"/>
              </a:solidFill>
            </a:ln>
          </p:spPr>
        </p:sp>
      </p:grpSp>
      <p:sp>
        <p:nvSpPr>
          <p:cNvPr id="9" name="TextBox 9"/>
          <p:cNvSpPr txBox="1"/>
          <p:nvPr/>
        </p:nvSpPr>
        <p:spPr>
          <a:xfrm>
            <a:off x="1750261" y="2934193"/>
            <a:ext cx="8866712" cy="1139825"/>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CONCEPTS AND DEFINITIONS</a:t>
            </a:r>
          </a:p>
        </p:txBody>
      </p:sp>
      <p:pic>
        <p:nvPicPr>
          <p:cNvPr id="10" name="Picture 10"/>
          <p:cNvPicPr>
            <a:picLocks noChangeAspect="1"/>
          </p:cNvPicPr>
          <p:nvPr/>
        </p:nvPicPr>
        <p:blipFill>
          <a:blip r:embed="rId6"/>
          <a:srcRect/>
          <a:stretch>
            <a:fillRect/>
          </a:stretch>
        </p:blipFill>
        <p:spPr>
          <a:xfrm rot="10084657">
            <a:off x="3468471" y="1680602"/>
            <a:ext cx="541332" cy="519679"/>
          </a:xfrm>
          <a:prstGeom prst="rect">
            <a:avLst/>
          </a:prstGeom>
        </p:spPr>
      </p:pic>
      <p:pic>
        <p:nvPicPr>
          <p:cNvPr id="11" name="Picture 11"/>
          <p:cNvPicPr>
            <a:picLocks noChangeAspect="1"/>
          </p:cNvPicPr>
          <p:nvPr/>
        </p:nvPicPr>
        <p:blipFill>
          <a:blip r:embed="rId7"/>
          <a:srcRect/>
          <a:stretch>
            <a:fillRect/>
          </a:stretch>
        </p:blipFill>
        <p:spPr>
          <a:xfrm rot="4810274">
            <a:off x="912542" y="8227965"/>
            <a:ext cx="1675438" cy="2107469"/>
          </a:xfrm>
          <a:prstGeom prst="rect">
            <a:avLst/>
          </a:prstGeom>
        </p:spPr>
      </p:pic>
      <p:pic>
        <p:nvPicPr>
          <p:cNvPr id="12" name="Picture 12"/>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851397">
            <a:off x="10809734" y="2008572"/>
            <a:ext cx="319992" cy="307192"/>
          </a:xfrm>
          <a:prstGeom prst="rect">
            <a:avLst/>
          </a:prstGeom>
        </p:spPr>
      </p:pic>
      <p:pic>
        <p:nvPicPr>
          <p:cNvPr id="13" name="Picture 13"/>
          <p:cNvPicPr>
            <a:picLocks noChangeAspect="1"/>
          </p:cNvPicPr>
          <p:nvPr/>
        </p:nvPicPr>
        <p:blipFill>
          <a:blip r:embed="rId6"/>
          <a:srcRect/>
          <a:stretch>
            <a:fillRect/>
          </a:stretch>
        </p:blipFill>
        <p:spPr>
          <a:xfrm rot="-10019461">
            <a:off x="17308486" y="743740"/>
            <a:ext cx="516571" cy="495908"/>
          </a:xfrm>
          <a:prstGeom prst="rect">
            <a:avLst/>
          </a:prstGeom>
        </p:spPr>
      </p:pic>
      <p:pic>
        <p:nvPicPr>
          <p:cNvPr id="14" name="Picture 14"/>
          <p:cNvPicPr>
            <a:picLocks noChangeAspect="1"/>
          </p:cNvPicPr>
          <p:nvPr/>
        </p:nvPicPr>
        <p:blipFill>
          <a:blip r:embed="rId8"/>
          <a:srcRect/>
          <a:stretch>
            <a:fillRect/>
          </a:stretch>
        </p:blipFill>
        <p:spPr>
          <a:xfrm rot="1800043">
            <a:off x="10907350" y="8454140"/>
            <a:ext cx="567418" cy="626667"/>
          </a:xfrm>
          <a:prstGeom prst="rect">
            <a:avLst/>
          </a:prstGeom>
        </p:spPr>
      </p:pic>
      <p:pic>
        <p:nvPicPr>
          <p:cNvPr id="15" name="Picture 15"/>
          <p:cNvPicPr>
            <a:picLocks noChangeAspect="1"/>
          </p:cNvPicPr>
          <p:nvPr/>
        </p:nvPicPr>
        <p:blipFill>
          <a:blip r:embed="rId9"/>
          <a:srcRect/>
          <a:stretch>
            <a:fillRect/>
          </a:stretch>
        </p:blipFill>
        <p:spPr>
          <a:xfrm rot="-1669974">
            <a:off x="7286577" y="612038"/>
            <a:ext cx="530353" cy="898904"/>
          </a:xfrm>
          <a:prstGeom prst="rect">
            <a:avLst/>
          </a:prstGeom>
        </p:spPr>
      </p:pic>
      <p:pic>
        <p:nvPicPr>
          <p:cNvPr id="16" name="Picture 16"/>
          <p:cNvPicPr>
            <a:picLocks noChangeAspect="1"/>
          </p:cNvPicPr>
          <p:nvPr/>
        </p:nvPicPr>
        <p:blipFill>
          <a:blip r:embed="rId10"/>
          <a:srcRect/>
          <a:stretch>
            <a:fillRect/>
          </a:stretch>
        </p:blipFill>
        <p:spPr>
          <a:xfrm rot="693431">
            <a:off x="920907" y="611011"/>
            <a:ext cx="826577" cy="1185137"/>
          </a:xfrm>
          <a:prstGeom prst="rect">
            <a:avLst/>
          </a:prstGeom>
        </p:spPr>
      </p:pic>
      <p:pic>
        <p:nvPicPr>
          <p:cNvPr id="17" name="Picture 17"/>
          <p:cNvPicPr>
            <a:picLocks noChangeAspect="1"/>
          </p:cNvPicPr>
          <p:nvPr/>
        </p:nvPicPr>
        <p:blipFill>
          <a:blip r:embed="rId6"/>
          <a:srcRect/>
          <a:stretch>
            <a:fillRect/>
          </a:stretch>
        </p:blipFill>
        <p:spPr>
          <a:xfrm rot="-7483644">
            <a:off x="4148934" y="8357039"/>
            <a:ext cx="509049" cy="488687"/>
          </a:xfrm>
          <a:prstGeom prst="rect">
            <a:avLst/>
          </a:prstGeom>
        </p:spPr>
      </p:pic>
      <p:pic>
        <p:nvPicPr>
          <p:cNvPr id="18" name="Picture 18"/>
          <p:cNvPicPr>
            <a:picLocks noChangeAspect="1"/>
          </p:cNvPicPr>
          <p:nvPr/>
        </p:nvPicPr>
        <p:blipFill>
          <a:blip r:embed="rId6"/>
          <a:srcRect/>
          <a:stretch>
            <a:fillRect/>
          </a:stretch>
        </p:blipFill>
        <p:spPr>
          <a:xfrm rot="-1839255">
            <a:off x="7718892" y="8992181"/>
            <a:ext cx="554415" cy="532238"/>
          </a:xfrm>
          <a:prstGeom prst="rect">
            <a:avLst/>
          </a:prstGeom>
        </p:spPr>
      </p:pic>
      <p:pic>
        <p:nvPicPr>
          <p:cNvPr id="19" name="Picture 19"/>
          <p:cNvPicPr>
            <a:picLocks noChangeAspect="1"/>
          </p:cNvPicPr>
          <p:nvPr/>
        </p:nvPicPr>
        <p:blipFill>
          <a:blip r:embed="rId10"/>
          <a:srcRect/>
          <a:stretch>
            <a:fillRect/>
          </a:stretch>
        </p:blipFill>
        <p:spPr>
          <a:xfrm rot="-2419102">
            <a:off x="17103061" y="5654380"/>
            <a:ext cx="927423" cy="1329729"/>
          </a:xfrm>
          <a:prstGeom prst="rect">
            <a:avLst/>
          </a:prstGeom>
        </p:spPr>
      </p:pic>
      <p:pic>
        <p:nvPicPr>
          <p:cNvPr id="20" name="Picture 23"/>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6" name="TextBox 8"/>
          <p:cNvSpPr txBox="1"/>
          <p:nvPr/>
        </p:nvSpPr>
        <p:spPr>
          <a:xfrm>
            <a:off x="1114439" y="5320068"/>
            <a:ext cx="10363199" cy="2180084"/>
          </a:xfrm>
          <a:prstGeom prst="rect">
            <a:avLst/>
          </a:prstGeom>
        </p:spPr>
        <p:txBody>
          <a:bodyPr wrap="square" lIns="0" tIns="0" rIns="0" bIns="0" rtlCol="0" anchor="t">
            <a:spAutoFit/>
          </a:bodyPr>
          <a:lstStyle/>
          <a:p>
            <a:pPr algn="ctr">
              <a:lnSpc>
                <a:spcPts val="3359"/>
              </a:lnSpc>
              <a:spcBef>
                <a:spcPct val="0"/>
              </a:spcBef>
            </a:pPr>
            <a:r>
              <a:rPr lang="en-GB" sz="2400" dirty="0">
                <a:solidFill>
                  <a:srgbClr val="000000"/>
                </a:solidFill>
                <a:latin typeface="Muli Regular"/>
              </a:rPr>
              <a:t>Renewable energy is made from resources that nature will replace, like wind, water and sunshine.</a:t>
            </a:r>
          </a:p>
          <a:p>
            <a:pPr algn="ctr">
              <a:lnSpc>
                <a:spcPts val="3359"/>
              </a:lnSpc>
              <a:spcBef>
                <a:spcPct val="0"/>
              </a:spcBef>
            </a:pPr>
            <a:endParaRPr lang="en-GB" sz="2400" dirty="0">
              <a:solidFill>
                <a:srgbClr val="000000"/>
              </a:solidFill>
              <a:latin typeface="Muli Regular"/>
            </a:endParaRPr>
          </a:p>
          <a:p>
            <a:pPr algn="ctr">
              <a:lnSpc>
                <a:spcPts val="3359"/>
              </a:lnSpc>
              <a:spcBef>
                <a:spcPct val="0"/>
              </a:spcBef>
            </a:pPr>
            <a:r>
              <a:rPr lang="en-GB" sz="2400" dirty="0">
                <a:solidFill>
                  <a:srgbClr val="000000"/>
                </a:solidFill>
                <a:latin typeface="Muli Regular"/>
              </a:rPr>
              <a:t>Renewable energy is also called "clean energy" or "green power" because it doesn't pollute the air or the water.</a:t>
            </a:r>
            <a:endParaRPr lang="en-US" sz="2400" dirty="0">
              <a:solidFill>
                <a:srgbClr val="000000"/>
              </a:solidFill>
              <a:latin typeface="Muli Regular"/>
            </a:endParaRPr>
          </a:p>
        </p:txBody>
      </p:sp>
      <p:sp>
        <p:nvSpPr>
          <p:cNvPr id="27" name="TextBox 9"/>
          <p:cNvSpPr txBox="1"/>
          <p:nvPr/>
        </p:nvSpPr>
        <p:spPr>
          <a:xfrm>
            <a:off x="2743200" y="4227023"/>
            <a:ext cx="5334000" cy="995850"/>
          </a:xfrm>
          <a:prstGeom prst="rect">
            <a:avLst/>
          </a:prstGeom>
        </p:spPr>
        <p:txBody>
          <a:bodyPr wrap="square" lIns="0" tIns="0" rIns="0" bIns="0" rtlCol="0" anchor="t">
            <a:spAutoFit/>
          </a:bodyPr>
          <a:lstStyle/>
          <a:p>
            <a:pPr algn="ctr">
              <a:lnSpc>
                <a:spcPts val="8800"/>
              </a:lnSpc>
            </a:pPr>
            <a:r>
              <a:rPr lang="en-US" sz="5000" dirty="0">
                <a:solidFill>
                  <a:srgbClr val="000000"/>
                </a:solidFill>
                <a:latin typeface="Amatic SC Bold"/>
              </a:rPr>
              <a:t>What is renewable energy</a:t>
            </a:r>
          </a:p>
        </p:txBody>
      </p:sp>
      <p:sp>
        <p:nvSpPr>
          <p:cNvPr id="28" name="TextBox 8"/>
          <p:cNvSpPr txBox="1"/>
          <p:nvPr/>
        </p:nvSpPr>
        <p:spPr>
          <a:xfrm>
            <a:off x="12429919" y="2297897"/>
            <a:ext cx="3890452" cy="1272592"/>
          </a:xfrm>
          <a:prstGeom prst="rect">
            <a:avLst/>
          </a:prstGeom>
        </p:spPr>
        <p:txBody>
          <a:bodyPr wrap="square" lIns="0" tIns="0" rIns="0" bIns="0" rtlCol="0" anchor="t">
            <a:spAutoFit/>
          </a:bodyPr>
          <a:lstStyle/>
          <a:p>
            <a:pPr algn="ctr">
              <a:lnSpc>
                <a:spcPts val="3359"/>
              </a:lnSpc>
              <a:spcBef>
                <a:spcPct val="0"/>
              </a:spcBef>
            </a:pPr>
            <a:r>
              <a:rPr lang="en-GB" sz="2400" dirty="0">
                <a:solidFill>
                  <a:srgbClr val="000000"/>
                </a:solidFill>
                <a:latin typeface="Muli Regular"/>
              </a:rPr>
              <a:t>Why don't we use renewable energy all the time?</a:t>
            </a:r>
          </a:p>
        </p:txBody>
      </p:sp>
      <p:sp>
        <p:nvSpPr>
          <p:cNvPr id="29" name="Rectangle 28"/>
          <p:cNvSpPr/>
          <p:nvPr/>
        </p:nvSpPr>
        <p:spPr>
          <a:xfrm>
            <a:off x="12639282" y="3637224"/>
            <a:ext cx="3786346" cy="4093428"/>
          </a:xfrm>
          <a:prstGeom prst="rect">
            <a:avLst/>
          </a:prstGeom>
        </p:spPr>
        <p:txBody>
          <a:bodyPr wrap="square">
            <a:spAutoFit/>
          </a:bodyPr>
          <a:lstStyle/>
          <a:p>
            <a:r>
              <a:rPr lang="en-GB" sz="2000" dirty="0"/>
              <a:t>Unlike natural gas and coal, we can't store up wind and sunshine to use when we need to make more electricity. </a:t>
            </a:r>
          </a:p>
          <a:p>
            <a:endParaRPr lang="en-GB" sz="2000" dirty="0"/>
          </a:p>
          <a:p>
            <a:r>
              <a:rPr lang="en-GB" sz="2000" dirty="0"/>
              <a:t>If the wind doesn't blow or the sun hides behind clouds, there sometimes isn’t enough power for everyone.</a:t>
            </a:r>
          </a:p>
          <a:p>
            <a:endParaRPr lang="en-GB" sz="2000" dirty="0"/>
          </a:p>
          <a:p>
            <a:r>
              <a:rPr lang="en-GB" sz="2000" dirty="0"/>
              <a:t>Scientists are working to develop ways to store renewable energy. </a:t>
            </a:r>
          </a:p>
          <a:p>
            <a:r>
              <a:rPr lang="en-GB" sz="2000" dirty="0"/>
              <a:t> </a:t>
            </a:r>
          </a:p>
        </p:txBody>
      </p:sp>
    </p:spTree>
    <p:extLst>
      <p:ext uri="{BB962C8B-B14F-4D97-AF65-F5344CB8AC3E}">
        <p14:creationId xmlns:p14="http://schemas.microsoft.com/office/powerpoint/2010/main" val="1279194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400000">
            <a:off x="4234307" y="601474"/>
            <a:ext cx="4279619" cy="10323642"/>
          </a:xfrm>
          <a:prstGeom prst="rect">
            <a:avLst/>
          </a:prstGeom>
        </p:spPr>
      </p:pic>
      <p:pic>
        <p:nvPicPr>
          <p:cNvPr id="3" name="Picture 3"/>
          <p:cNvPicPr>
            <a:picLocks noChangeAspect="1"/>
          </p:cNvPicPr>
          <p:nvPr/>
        </p:nvPicPr>
        <p:blipFill>
          <a:blip r:embed="rId3"/>
          <a:srcRect/>
          <a:stretch>
            <a:fillRect/>
          </a:stretch>
        </p:blipFill>
        <p:spPr>
          <a:xfrm rot="-133821">
            <a:off x="1390887" y="2569689"/>
            <a:ext cx="9585460" cy="1917092"/>
          </a:xfrm>
          <a:prstGeom prst="rect">
            <a:avLst/>
          </a:prstGeom>
        </p:spPr>
      </p:pic>
      <p:pic>
        <p:nvPicPr>
          <p:cNvPr id="4" name="Picture 4"/>
          <p:cNvPicPr>
            <a:picLocks noChangeAspect="1"/>
          </p:cNvPicPr>
          <p:nvPr/>
        </p:nvPicPr>
        <p:blipFill>
          <a:blip r:embed="rId4"/>
          <a:srcRect/>
          <a:stretch>
            <a:fillRect/>
          </a:stretch>
        </p:blipFill>
        <p:spPr>
          <a:xfrm rot="5400000">
            <a:off x="10590564" y="2811244"/>
            <a:ext cx="7704150" cy="4664512"/>
          </a:xfrm>
          <a:prstGeom prst="rect">
            <a:avLst/>
          </a:prstGeom>
        </p:spPr>
      </p:pic>
      <p:pic>
        <p:nvPicPr>
          <p:cNvPr id="5" name="Picture 5"/>
          <p:cNvPicPr>
            <a:picLocks noChangeAspect="1"/>
          </p:cNvPicPr>
          <p:nvPr/>
        </p:nvPicPr>
        <p:blipFill>
          <a:blip r:embed="rId5"/>
          <a:srcRect/>
          <a:stretch>
            <a:fillRect/>
          </a:stretch>
        </p:blipFill>
        <p:spPr>
          <a:xfrm>
            <a:off x="12110382" y="1619319"/>
            <a:ext cx="4844147" cy="7048362"/>
          </a:xfrm>
          <a:prstGeom prst="rect">
            <a:avLst/>
          </a:prstGeom>
        </p:spPr>
      </p:pic>
      <p:grpSp>
        <p:nvGrpSpPr>
          <p:cNvPr id="6" name="Group 6"/>
          <p:cNvGrpSpPr>
            <a:grpSpLocks noChangeAspect="1"/>
          </p:cNvGrpSpPr>
          <p:nvPr/>
        </p:nvGrpSpPr>
        <p:grpSpPr>
          <a:xfrm>
            <a:off x="12429918" y="2178637"/>
            <a:ext cx="3948829" cy="5603739"/>
            <a:chOff x="0" y="0"/>
            <a:chExt cx="3539490" cy="5022850"/>
          </a:xfrm>
        </p:grpSpPr>
        <p:sp>
          <p:nvSpPr>
            <p:cNvPr id="7" name="Freeform 7"/>
            <p:cNvSpPr/>
            <p:nvPr/>
          </p:nvSpPr>
          <p:spPr>
            <a:xfrm>
              <a:off x="-3810" y="0"/>
              <a:ext cx="3550920" cy="5024120"/>
            </a:xfrm>
            <a:custGeom>
              <a:avLst/>
              <a:gdLst/>
              <a:ahLst/>
              <a:cxnLst/>
              <a:rect l="l" t="t" r="r" b="b"/>
              <a:pathLst>
                <a:path w="3550920" h="5024120">
                  <a:moveTo>
                    <a:pt x="3539490" y="4999990"/>
                  </a:moveTo>
                  <a:lnTo>
                    <a:pt x="3464560" y="4999990"/>
                  </a:lnTo>
                  <a:lnTo>
                    <a:pt x="3406140" y="4969510"/>
                  </a:lnTo>
                  <a:lnTo>
                    <a:pt x="222250" y="4992370"/>
                  </a:lnTo>
                  <a:lnTo>
                    <a:pt x="163830" y="5022850"/>
                  </a:lnTo>
                  <a:lnTo>
                    <a:pt x="7620" y="5024120"/>
                  </a:lnTo>
                  <a:lnTo>
                    <a:pt x="7620" y="3315970"/>
                  </a:lnTo>
                  <a:cubicBezTo>
                    <a:pt x="7620" y="3315970"/>
                    <a:pt x="0" y="2907030"/>
                    <a:pt x="7620" y="2654300"/>
                  </a:cubicBezTo>
                  <a:cubicBezTo>
                    <a:pt x="15240" y="2401570"/>
                    <a:pt x="7620" y="2263140"/>
                    <a:pt x="7620" y="2263140"/>
                  </a:cubicBezTo>
                  <a:lnTo>
                    <a:pt x="6350" y="934720"/>
                  </a:lnTo>
                  <a:lnTo>
                    <a:pt x="5080" y="0"/>
                  </a:lnTo>
                  <a:lnTo>
                    <a:pt x="440690" y="0"/>
                  </a:lnTo>
                  <a:lnTo>
                    <a:pt x="528320" y="41910"/>
                  </a:lnTo>
                  <a:cubicBezTo>
                    <a:pt x="528320" y="41910"/>
                    <a:pt x="1480820" y="19050"/>
                    <a:pt x="1704340" y="38100"/>
                  </a:cubicBezTo>
                  <a:cubicBezTo>
                    <a:pt x="1927860" y="57150"/>
                    <a:pt x="3208020" y="41910"/>
                    <a:pt x="3208020" y="41910"/>
                  </a:cubicBezTo>
                  <a:lnTo>
                    <a:pt x="3260090" y="0"/>
                  </a:lnTo>
                  <a:lnTo>
                    <a:pt x="3539490" y="0"/>
                  </a:lnTo>
                  <a:lnTo>
                    <a:pt x="3539490" y="1129030"/>
                  </a:lnTo>
                  <a:cubicBezTo>
                    <a:pt x="3539490" y="1129030"/>
                    <a:pt x="3547110" y="2181860"/>
                    <a:pt x="3539490" y="2479040"/>
                  </a:cubicBezTo>
                  <a:cubicBezTo>
                    <a:pt x="3531870" y="2776220"/>
                    <a:pt x="3539490" y="3577590"/>
                    <a:pt x="3539490" y="3577590"/>
                  </a:cubicBezTo>
                  <a:cubicBezTo>
                    <a:pt x="3539490" y="3577590"/>
                    <a:pt x="3550920" y="3818890"/>
                    <a:pt x="3539490" y="3977640"/>
                  </a:cubicBezTo>
                  <a:cubicBezTo>
                    <a:pt x="3528060" y="4138930"/>
                    <a:pt x="3539490" y="4999990"/>
                    <a:pt x="3539490" y="4999990"/>
                  </a:cubicBezTo>
                  <a:close/>
                </a:path>
              </a:pathLst>
            </a:custGeom>
            <a:solidFill>
              <a:srgbClr val="FFFFFF"/>
            </a:solidFill>
            <a:ln>
              <a:solidFill>
                <a:srgbClr val="000000"/>
              </a:solidFill>
            </a:ln>
          </p:spPr>
        </p:sp>
      </p:grpSp>
      <p:sp>
        <p:nvSpPr>
          <p:cNvPr id="9" name="TextBox 9"/>
          <p:cNvSpPr txBox="1"/>
          <p:nvPr/>
        </p:nvSpPr>
        <p:spPr>
          <a:xfrm>
            <a:off x="1750261" y="2934193"/>
            <a:ext cx="8866712" cy="1139825"/>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CONCEPTS AND DEFINITIONS</a:t>
            </a:r>
          </a:p>
        </p:txBody>
      </p:sp>
      <p:pic>
        <p:nvPicPr>
          <p:cNvPr id="10" name="Picture 10"/>
          <p:cNvPicPr>
            <a:picLocks noChangeAspect="1"/>
          </p:cNvPicPr>
          <p:nvPr/>
        </p:nvPicPr>
        <p:blipFill>
          <a:blip r:embed="rId6"/>
          <a:srcRect/>
          <a:stretch>
            <a:fillRect/>
          </a:stretch>
        </p:blipFill>
        <p:spPr>
          <a:xfrm rot="10084657">
            <a:off x="3468471" y="1680602"/>
            <a:ext cx="541332" cy="519679"/>
          </a:xfrm>
          <a:prstGeom prst="rect">
            <a:avLst/>
          </a:prstGeom>
        </p:spPr>
      </p:pic>
      <p:pic>
        <p:nvPicPr>
          <p:cNvPr id="11" name="Picture 11"/>
          <p:cNvPicPr>
            <a:picLocks noChangeAspect="1"/>
          </p:cNvPicPr>
          <p:nvPr/>
        </p:nvPicPr>
        <p:blipFill>
          <a:blip r:embed="rId7"/>
          <a:srcRect/>
          <a:stretch>
            <a:fillRect/>
          </a:stretch>
        </p:blipFill>
        <p:spPr>
          <a:xfrm rot="4810274">
            <a:off x="912542" y="8227965"/>
            <a:ext cx="1675438" cy="2107469"/>
          </a:xfrm>
          <a:prstGeom prst="rect">
            <a:avLst/>
          </a:prstGeom>
        </p:spPr>
      </p:pic>
      <p:pic>
        <p:nvPicPr>
          <p:cNvPr id="12" name="Picture 12"/>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851397">
            <a:off x="10809734" y="2008572"/>
            <a:ext cx="319992" cy="307192"/>
          </a:xfrm>
          <a:prstGeom prst="rect">
            <a:avLst/>
          </a:prstGeom>
        </p:spPr>
      </p:pic>
      <p:pic>
        <p:nvPicPr>
          <p:cNvPr id="13" name="Picture 13"/>
          <p:cNvPicPr>
            <a:picLocks noChangeAspect="1"/>
          </p:cNvPicPr>
          <p:nvPr/>
        </p:nvPicPr>
        <p:blipFill>
          <a:blip r:embed="rId6"/>
          <a:srcRect/>
          <a:stretch>
            <a:fillRect/>
          </a:stretch>
        </p:blipFill>
        <p:spPr>
          <a:xfrm rot="-10019461">
            <a:off x="17308486" y="743740"/>
            <a:ext cx="516571" cy="495908"/>
          </a:xfrm>
          <a:prstGeom prst="rect">
            <a:avLst/>
          </a:prstGeom>
        </p:spPr>
      </p:pic>
      <p:pic>
        <p:nvPicPr>
          <p:cNvPr id="14" name="Picture 14"/>
          <p:cNvPicPr>
            <a:picLocks noChangeAspect="1"/>
          </p:cNvPicPr>
          <p:nvPr/>
        </p:nvPicPr>
        <p:blipFill>
          <a:blip r:embed="rId8"/>
          <a:srcRect/>
          <a:stretch>
            <a:fillRect/>
          </a:stretch>
        </p:blipFill>
        <p:spPr>
          <a:xfrm rot="1800043">
            <a:off x="10907350" y="8454140"/>
            <a:ext cx="567418" cy="626667"/>
          </a:xfrm>
          <a:prstGeom prst="rect">
            <a:avLst/>
          </a:prstGeom>
        </p:spPr>
      </p:pic>
      <p:pic>
        <p:nvPicPr>
          <p:cNvPr id="15" name="Picture 15"/>
          <p:cNvPicPr>
            <a:picLocks noChangeAspect="1"/>
          </p:cNvPicPr>
          <p:nvPr/>
        </p:nvPicPr>
        <p:blipFill>
          <a:blip r:embed="rId9"/>
          <a:srcRect/>
          <a:stretch>
            <a:fillRect/>
          </a:stretch>
        </p:blipFill>
        <p:spPr>
          <a:xfrm rot="-1669974">
            <a:off x="7286577" y="612038"/>
            <a:ext cx="530353" cy="898904"/>
          </a:xfrm>
          <a:prstGeom prst="rect">
            <a:avLst/>
          </a:prstGeom>
        </p:spPr>
      </p:pic>
      <p:pic>
        <p:nvPicPr>
          <p:cNvPr id="16" name="Picture 16"/>
          <p:cNvPicPr>
            <a:picLocks noChangeAspect="1"/>
          </p:cNvPicPr>
          <p:nvPr/>
        </p:nvPicPr>
        <p:blipFill>
          <a:blip r:embed="rId10"/>
          <a:srcRect/>
          <a:stretch>
            <a:fillRect/>
          </a:stretch>
        </p:blipFill>
        <p:spPr>
          <a:xfrm rot="693431">
            <a:off x="920907" y="611011"/>
            <a:ext cx="826577" cy="1185137"/>
          </a:xfrm>
          <a:prstGeom prst="rect">
            <a:avLst/>
          </a:prstGeom>
        </p:spPr>
      </p:pic>
      <p:pic>
        <p:nvPicPr>
          <p:cNvPr id="17" name="Picture 17"/>
          <p:cNvPicPr>
            <a:picLocks noChangeAspect="1"/>
          </p:cNvPicPr>
          <p:nvPr/>
        </p:nvPicPr>
        <p:blipFill>
          <a:blip r:embed="rId6"/>
          <a:srcRect/>
          <a:stretch>
            <a:fillRect/>
          </a:stretch>
        </p:blipFill>
        <p:spPr>
          <a:xfrm rot="-7483644">
            <a:off x="4148934" y="8357039"/>
            <a:ext cx="509049" cy="488687"/>
          </a:xfrm>
          <a:prstGeom prst="rect">
            <a:avLst/>
          </a:prstGeom>
        </p:spPr>
      </p:pic>
      <p:pic>
        <p:nvPicPr>
          <p:cNvPr id="18" name="Picture 18"/>
          <p:cNvPicPr>
            <a:picLocks noChangeAspect="1"/>
          </p:cNvPicPr>
          <p:nvPr/>
        </p:nvPicPr>
        <p:blipFill>
          <a:blip r:embed="rId6"/>
          <a:srcRect/>
          <a:stretch>
            <a:fillRect/>
          </a:stretch>
        </p:blipFill>
        <p:spPr>
          <a:xfrm rot="-1839255">
            <a:off x="7718892" y="8992181"/>
            <a:ext cx="554415" cy="532238"/>
          </a:xfrm>
          <a:prstGeom prst="rect">
            <a:avLst/>
          </a:prstGeom>
        </p:spPr>
      </p:pic>
      <p:pic>
        <p:nvPicPr>
          <p:cNvPr id="19" name="Picture 19"/>
          <p:cNvPicPr>
            <a:picLocks noChangeAspect="1"/>
          </p:cNvPicPr>
          <p:nvPr/>
        </p:nvPicPr>
        <p:blipFill>
          <a:blip r:embed="rId10"/>
          <a:srcRect/>
          <a:stretch>
            <a:fillRect/>
          </a:stretch>
        </p:blipFill>
        <p:spPr>
          <a:xfrm rot="-2419102">
            <a:off x="17103061" y="5654380"/>
            <a:ext cx="927423" cy="1329729"/>
          </a:xfrm>
          <a:prstGeom prst="rect">
            <a:avLst/>
          </a:prstGeom>
        </p:spPr>
      </p:pic>
      <p:pic>
        <p:nvPicPr>
          <p:cNvPr id="20" name="Picture 23"/>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6" name="TextBox 8"/>
          <p:cNvSpPr txBox="1"/>
          <p:nvPr/>
        </p:nvSpPr>
        <p:spPr>
          <a:xfrm>
            <a:off x="2133600" y="5683938"/>
            <a:ext cx="8382000" cy="1308050"/>
          </a:xfrm>
          <a:prstGeom prst="rect">
            <a:avLst/>
          </a:prstGeom>
        </p:spPr>
        <p:txBody>
          <a:bodyPr wrap="square" lIns="0" tIns="0" rIns="0" bIns="0" rtlCol="0" anchor="t">
            <a:spAutoFit/>
          </a:bodyPr>
          <a:lstStyle/>
          <a:p>
            <a:pPr algn="ctr">
              <a:lnSpc>
                <a:spcPts val="3359"/>
              </a:lnSpc>
              <a:spcBef>
                <a:spcPct val="0"/>
              </a:spcBef>
            </a:pPr>
            <a:r>
              <a:rPr lang="en-GB" sz="2400" dirty="0">
                <a:solidFill>
                  <a:srgbClr val="000000"/>
                </a:solidFill>
                <a:latin typeface="Muli Regular"/>
              </a:rPr>
              <a:t>Energy conservation is the effort we make to reduce the consumption of energy by using less of an energy resource or service, and transitioning to clean, renewable energy.</a:t>
            </a:r>
            <a:endParaRPr lang="en-US" sz="2400" dirty="0">
              <a:solidFill>
                <a:srgbClr val="000000"/>
              </a:solidFill>
              <a:latin typeface="Muli Regular"/>
            </a:endParaRPr>
          </a:p>
        </p:txBody>
      </p:sp>
      <p:sp>
        <p:nvSpPr>
          <p:cNvPr id="27" name="TextBox 9"/>
          <p:cNvSpPr txBox="1"/>
          <p:nvPr/>
        </p:nvSpPr>
        <p:spPr>
          <a:xfrm>
            <a:off x="2286000" y="4263348"/>
            <a:ext cx="8229600" cy="1128514"/>
          </a:xfrm>
          <a:prstGeom prst="rect">
            <a:avLst/>
          </a:prstGeom>
        </p:spPr>
        <p:txBody>
          <a:bodyPr wrap="square" lIns="0" tIns="0" rIns="0" bIns="0" rtlCol="0" anchor="t">
            <a:spAutoFit/>
          </a:bodyPr>
          <a:lstStyle/>
          <a:p>
            <a:pPr algn="ctr">
              <a:lnSpc>
                <a:spcPts val="8800"/>
              </a:lnSpc>
            </a:pPr>
            <a:r>
              <a:rPr lang="en-US" sz="5000" dirty="0">
                <a:solidFill>
                  <a:srgbClr val="000000"/>
                </a:solidFill>
                <a:latin typeface="Amatic SC Bold"/>
              </a:rPr>
              <a:t>Energy Efficiency and Energy Conservation</a:t>
            </a:r>
          </a:p>
        </p:txBody>
      </p:sp>
      <p:sp>
        <p:nvSpPr>
          <p:cNvPr id="28" name="TextBox 8"/>
          <p:cNvSpPr txBox="1"/>
          <p:nvPr/>
        </p:nvSpPr>
        <p:spPr>
          <a:xfrm>
            <a:off x="12425666" y="2383895"/>
            <a:ext cx="3890452" cy="836576"/>
          </a:xfrm>
          <a:prstGeom prst="rect">
            <a:avLst/>
          </a:prstGeom>
        </p:spPr>
        <p:txBody>
          <a:bodyPr wrap="square" lIns="0" tIns="0" rIns="0" bIns="0" rtlCol="0" anchor="t">
            <a:spAutoFit/>
          </a:bodyPr>
          <a:lstStyle/>
          <a:p>
            <a:pPr algn="ctr">
              <a:lnSpc>
                <a:spcPts val="3359"/>
              </a:lnSpc>
              <a:spcBef>
                <a:spcPct val="0"/>
              </a:spcBef>
            </a:pPr>
            <a:r>
              <a:rPr lang="en-GB" sz="2400" dirty="0">
                <a:solidFill>
                  <a:srgbClr val="000000"/>
                </a:solidFill>
                <a:latin typeface="Muli Regular"/>
              </a:rPr>
              <a:t>How to be more </a:t>
            </a:r>
          </a:p>
          <a:p>
            <a:pPr algn="ctr">
              <a:lnSpc>
                <a:spcPts val="3359"/>
              </a:lnSpc>
              <a:spcBef>
                <a:spcPct val="0"/>
              </a:spcBef>
            </a:pPr>
            <a:r>
              <a:rPr lang="en-GB" sz="2400" dirty="0">
                <a:solidFill>
                  <a:srgbClr val="000000"/>
                </a:solidFill>
                <a:latin typeface="Muli Regular"/>
              </a:rPr>
              <a:t>energy efficient</a:t>
            </a:r>
          </a:p>
        </p:txBody>
      </p:sp>
      <p:sp>
        <p:nvSpPr>
          <p:cNvPr id="29" name="Rectangle 28"/>
          <p:cNvSpPr/>
          <p:nvPr/>
        </p:nvSpPr>
        <p:spPr>
          <a:xfrm>
            <a:off x="12639282" y="3637224"/>
            <a:ext cx="3786346" cy="3631763"/>
          </a:xfrm>
          <a:prstGeom prst="rect">
            <a:avLst/>
          </a:prstGeom>
        </p:spPr>
        <p:txBody>
          <a:bodyPr wrap="square">
            <a:spAutoFit/>
          </a:bodyPr>
          <a:lstStyle/>
          <a:p>
            <a:r>
              <a:rPr lang="en-GB" sz="2300" dirty="0"/>
              <a:t>By changing our behaviours, and doing things like not using as much water to shower, sharing rides to school or work, even purchasing an electric or hybrid vehicle, you can help conserve these precious resources and help keep the environment cleaner. </a:t>
            </a:r>
          </a:p>
        </p:txBody>
      </p:sp>
      <p:pic>
        <p:nvPicPr>
          <p:cNvPr id="8" name="Picture 7"/>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576712" y="1086748"/>
            <a:ext cx="1445515" cy="2538466"/>
          </a:xfrm>
          <a:prstGeom prst="rect">
            <a:avLst/>
          </a:prstGeom>
        </p:spPr>
      </p:pic>
    </p:spTree>
    <p:extLst>
      <p:ext uri="{BB962C8B-B14F-4D97-AF65-F5344CB8AC3E}">
        <p14:creationId xmlns:p14="http://schemas.microsoft.com/office/powerpoint/2010/main" val="3945829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sp>
        <p:nvSpPr>
          <p:cNvPr id="2" name="TextBox 2"/>
          <p:cNvSpPr txBox="1"/>
          <p:nvPr/>
        </p:nvSpPr>
        <p:spPr>
          <a:xfrm>
            <a:off x="1087352" y="325067"/>
            <a:ext cx="11887586" cy="1139825"/>
          </a:xfrm>
          <a:prstGeom prst="rect">
            <a:avLst/>
          </a:prstGeom>
        </p:spPr>
        <p:txBody>
          <a:bodyPr lIns="0" tIns="0" rIns="0" bIns="0" rtlCol="0" anchor="t">
            <a:spAutoFit/>
          </a:bodyPr>
          <a:lstStyle/>
          <a:p>
            <a:pPr>
              <a:lnSpc>
                <a:spcPts val="8800"/>
              </a:lnSpc>
            </a:pPr>
            <a:r>
              <a:rPr lang="en-US" sz="8000" dirty="0">
                <a:solidFill>
                  <a:srgbClr val="000000"/>
                </a:solidFill>
                <a:latin typeface="Amatic SC Bold"/>
              </a:rPr>
              <a:t>EXAMPLES AND ILLUSTRATIONS</a:t>
            </a:r>
          </a:p>
        </p:txBody>
      </p:sp>
      <p:pic>
        <p:nvPicPr>
          <p:cNvPr id="3" name="Picture 3"/>
          <p:cNvPicPr>
            <a:picLocks noChangeAspect="1"/>
          </p:cNvPicPr>
          <p:nvPr/>
        </p:nvPicPr>
        <p:blipFill>
          <a:blip r:embed="rId2"/>
          <a:srcRect/>
          <a:stretch>
            <a:fillRect/>
          </a:stretch>
        </p:blipFill>
        <p:spPr>
          <a:xfrm rot="5400000">
            <a:off x="395874" y="4135988"/>
            <a:ext cx="6319789" cy="3826345"/>
          </a:xfrm>
          <a:prstGeom prst="rect">
            <a:avLst/>
          </a:prstGeom>
        </p:spPr>
      </p:pic>
      <p:pic>
        <p:nvPicPr>
          <p:cNvPr id="4" name="Picture 4"/>
          <p:cNvPicPr>
            <a:picLocks noChangeAspect="1"/>
          </p:cNvPicPr>
          <p:nvPr/>
        </p:nvPicPr>
        <p:blipFill>
          <a:blip r:embed="rId3"/>
          <a:srcRect/>
          <a:stretch>
            <a:fillRect/>
          </a:stretch>
        </p:blipFill>
        <p:spPr>
          <a:xfrm rot="-111462">
            <a:off x="1580140" y="2994507"/>
            <a:ext cx="4164177" cy="6058987"/>
          </a:xfrm>
          <a:prstGeom prst="rect">
            <a:avLst/>
          </a:prstGeom>
        </p:spPr>
      </p:pic>
      <p:sp>
        <p:nvSpPr>
          <p:cNvPr id="5" name="TextBox 5"/>
          <p:cNvSpPr txBox="1"/>
          <p:nvPr/>
        </p:nvSpPr>
        <p:spPr>
          <a:xfrm>
            <a:off x="2116666" y="3344884"/>
            <a:ext cx="2878206" cy="405765"/>
          </a:xfrm>
          <a:prstGeom prst="rect">
            <a:avLst/>
          </a:prstGeom>
        </p:spPr>
        <p:txBody>
          <a:bodyPr lIns="0" tIns="0" rIns="0" bIns="0" rtlCol="0" anchor="t">
            <a:spAutoFit/>
          </a:bodyPr>
          <a:lstStyle/>
          <a:p>
            <a:pPr>
              <a:lnSpc>
                <a:spcPts val="3359"/>
              </a:lnSpc>
              <a:spcBef>
                <a:spcPct val="0"/>
              </a:spcBef>
            </a:pPr>
            <a:r>
              <a:rPr lang="en-US" sz="2400" spc="72">
                <a:solidFill>
                  <a:srgbClr val="000000"/>
                </a:solidFill>
                <a:latin typeface="Muli Bold"/>
              </a:rPr>
              <a:t>Example 1</a:t>
            </a:r>
          </a:p>
        </p:txBody>
      </p:sp>
      <p:pic>
        <p:nvPicPr>
          <p:cNvPr id="6" name="Picture 6"/>
          <p:cNvPicPr>
            <a:picLocks noChangeAspect="1"/>
          </p:cNvPicPr>
          <p:nvPr/>
        </p:nvPicPr>
        <p:blipFill>
          <a:blip r:embed="rId2"/>
          <a:srcRect/>
          <a:stretch>
            <a:fillRect/>
          </a:stretch>
        </p:blipFill>
        <p:spPr>
          <a:xfrm rot="5400000">
            <a:off x="5784423" y="4135988"/>
            <a:ext cx="6319789" cy="3826345"/>
          </a:xfrm>
          <a:prstGeom prst="rect">
            <a:avLst/>
          </a:prstGeom>
        </p:spPr>
      </p:pic>
      <p:pic>
        <p:nvPicPr>
          <p:cNvPr id="7" name="Picture 7"/>
          <p:cNvPicPr>
            <a:picLocks noChangeAspect="1"/>
          </p:cNvPicPr>
          <p:nvPr/>
        </p:nvPicPr>
        <p:blipFill>
          <a:blip r:embed="rId3"/>
          <a:srcRect/>
          <a:stretch>
            <a:fillRect/>
          </a:stretch>
        </p:blipFill>
        <p:spPr>
          <a:xfrm rot="-111462">
            <a:off x="6968689" y="2994507"/>
            <a:ext cx="4164177" cy="6058987"/>
          </a:xfrm>
          <a:prstGeom prst="rect">
            <a:avLst/>
          </a:prstGeom>
        </p:spPr>
      </p:pic>
      <p:sp>
        <p:nvSpPr>
          <p:cNvPr id="8" name="TextBox 8"/>
          <p:cNvSpPr txBox="1"/>
          <p:nvPr/>
        </p:nvSpPr>
        <p:spPr>
          <a:xfrm>
            <a:off x="7505214" y="3344884"/>
            <a:ext cx="2878206" cy="405765"/>
          </a:xfrm>
          <a:prstGeom prst="rect">
            <a:avLst/>
          </a:prstGeom>
        </p:spPr>
        <p:txBody>
          <a:bodyPr lIns="0" tIns="0" rIns="0" bIns="0" rtlCol="0" anchor="t">
            <a:spAutoFit/>
          </a:bodyPr>
          <a:lstStyle/>
          <a:p>
            <a:pPr marL="0" lvl="0" indent="0" algn="l">
              <a:lnSpc>
                <a:spcPts val="3359"/>
              </a:lnSpc>
              <a:spcBef>
                <a:spcPct val="0"/>
              </a:spcBef>
            </a:pPr>
            <a:r>
              <a:rPr lang="en-US" sz="2400" u="none" spc="72">
                <a:solidFill>
                  <a:srgbClr val="000000"/>
                </a:solidFill>
                <a:latin typeface="Muli Bold"/>
              </a:rPr>
              <a:t>Example 2</a:t>
            </a:r>
          </a:p>
        </p:txBody>
      </p:sp>
      <p:pic>
        <p:nvPicPr>
          <p:cNvPr id="9" name="Picture 9"/>
          <p:cNvPicPr>
            <a:picLocks noChangeAspect="1"/>
          </p:cNvPicPr>
          <p:nvPr/>
        </p:nvPicPr>
        <p:blipFill>
          <a:blip r:embed="rId2"/>
          <a:srcRect/>
          <a:stretch>
            <a:fillRect/>
          </a:stretch>
        </p:blipFill>
        <p:spPr>
          <a:xfrm rot="5400000">
            <a:off x="11172971" y="4110828"/>
            <a:ext cx="6319789" cy="3826345"/>
          </a:xfrm>
          <a:prstGeom prst="rect">
            <a:avLst/>
          </a:prstGeom>
        </p:spPr>
      </p:pic>
      <p:pic>
        <p:nvPicPr>
          <p:cNvPr id="10" name="Picture 10"/>
          <p:cNvPicPr>
            <a:picLocks noChangeAspect="1"/>
          </p:cNvPicPr>
          <p:nvPr/>
        </p:nvPicPr>
        <p:blipFill>
          <a:blip r:embed="rId3"/>
          <a:srcRect/>
          <a:stretch>
            <a:fillRect/>
          </a:stretch>
        </p:blipFill>
        <p:spPr>
          <a:xfrm rot="-111462">
            <a:off x="12357237" y="2969346"/>
            <a:ext cx="4164177" cy="6058987"/>
          </a:xfrm>
          <a:prstGeom prst="rect">
            <a:avLst/>
          </a:prstGeom>
        </p:spPr>
      </p:pic>
      <p:sp>
        <p:nvSpPr>
          <p:cNvPr id="11" name="TextBox 11"/>
          <p:cNvSpPr txBox="1"/>
          <p:nvPr/>
        </p:nvSpPr>
        <p:spPr>
          <a:xfrm>
            <a:off x="12893762" y="3319724"/>
            <a:ext cx="2878206" cy="405765"/>
          </a:xfrm>
          <a:prstGeom prst="rect">
            <a:avLst/>
          </a:prstGeom>
        </p:spPr>
        <p:txBody>
          <a:bodyPr lIns="0" tIns="0" rIns="0" bIns="0" rtlCol="0" anchor="t">
            <a:spAutoFit/>
          </a:bodyPr>
          <a:lstStyle/>
          <a:p>
            <a:pPr marL="0" lvl="0" indent="0" algn="l">
              <a:lnSpc>
                <a:spcPts val="3359"/>
              </a:lnSpc>
              <a:spcBef>
                <a:spcPct val="0"/>
              </a:spcBef>
            </a:pPr>
            <a:r>
              <a:rPr lang="en-US" sz="2400" u="none" spc="72">
                <a:solidFill>
                  <a:srgbClr val="000000"/>
                </a:solidFill>
                <a:latin typeface="Muli Bold"/>
              </a:rPr>
              <a:t>Example 3</a:t>
            </a:r>
          </a:p>
        </p:txBody>
      </p:sp>
      <p:pic>
        <p:nvPicPr>
          <p:cNvPr id="12" name="Picture 12"/>
          <p:cNvPicPr>
            <a:picLocks noChangeAspect="1"/>
          </p:cNvPicPr>
          <p:nvPr/>
        </p:nvPicPr>
        <p:blipFill>
          <a:blip r:embed="rId4"/>
          <a:srcRect/>
          <a:stretch>
            <a:fillRect/>
          </a:stretch>
        </p:blipFill>
        <p:spPr>
          <a:xfrm rot="5252589">
            <a:off x="11046612" y="2680649"/>
            <a:ext cx="516571" cy="495908"/>
          </a:xfrm>
          <a:prstGeom prst="rect">
            <a:avLst/>
          </a:prstGeom>
        </p:spPr>
      </p:pic>
      <p:pic>
        <p:nvPicPr>
          <p:cNvPr id="13" name="Picture 13"/>
          <p:cNvPicPr>
            <a:picLocks noChangeAspect="1"/>
          </p:cNvPicPr>
          <p:nvPr/>
        </p:nvPicPr>
        <p:blipFill>
          <a:blip r:embed="rId4"/>
          <a:srcRect/>
          <a:stretch>
            <a:fillRect/>
          </a:stretch>
        </p:blipFill>
        <p:spPr>
          <a:xfrm rot="-6383107">
            <a:off x="12003300" y="8937345"/>
            <a:ext cx="513645" cy="493100"/>
          </a:xfrm>
          <a:prstGeom prst="rect">
            <a:avLst/>
          </a:prstGeom>
        </p:spPr>
      </p:pic>
      <p:pic>
        <p:nvPicPr>
          <p:cNvPr id="14" name="Picture 14"/>
          <p:cNvPicPr>
            <a:picLocks noChangeAspect="1"/>
          </p:cNvPicPr>
          <p:nvPr/>
        </p:nvPicPr>
        <p:blipFill>
          <a:blip r:embed="rId5"/>
          <a:srcRect/>
          <a:stretch>
            <a:fillRect/>
          </a:stretch>
        </p:blipFill>
        <p:spPr>
          <a:xfrm rot="-10154087">
            <a:off x="974625" y="4276046"/>
            <a:ext cx="489149" cy="829067"/>
          </a:xfrm>
          <a:prstGeom prst="rect">
            <a:avLst/>
          </a:prstGeom>
        </p:spPr>
      </p:pic>
      <p:pic>
        <p:nvPicPr>
          <p:cNvPr id="15" name="Picture 2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TextBox 2"/>
          <p:cNvSpPr txBox="1"/>
          <p:nvPr/>
        </p:nvSpPr>
        <p:spPr>
          <a:xfrm>
            <a:off x="2057431" y="1443973"/>
            <a:ext cx="7014485" cy="1128514"/>
          </a:xfrm>
          <a:prstGeom prst="rect">
            <a:avLst/>
          </a:prstGeom>
        </p:spPr>
        <p:txBody>
          <a:bodyPr wrap="square" lIns="0" tIns="0" rIns="0" bIns="0" rtlCol="0" anchor="t">
            <a:spAutoFit/>
          </a:bodyPr>
          <a:lstStyle/>
          <a:p>
            <a:pPr>
              <a:lnSpc>
                <a:spcPts val="8800"/>
              </a:lnSpc>
            </a:pPr>
            <a:r>
              <a:rPr lang="en-US" sz="6000" dirty="0">
                <a:solidFill>
                  <a:srgbClr val="000000"/>
                </a:solidFill>
                <a:latin typeface="Amatic SC Bold"/>
              </a:rPr>
              <a:t>What can we do to save energy?</a:t>
            </a:r>
          </a:p>
        </p:txBody>
      </p:sp>
      <p:sp>
        <p:nvSpPr>
          <p:cNvPr id="17" name="TextBox 8"/>
          <p:cNvSpPr txBox="1"/>
          <p:nvPr/>
        </p:nvSpPr>
        <p:spPr>
          <a:xfrm>
            <a:off x="1536899" y="4053459"/>
            <a:ext cx="3581400" cy="2580643"/>
          </a:xfrm>
          <a:prstGeom prst="rect">
            <a:avLst/>
          </a:prstGeom>
        </p:spPr>
        <p:txBody>
          <a:bodyPr wrap="square" lIns="0" tIns="0" rIns="0" bIns="0" rtlCol="0" anchor="t">
            <a:spAutoFit/>
          </a:bodyPr>
          <a:lstStyle/>
          <a:p>
            <a:pPr marL="342900" indent="-342900" algn="ctr">
              <a:lnSpc>
                <a:spcPts val="3359"/>
              </a:lnSpc>
              <a:spcBef>
                <a:spcPct val="0"/>
              </a:spcBef>
              <a:buFont typeface="Arial" panose="020B0604020202020204" pitchFamily="34" charset="0"/>
              <a:buChar char="•"/>
            </a:pPr>
            <a:r>
              <a:rPr lang="en-GB" sz="2400" dirty="0">
                <a:solidFill>
                  <a:srgbClr val="000000"/>
                </a:solidFill>
                <a:latin typeface="Muli Regular"/>
              </a:rPr>
              <a:t>Switch off the lights when you leave a room</a:t>
            </a:r>
          </a:p>
          <a:p>
            <a:pPr marL="342900" indent="-342900" algn="ctr">
              <a:lnSpc>
                <a:spcPts val="3359"/>
              </a:lnSpc>
              <a:spcBef>
                <a:spcPct val="0"/>
              </a:spcBef>
              <a:buFont typeface="Arial" panose="020B0604020202020204" pitchFamily="34" charset="0"/>
              <a:buChar char="•"/>
            </a:pPr>
            <a:r>
              <a:rPr lang="en-GB" sz="2400" dirty="0">
                <a:solidFill>
                  <a:srgbClr val="000000"/>
                </a:solidFill>
                <a:latin typeface="Muli Regular"/>
              </a:rPr>
              <a:t>Open the curtains during the day to let natural light in</a:t>
            </a:r>
            <a:endParaRPr lang="en-US" sz="2400" dirty="0">
              <a:solidFill>
                <a:srgbClr val="000000"/>
              </a:solidFill>
              <a:latin typeface="Muli Regular"/>
            </a:endParaRPr>
          </a:p>
        </p:txBody>
      </p:sp>
      <p:sp>
        <p:nvSpPr>
          <p:cNvPr id="18" name="TextBox 8"/>
          <p:cNvSpPr txBox="1"/>
          <p:nvPr/>
        </p:nvSpPr>
        <p:spPr>
          <a:xfrm>
            <a:off x="7031145" y="4134729"/>
            <a:ext cx="3581400" cy="4360168"/>
          </a:xfrm>
          <a:prstGeom prst="rect">
            <a:avLst/>
          </a:prstGeom>
        </p:spPr>
        <p:txBody>
          <a:bodyPr wrap="square" lIns="0" tIns="0" rIns="0" bIns="0" rtlCol="0" anchor="t">
            <a:spAutoFit/>
          </a:bodyPr>
          <a:lstStyle/>
          <a:p>
            <a:pPr marL="342900" indent="-342900" algn="ctr">
              <a:lnSpc>
                <a:spcPts val="3359"/>
              </a:lnSpc>
              <a:spcBef>
                <a:spcPct val="0"/>
              </a:spcBef>
              <a:buFont typeface="Arial" panose="020B0604020202020204" pitchFamily="34" charset="0"/>
              <a:buChar char="•"/>
            </a:pPr>
            <a:r>
              <a:rPr lang="en-GB" sz="2400" dirty="0">
                <a:solidFill>
                  <a:srgbClr val="000000"/>
                </a:solidFill>
                <a:latin typeface="Muli Regular"/>
              </a:rPr>
              <a:t>Turn off the tap when you are not using it. For example when you are brushing your teeth or washing your hands (this does not mean skimping on your hand-washing time!)</a:t>
            </a:r>
          </a:p>
          <a:p>
            <a:pPr algn="ctr">
              <a:lnSpc>
                <a:spcPts val="3359"/>
              </a:lnSpc>
              <a:spcBef>
                <a:spcPct val="0"/>
              </a:spcBef>
            </a:pPr>
            <a:endParaRPr lang="en-GB" sz="2400" dirty="0">
              <a:solidFill>
                <a:srgbClr val="000000"/>
              </a:solidFill>
              <a:latin typeface="Muli Regular"/>
            </a:endParaRPr>
          </a:p>
        </p:txBody>
      </p:sp>
      <p:sp>
        <p:nvSpPr>
          <p:cNvPr id="19" name="TextBox 8"/>
          <p:cNvSpPr txBox="1"/>
          <p:nvPr/>
        </p:nvSpPr>
        <p:spPr>
          <a:xfrm>
            <a:off x="12649200" y="4112467"/>
            <a:ext cx="3316442" cy="3488134"/>
          </a:xfrm>
          <a:prstGeom prst="rect">
            <a:avLst/>
          </a:prstGeom>
        </p:spPr>
        <p:txBody>
          <a:bodyPr wrap="square" lIns="0" tIns="0" rIns="0" bIns="0" rtlCol="0" anchor="t">
            <a:spAutoFit/>
          </a:bodyPr>
          <a:lstStyle/>
          <a:p>
            <a:pPr marL="342900" indent="-342900" algn="ctr">
              <a:lnSpc>
                <a:spcPts val="3359"/>
              </a:lnSpc>
              <a:spcBef>
                <a:spcPct val="0"/>
              </a:spcBef>
              <a:buFont typeface="Arial" panose="020B0604020202020204" pitchFamily="34" charset="0"/>
              <a:buChar char="•"/>
            </a:pPr>
            <a:r>
              <a:rPr lang="en-GB" sz="2400" dirty="0">
                <a:solidFill>
                  <a:srgbClr val="000000"/>
                </a:solidFill>
                <a:latin typeface="Muli Regular"/>
              </a:rPr>
              <a:t>Put on a jumper and thick socks instead of turning the heating on</a:t>
            </a:r>
          </a:p>
          <a:p>
            <a:pPr marL="342900" indent="-342900" algn="ctr">
              <a:lnSpc>
                <a:spcPts val="3359"/>
              </a:lnSpc>
              <a:spcBef>
                <a:spcPct val="0"/>
              </a:spcBef>
              <a:buFont typeface="Arial" panose="020B0604020202020204" pitchFamily="34" charset="0"/>
              <a:buChar char="•"/>
            </a:pPr>
            <a:r>
              <a:rPr lang="en-GB" sz="2400" dirty="0">
                <a:solidFill>
                  <a:srgbClr val="000000"/>
                </a:solidFill>
                <a:latin typeface="Muli Regular"/>
              </a:rPr>
              <a:t>Close the door behind you when you come inside</a:t>
            </a:r>
          </a:p>
          <a:p>
            <a:pPr algn="ctr">
              <a:lnSpc>
                <a:spcPts val="3359"/>
              </a:lnSpc>
              <a:spcBef>
                <a:spcPct val="0"/>
              </a:spcBef>
            </a:pPr>
            <a:endParaRPr lang="en-GB" sz="2400" dirty="0">
              <a:solidFill>
                <a:srgbClr val="000000"/>
              </a:solidFill>
              <a:latin typeface="Muli Regul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grpSp>
        <p:nvGrpSpPr>
          <p:cNvPr id="2" name="Group 2"/>
          <p:cNvGrpSpPr/>
          <p:nvPr/>
        </p:nvGrpSpPr>
        <p:grpSpPr>
          <a:xfrm>
            <a:off x="1250940" y="2312253"/>
            <a:ext cx="4176445" cy="1321275"/>
            <a:chOff x="55523" y="195499"/>
            <a:chExt cx="5568593" cy="1761700"/>
          </a:xfrm>
        </p:grpSpPr>
        <p:pic>
          <p:nvPicPr>
            <p:cNvPr id="3"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244331">
              <a:off x="55523" y="195499"/>
              <a:ext cx="5568593" cy="1761700"/>
            </a:xfrm>
            <a:prstGeom prst="rect">
              <a:avLst/>
            </a:prstGeom>
          </p:spPr>
        </p:pic>
        <p:sp>
          <p:nvSpPr>
            <p:cNvPr id="4" name="TextBox 4"/>
            <p:cNvSpPr txBox="1"/>
            <p:nvPr/>
          </p:nvSpPr>
          <p:spPr>
            <a:xfrm>
              <a:off x="524450" y="296294"/>
              <a:ext cx="4805720" cy="1488430"/>
            </a:xfrm>
            <a:prstGeom prst="rect">
              <a:avLst/>
            </a:prstGeom>
          </p:spPr>
          <p:txBody>
            <a:bodyPr lIns="0" tIns="0" rIns="0" bIns="0" rtlCol="0" anchor="t">
              <a:spAutoFit/>
            </a:bodyPr>
            <a:lstStyle/>
            <a:p>
              <a:pPr>
                <a:lnSpc>
                  <a:spcPts val="8800"/>
                </a:lnSpc>
              </a:pPr>
              <a:r>
                <a:rPr lang="en-US" sz="8000">
                  <a:solidFill>
                    <a:srgbClr val="000000"/>
                  </a:solidFill>
                  <a:latin typeface="Amatic SC Bold"/>
                </a:rPr>
                <a:t>EXERCISE</a:t>
              </a:r>
            </a:p>
          </p:txBody>
        </p:sp>
      </p:grpSp>
      <p:grpSp>
        <p:nvGrpSpPr>
          <p:cNvPr id="16" name="Group 15"/>
          <p:cNvGrpSpPr/>
          <p:nvPr/>
        </p:nvGrpSpPr>
        <p:grpSpPr>
          <a:xfrm>
            <a:off x="4876800" y="417309"/>
            <a:ext cx="3328713" cy="3042333"/>
            <a:chOff x="9571469" y="1999557"/>
            <a:chExt cx="7467368" cy="6220109"/>
          </a:xfrm>
        </p:grpSpPr>
        <p:pic>
          <p:nvPicPr>
            <p:cNvPr id="7"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0559285">
              <a:off x="9571469" y="1999557"/>
              <a:ext cx="7467368" cy="6109665"/>
            </a:xfrm>
            <a:prstGeom prst="rect">
              <a:avLst/>
            </a:prstGeom>
          </p:spPr>
        </p:pic>
        <p:pic>
          <p:nvPicPr>
            <p:cNvPr id="8" name="Pictur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832523" y="2335137"/>
              <a:ext cx="6945260" cy="5884529"/>
            </a:xfrm>
            <a:prstGeom prst="rect">
              <a:avLst/>
            </a:prstGeom>
          </p:spPr>
        </p:pic>
        <p:grpSp>
          <p:nvGrpSpPr>
            <p:cNvPr id="9" name="Group 9"/>
            <p:cNvGrpSpPr>
              <a:grpSpLocks noChangeAspect="1"/>
            </p:cNvGrpSpPr>
            <p:nvPr/>
          </p:nvGrpSpPr>
          <p:grpSpPr>
            <a:xfrm>
              <a:off x="10180673" y="2917436"/>
              <a:ext cx="5888554" cy="4273909"/>
              <a:chOff x="0" y="0"/>
              <a:chExt cx="2899410" cy="2104390"/>
            </a:xfrm>
          </p:grpSpPr>
          <p:sp>
            <p:nvSpPr>
              <p:cNvPr id="10" name="Freeform 10"/>
              <p:cNvSpPr/>
              <p:nvPr/>
            </p:nvSpPr>
            <p:spPr>
              <a:xfrm>
                <a:off x="13970" y="-1270"/>
                <a:ext cx="2903220" cy="2115820"/>
              </a:xfrm>
              <a:custGeom>
                <a:avLst/>
                <a:gdLst/>
                <a:ahLst/>
                <a:cxnLst/>
                <a:rect l="l" t="t" r="r" b="b"/>
                <a:pathLst>
                  <a:path w="2903220" h="2115820">
                    <a:moveTo>
                      <a:pt x="2881630" y="800100"/>
                    </a:moveTo>
                    <a:cubicBezTo>
                      <a:pt x="2880360" y="624840"/>
                      <a:pt x="2870200" y="412750"/>
                      <a:pt x="2870200" y="222250"/>
                    </a:cubicBezTo>
                    <a:cubicBezTo>
                      <a:pt x="2870200" y="170180"/>
                      <a:pt x="2868930" y="66040"/>
                      <a:pt x="2862580" y="13970"/>
                    </a:cubicBezTo>
                    <a:cubicBezTo>
                      <a:pt x="2710180" y="13970"/>
                      <a:pt x="2546350" y="1270"/>
                      <a:pt x="2392680" y="1270"/>
                    </a:cubicBezTo>
                    <a:cubicBezTo>
                      <a:pt x="1593850" y="3810"/>
                      <a:pt x="802640" y="0"/>
                      <a:pt x="5080" y="1270"/>
                    </a:cubicBezTo>
                    <a:cubicBezTo>
                      <a:pt x="5080" y="171450"/>
                      <a:pt x="0" y="360680"/>
                      <a:pt x="1270" y="530860"/>
                    </a:cubicBezTo>
                    <a:cubicBezTo>
                      <a:pt x="3810" y="848360"/>
                      <a:pt x="7620" y="1167130"/>
                      <a:pt x="7620" y="1484630"/>
                    </a:cubicBezTo>
                    <a:cubicBezTo>
                      <a:pt x="7620" y="1638300"/>
                      <a:pt x="6350" y="1790700"/>
                      <a:pt x="13970" y="1944370"/>
                    </a:cubicBezTo>
                    <a:cubicBezTo>
                      <a:pt x="16510" y="1993900"/>
                      <a:pt x="19050" y="2042160"/>
                      <a:pt x="24130" y="2091690"/>
                    </a:cubicBezTo>
                    <a:cubicBezTo>
                      <a:pt x="191770" y="2094230"/>
                      <a:pt x="358140" y="2098040"/>
                      <a:pt x="525780" y="2103120"/>
                    </a:cubicBezTo>
                    <a:cubicBezTo>
                      <a:pt x="971550" y="2115820"/>
                      <a:pt x="1404620" y="2095500"/>
                      <a:pt x="1864360" y="2104390"/>
                    </a:cubicBezTo>
                    <a:cubicBezTo>
                      <a:pt x="2211070" y="2110740"/>
                      <a:pt x="2551430" y="2091690"/>
                      <a:pt x="2898140" y="2091690"/>
                    </a:cubicBezTo>
                    <a:cubicBezTo>
                      <a:pt x="2898140" y="2075180"/>
                      <a:pt x="2899410" y="1978660"/>
                      <a:pt x="2900680" y="1962150"/>
                    </a:cubicBezTo>
                    <a:cubicBezTo>
                      <a:pt x="2903220" y="1863090"/>
                      <a:pt x="2889250" y="1677670"/>
                      <a:pt x="2890520" y="1578610"/>
                    </a:cubicBezTo>
                    <a:cubicBezTo>
                      <a:pt x="2896870" y="1170940"/>
                      <a:pt x="2884170" y="1151890"/>
                      <a:pt x="2881630" y="800100"/>
                    </a:cubicBezTo>
                    <a:close/>
                  </a:path>
                </a:pathLst>
              </a:custGeom>
              <a:blipFill>
                <a:blip r:embed="rId5" cstate="screen">
                  <a:extLst>
                    <a:ext uri="{28A0092B-C50C-407E-A947-70E740481C1C}">
                      <a14:useLocalDpi xmlns:a14="http://schemas.microsoft.com/office/drawing/2010/main"/>
                    </a:ext>
                  </a:extLst>
                </a:blip>
                <a:stretch>
                  <a:fillRect/>
                </a:stretch>
              </a:blipFill>
            </p:spPr>
          </p:sp>
        </p:grpSp>
      </p:grpSp>
      <p:pic>
        <p:nvPicPr>
          <p:cNvPr id="11" name="Picture 11"/>
          <p:cNvPicPr>
            <a:picLocks noChangeAspect="1"/>
          </p:cNvPicPr>
          <p:nvPr/>
        </p:nvPicPr>
        <p:blipFill>
          <a:blip r:embed="rId6"/>
          <a:srcRect/>
          <a:stretch>
            <a:fillRect/>
          </a:stretch>
        </p:blipFill>
        <p:spPr>
          <a:xfrm rot="5252589">
            <a:off x="17297913" y="1421844"/>
            <a:ext cx="516571" cy="495908"/>
          </a:xfrm>
          <a:prstGeom prst="rect">
            <a:avLst/>
          </a:prstGeom>
        </p:spPr>
      </p:pic>
      <p:pic>
        <p:nvPicPr>
          <p:cNvPr id="12" name="Picture 12"/>
          <p:cNvPicPr>
            <a:picLocks noChangeAspect="1"/>
          </p:cNvPicPr>
          <p:nvPr/>
        </p:nvPicPr>
        <p:blipFill>
          <a:blip r:embed="rId6"/>
          <a:srcRect/>
          <a:stretch>
            <a:fillRect/>
          </a:stretch>
        </p:blipFill>
        <p:spPr>
          <a:xfrm rot="-6383107">
            <a:off x="8738962" y="9328013"/>
            <a:ext cx="513645" cy="493100"/>
          </a:xfrm>
          <a:prstGeom prst="rect">
            <a:avLst/>
          </a:prstGeom>
        </p:spPr>
      </p:pic>
      <p:pic>
        <p:nvPicPr>
          <p:cNvPr id="13" name="Picture 23"/>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extBox 5"/>
          <p:cNvSpPr txBox="1"/>
          <p:nvPr/>
        </p:nvSpPr>
        <p:spPr>
          <a:xfrm>
            <a:off x="990600" y="5600701"/>
            <a:ext cx="6724552" cy="1795362"/>
          </a:xfrm>
          <a:prstGeom prst="rect">
            <a:avLst/>
          </a:prstGeom>
        </p:spPr>
        <p:txBody>
          <a:bodyPr lIns="0" tIns="0" rIns="0" bIns="0" rtlCol="0" anchor="t">
            <a:spAutoFit/>
          </a:bodyPr>
          <a:lstStyle/>
          <a:p>
            <a:pPr marL="0" lvl="0" indent="0">
              <a:lnSpc>
                <a:spcPts val="2800"/>
              </a:lnSpc>
              <a:spcBef>
                <a:spcPct val="0"/>
              </a:spcBef>
            </a:pPr>
            <a:r>
              <a:rPr lang="en-US" sz="2000" u="none" dirty="0">
                <a:solidFill>
                  <a:srgbClr val="000000"/>
                </a:solidFill>
                <a:latin typeface="Muli Regular"/>
              </a:rPr>
              <a:t>Use the worksheet provided to find out if you are good at saving energy. </a:t>
            </a:r>
          </a:p>
          <a:p>
            <a:pPr marL="0" lvl="0" indent="0">
              <a:lnSpc>
                <a:spcPts val="2800"/>
              </a:lnSpc>
              <a:spcBef>
                <a:spcPct val="0"/>
              </a:spcBef>
            </a:pPr>
            <a:r>
              <a:rPr lang="en-US" sz="2000" dirty="0">
                <a:solidFill>
                  <a:srgbClr val="000000"/>
                </a:solidFill>
                <a:latin typeface="Muli Regular"/>
              </a:rPr>
              <a:t>The word document can be edited and adapted to your convenience.</a:t>
            </a:r>
            <a:endParaRPr lang="en-US" sz="2000" u="none" dirty="0">
              <a:solidFill>
                <a:srgbClr val="000000"/>
              </a:solidFill>
              <a:latin typeface="Muli Regular"/>
            </a:endParaRPr>
          </a:p>
          <a:p>
            <a:pPr marL="0" lvl="0" indent="0">
              <a:lnSpc>
                <a:spcPts val="2800"/>
              </a:lnSpc>
              <a:spcBef>
                <a:spcPct val="0"/>
              </a:spcBef>
            </a:pPr>
            <a:r>
              <a:rPr lang="en-US" sz="2000" dirty="0">
                <a:solidFill>
                  <a:srgbClr val="000000"/>
                </a:solidFill>
                <a:latin typeface="Muli Regular"/>
              </a:rPr>
              <a:t>Families can play together. </a:t>
            </a:r>
            <a:endParaRPr lang="en-US" sz="2000" u="none" dirty="0">
              <a:solidFill>
                <a:srgbClr val="000000"/>
              </a:solidFill>
              <a:latin typeface="Muli Regular"/>
            </a:endParaRPr>
          </a:p>
        </p:txBody>
      </p:sp>
      <p:sp>
        <p:nvSpPr>
          <p:cNvPr id="15" name="TextBox 6"/>
          <p:cNvSpPr txBox="1"/>
          <p:nvPr/>
        </p:nvSpPr>
        <p:spPr>
          <a:xfrm>
            <a:off x="1624934" y="4045343"/>
            <a:ext cx="6308916" cy="836576"/>
          </a:xfrm>
          <a:prstGeom prst="rect">
            <a:avLst/>
          </a:prstGeom>
        </p:spPr>
        <p:txBody>
          <a:bodyPr lIns="0" tIns="0" rIns="0" bIns="0" rtlCol="0" anchor="t">
            <a:spAutoFit/>
          </a:bodyPr>
          <a:lstStyle/>
          <a:p>
            <a:pPr marL="0" lvl="0" indent="0">
              <a:lnSpc>
                <a:spcPts val="3359"/>
              </a:lnSpc>
              <a:spcBef>
                <a:spcPct val="0"/>
              </a:spcBef>
            </a:pPr>
            <a:r>
              <a:rPr lang="en-US" sz="2400" u="none" spc="72" dirty="0">
                <a:solidFill>
                  <a:srgbClr val="000000"/>
                </a:solidFill>
                <a:latin typeface="Muli Bold"/>
              </a:rPr>
              <a:t>Provide this check list as exercise to practice in the classroom and at home.</a:t>
            </a:r>
          </a:p>
        </p:txBody>
      </p:sp>
      <p:pic>
        <p:nvPicPr>
          <p:cNvPr id="24" name="Picture 2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686798" y="2324100"/>
            <a:ext cx="9296401" cy="693452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452</TotalTime>
  <Words>946</Words>
  <Application>Microsoft Office PowerPoint</Application>
  <PresentationFormat>Custom</PresentationFormat>
  <Paragraphs>110</Paragraphs>
  <Slides>18</Slides>
  <Notes>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Muli Bold</vt:lpstr>
      <vt:lpstr>Muli Regular Bold</vt:lpstr>
      <vt:lpstr>Arial</vt:lpstr>
      <vt:lpstr>Muli Regular</vt:lpstr>
      <vt:lpstr>Calibri</vt:lpstr>
      <vt:lpstr>Amatic SC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 these free, recolourable icons and illustrations in your Canva design.</dc:title>
  <dc:creator>Charlene McKeown</dc:creator>
  <cp:lastModifiedBy>Francesca Di Palo</cp:lastModifiedBy>
  <cp:revision>18</cp:revision>
  <dcterms:created xsi:type="dcterms:W3CDTF">2006-08-16T00:00:00Z</dcterms:created>
  <dcterms:modified xsi:type="dcterms:W3CDTF">2021-03-31T09:04:08Z</dcterms:modified>
  <dc:identifier>DAEDc3676mY</dc:identifier>
</cp:coreProperties>
</file>