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72" r:id="rId8"/>
    <p:sldId id="262" r:id="rId9"/>
    <p:sldId id="264" r:id="rId10"/>
    <p:sldId id="265" r:id="rId11"/>
    <p:sldId id="273" r:id="rId12"/>
    <p:sldId id="274" r:id="rId13"/>
    <p:sldId id="266" r:id="rId14"/>
    <p:sldId id="267" r:id="rId15"/>
  </p:sldIdLst>
  <p:sldSz cx="18288000" cy="10287000"/>
  <p:notesSz cx="6858000" cy="9144000"/>
  <p:embeddedFontLst>
    <p:embeddedFont>
      <p:font typeface="Amatic SC Bold" panose="020B0604020202020204" charset="-79"/>
      <p:regular r:id="rId16"/>
    </p:embeddedFont>
    <p:embeddedFont>
      <p:font typeface="Muli Bold" panose="020B0604020202020204" charset="0"/>
      <p:regular r:id="rId17"/>
    </p:embeddedFont>
    <p:embeddedFont>
      <p:font typeface="Muli Regular Bold" panose="020B0604020202020204" charset="0"/>
      <p:regular r:id="rId18"/>
    </p:embeddedFont>
    <p:embeddedFont>
      <p:font typeface="Calibri" panose="020F0502020204030204" pitchFamily="34" charset="0"/>
      <p:regular r:id="rId19"/>
      <p:bold r:id="rId20"/>
      <p:italic r:id="rId21"/>
      <p:boldItalic r:id="rId22"/>
    </p:embeddedFont>
    <p:embeddedFont>
      <p:font typeface="Muli Regular"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75"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uyY_sYTmKn0" TargetMode="External"/><Relationship Id="rId3" Type="http://schemas.openxmlformats.org/officeDocument/2006/relationships/slideLayout" Target="../slideLayouts/slideLayout7.xml"/><Relationship Id="rId7" Type="http://schemas.openxmlformats.org/officeDocument/2006/relationships/hyperlink" Target="https://www.youtube.com/watch?v=9t5QpuueZ_k" TargetMode="External"/><Relationship Id="rId2" Type="http://schemas.openxmlformats.org/officeDocument/2006/relationships/video" Target="https://www.youtube.com/embed/uyY_sYTmKn0" TargetMode="External"/><Relationship Id="rId1" Type="http://schemas.openxmlformats.org/officeDocument/2006/relationships/video" Target="https://www.youtube.com/embed/9t5QpuueZ_k" TargetMode="Externa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8.png"/><Relationship Id="rId10" Type="http://schemas.openxmlformats.org/officeDocument/2006/relationships/image" Target="../media/image59.jpeg"/><Relationship Id="rId4" Type="http://schemas.openxmlformats.org/officeDocument/2006/relationships/image" Target="../media/image55.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0.png"/><Relationship Id="rId12"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7.png"/><Relationship Id="rId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a:srcRect t="748" b="748"/>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B447"/>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572243"/>
            <a:ext cx="11426416" cy="4623094"/>
            <a:chOff x="0" y="429356"/>
            <a:chExt cx="15235222" cy="6164125"/>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440804"/>
            </a:xfrm>
            <a:prstGeom prst="rect">
              <a:avLst/>
            </a:prstGeom>
          </p:spPr>
          <p:txBody>
            <a:bodyPr lIns="0" tIns="0" rIns="0" bIns="0" rtlCol="0" anchor="t">
              <a:spAutoFit/>
            </a:bodyPr>
            <a:lstStyle/>
            <a:p>
              <a:pPr marL="0" lvl="0" indent="0" algn="ctr">
                <a:lnSpc>
                  <a:spcPts val="2800"/>
                </a:lnSpc>
                <a:spcBef>
                  <a:spcPct val="0"/>
                </a:spcBef>
              </a:pPr>
              <a:endParaRPr lang="en-US" sz="2000" u="none" dirty="0">
                <a:solidFill>
                  <a:srgbClr val="F8F4E8"/>
                </a:solidFill>
                <a:latin typeface="Muli Regular"/>
              </a:endParaRPr>
            </a:p>
          </p:txBody>
        </p:sp>
        <p:sp>
          <p:nvSpPr>
            <p:cNvPr id="6" name="TextBox 6"/>
            <p:cNvSpPr txBox="1"/>
            <p:nvPr/>
          </p:nvSpPr>
          <p:spPr>
            <a:xfrm>
              <a:off x="0" y="4276961"/>
              <a:ext cx="15235222" cy="534079"/>
            </a:xfrm>
            <a:prstGeom prst="rect">
              <a:avLst/>
            </a:prstGeom>
          </p:spPr>
          <p:txBody>
            <a:bodyPr lIns="0" tIns="0" rIns="0" bIns="0" rtlCol="0" anchor="t">
              <a:spAutoFit/>
            </a:bodyPr>
            <a:lstStyle/>
            <a:p>
              <a:pPr marL="0" lvl="0" indent="0" algn="ctr">
                <a:lnSpc>
                  <a:spcPts val="3359"/>
                </a:lnSpc>
                <a:spcBef>
                  <a:spcPct val="0"/>
                </a:spcBef>
              </a:pPr>
              <a:endParaRPr lang="en-US" sz="2400" u="none" spc="72" dirty="0">
                <a:solidFill>
                  <a:srgbClr val="000000"/>
                </a:solidFill>
                <a:latin typeface="Muli Bold"/>
              </a:endParaRP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537371" y="8143369"/>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5486400" y="190500"/>
            <a:ext cx="7824760" cy="2382771"/>
            <a:chOff x="0" y="128636"/>
            <a:chExt cx="7065373" cy="3177028"/>
          </a:xfrm>
        </p:grpSpPr>
        <p:sp>
          <p:nvSpPr>
            <p:cNvPr id="3" name="TextBox 3"/>
            <p:cNvSpPr txBox="1"/>
            <p:nvPr/>
          </p:nvSpPr>
          <p:spPr>
            <a:xfrm>
              <a:off x="0" y="2301840"/>
              <a:ext cx="7065373" cy="534079"/>
            </a:xfrm>
            <a:prstGeom prst="rect">
              <a:avLst/>
            </a:prstGeom>
          </p:spPr>
          <p:txBody>
            <a:bodyPr lIns="0" tIns="0" rIns="0" bIns="0" rtlCol="0" anchor="t">
              <a:spAutoFit/>
            </a:bodyPr>
            <a:lstStyle/>
            <a:p>
              <a:pPr marL="0" lvl="0" indent="0" algn="ctr">
                <a:lnSpc>
                  <a:spcPts val="3359"/>
                </a:lnSpc>
                <a:spcBef>
                  <a:spcPct val="0"/>
                </a:spcBef>
              </a:pPr>
              <a:endParaRPr lang="en-US" sz="2400" u="none" spc="72" dirty="0">
                <a:solidFill>
                  <a:srgbClr val="000000"/>
                </a:solidFill>
                <a:latin typeface="Muli Bold"/>
              </a:endParaRPr>
            </a:p>
          </p:txBody>
        </p:sp>
        <p:pic>
          <p:nvPicPr>
            <p:cNvPr id="4" name="Picture 4"/>
            <p:cNvPicPr>
              <a:picLocks noChangeAspect="1"/>
            </p:cNvPicPr>
            <p:nvPr/>
          </p:nvPicPr>
          <p:blipFill>
            <a:blip r:embed="rId2"/>
            <a:srcRect/>
            <a:stretch>
              <a:fillRect/>
            </a:stretch>
          </p:blipFill>
          <p:spPr>
            <a:xfrm rot="244331">
              <a:off x="839463" y="128636"/>
              <a:ext cx="5568593" cy="1761700"/>
            </a:xfrm>
            <a:prstGeom prst="rect">
              <a:avLst/>
            </a:prstGeom>
          </p:spPr>
        </p:pic>
        <p:sp>
          <p:nvSpPr>
            <p:cNvPr id="5" name="TextBox 5"/>
            <p:cNvSpPr txBox="1"/>
            <p:nvPr/>
          </p:nvSpPr>
          <p:spPr>
            <a:xfrm>
              <a:off x="1129827" y="296294"/>
              <a:ext cx="4805720" cy="3009370"/>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Activity Time</a:t>
              </a:r>
            </a:p>
          </p:txBody>
        </p:sp>
      </p:grpSp>
      <p:pic>
        <p:nvPicPr>
          <p:cNvPr id="18" name="Picture 23"/>
          <p:cNvPicPr>
            <a:picLocks noChangeAspect="1"/>
          </p:cNvPicPr>
          <p:nvPr/>
        </p:nvPicPr>
        <p:blipFill>
          <a:blip r:embed="rId3"/>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1524000" y="1943100"/>
            <a:ext cx="11185369" cy="6555641"/>
          </a:xfrm>
          <a:prstGeom prst="rect">
            <a:avLst/>
          </a:prstGeom>
        </p:spPr>
        <p:txBody>
          <a:bodyPr wrap="square">
            <a:spAutoFit/>
          </a:bodyPr>
          <a:lstStyle/>
          <a:p>
            <a:r>
              <a:rPr lang="en-GB" sz="3500" dirty="0"/>
              <a:t>Play “I spy” an energy waste item.</a:t>
            </a:r>
          </a:p>
          <a:p>
            <a:r>
              <a:rPr lang="en-GB" sz="3500" dirty="0"/>
              <a:t>All kids love the game “I spy”, so why not try it with a power saving twist? </a:t>
            </a:r>
          </a:p>
          <a:p>
            <a:endParaRPr lang="en-GB" sz="3500" dirty="0"/>
          </a:p>
          <a:p>
            <a:r>
              <a:rPr lang="en-GB" sz="3500" dirty="0"/>
              <a:t>So rather than spying something starting with a letter, your kids will be given the challenge of spying the energy sucks in the classroom and in the house.</a:t>
            </a:r>
          </a:p>
          <a:p>
            <a:pPr marL="342900" indent="-342900">
              <a:buFont typeface="Arial" panose="020B0604020202020204" pitchFamily="34" charset="0"/>
              <a:buChar char="•"/>
            </a:pPr>
            <a:r>
              <a:rPr lang="en-GB" sz="3500" dirty="0"/>
              <a:t>Lights left turned on in an unused room</a:t>
            </a:r>
          </a:p>
          <a:p>
            <a:pPr marL="342900" indent="-342900">
              <a:buFont typeface="Arial" panose="020B0604020202020204" pitchFamily="34" charset="0"/>
              <a:buChar char="•"/>
            </a:pPr>
            <a:r>
              <a:rPr lang="en-GB" sz="3500" dirty="0"/>
              <a:t>Technology and appliances still plugged into the socket. </a:t>
            </a:r>
          </a:p>
          <a:p>
            <a:pPr marL="342900" indent="-342900">
              <a:buFont typeface="Arial" panose="020B0604020202020204" pitchFamily="34" charset="0"/>
              <a:buChar char="•"/>
            </a:pPr>
            <a:endParaRPr lang="en-GB" sz="3500" dirty="0"/>
          </a:p>
          <a:p>
            <a:r>
              <a:rPr lang="en-GB" sz="3500" dirty="0"/>
              <a:t>And for their energy saving efforts a nice little reward is always the way to go.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7800" y="1638300"/>
            <a:ext cx="4522305" cy="3962400"/>
          </a:xfrm>
          <a:prstGeom prst="rect">
            <a:avLst/>
          </a:prstGeom>
        </p:spPr>
      </p:pic>
    </p:spTree>
    <p:extLst>
      <p:ext uri="{BB962C8B-B14F-4D97-AF65-F5344CB8AC3E}">
        <p14:creationId xmlns:p14="http://schemas.microsoft.com/office/powerpoint/2010/main" val="83610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5486400" y="190500"/>
            <a:ext cx="7824760" cy="2382771"/>
            <a:chOff x="0" y="128636"/>
            <a:chExt cx="7065373" cy="3177028"/>
          </a:xfrm>
        </p:grpSpPr>
        <p:sp>
          <p:nvSpPr>
            <p:cNvPr id="3" name="TextBox 3"/>
            <p:cNvSpPr txBox="1"/>
            <p:nvPr/>
          </p:nvSpPr>
          <p:spPr>
            <a:xfrm>
              <a:off x="0" y="2301840"/>
              <a:ext cx="7065373" cy="534079"/>
            </a:xfrm>
            <a:prstGeom prst="rect">
              <a:avLst/>
            </a:prstGeom>
          </p:spPr>
          <p:txBody>
            <a:bodyPr lIns="0" tIns="0" rIns="0" bIns="0" rtlCol="0" anchor="t">
              <a:spAutoFit/>
            </a:bodyPr>
            <a:lstStyle/>
            <a:p>
              <a:pPr marL="0" lvl="0" indent="0" algn="ctr">
                <a:lnSpc>
                  <a:spcPts val="3359"/>
                </a:lnSpc>
                <a:spcBef>
                  <a:spcPct val="0"/>
                </a:spcBef>
              </a:pPr>
              <a:endParaRPr lang="en-US" sz="2400" u="none" spc="72" dirty="0">
                <a:solidFill>
                  <a:srgbClr val="000000"/>
                </a:solidFill>
                <a:latin typeface="Muli Bold"/>
              </a:endParaRPr>
            </a:p>
          </p:txBody>
        </p:sp>
        <p:pic>
          <p:nvPicPr>
            <p:cNvPr id="4" name="Picture 4"/>
            <p:cNvPicPr>
              <a:picLocks noChangeAspect="1"/>
            </p:cNvPicPr>
            <p:nvPr/>
          </p:nvPicPr>
          <p:blipFill>
            <a:blip r:embed="rId2"/>
            <a:srcRect/>
            <a:stretch>
              <a:fillRect/>
            </a:stretch>
          </p:blipFill>
          <p:spPr>
            <a:xfrm rot="244331">
              <a:off x="839463" y="128636"/>
              <a:ext cx="5568593" cy="1761700"/>
            </a:xfrm>
            <a:prstGeom prst="rect">
              <a:avLst/>
            </a:prstGeom>
          </p:spPr>
        </p:pic>
        <p:sp>
          <p:nvSpPr>
            <p:cNvPr id="5" name="TextBox 5"/>
            <p:cNvSpPr txBox="1"/>
            <p:nvPr/>
          </p:nvSpPr>
          <p:spPr>
            <a:xfrm>
              <a:off x="1129827" y="296294"/>
              <a:ext cx="4805720" cy="3009370"/>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Activity Time</a:t>
              </a:r>
            </a:p>
          </p:txBody>
        </p:sp>
      </p:grpSp>
      <p:pic>
        <p:nvPicPr>
          <p:cNvPr id="18" name="Picture 23"/>
          <p:cNvPicPr>
            <a:picLocks noChangeAspect="1"/>
          </p:cNvPicPr>
          <p:nvPr/>
        </p:nvPicPr>
        <p:blipFill>
          <a:blip r:embed="rId3"/>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10307383" y="2563686"/>
            <a:ext cx="6248400" cy="3862596"/>
          </a:xfrm>
          <a:prstGeom prst="rect">
            <a:avLst/>
          </a:prstGeom>
        </p:spPr>
        <p:txBody>
          <a:bodyPr wrap="square">
            <a:spAutoFit/>
          </a:bodyPr>
          <a:lstStyle/>
          <a:p>
            <a:r>
              <a:rPr lang="en-GB" sz="3500" u="sng" dirty="0"/>
              <a:t>Energy in Motion</a:t>
            </a:r>
          </a:p>
          <a:p>
            <a:endParaRPr lang="en-GB" sz="3500" dirty="0"/>
          </a:p>
          <a:p>
            <a:r>
              <a:rPr lang="en-GB" sz="3500" dirty="0"/>
              <a:t>Make a circle around the objects that burn fuel to move.</a:t>
            </a:r>
          </a:p>
          <a:p>
            <a:endParaRPr lang="en-GB" sz="3500" dirty="0"/>
          </a:p>
          <a:p>
            <a:r>
              <a:rPr lang="en-GB" sz="3500" dirty="0"/>
              <a:t>Make an X through the objects that need people power to move.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 y="1820402"/>
            <a:ext cx="8370323" cy="8123697"/>
          </a:xfrm>
          <a:prstGeom prst="rect">
            <a:avLst/>
          </a:prstGeom>
        </p:spPr>
      </p:pic>
    </p:spTree>
    <p:extLst>
      <p:ext uri="{BB962C8B-B14F-4D97-AF65-F5344CB8AC3E}">
        <p14:creationId xmlns:p14="http://schemas.microsoft.com/office/powerpoint/2010/main" val="1853949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878E9EE-CF42-472C-B567-DB4C75DE7A42}"/>
              </a:ext>
            </a:extLst>
          </p:cNvPr>
          <p:cNvPicPr>
            <a:picLocks noChangeAspect="1"/>
          </p:cNvPicPr>
          <p:nvPr/>
        </p:nvPicPr>
        <p:blipFill>
          <a:blip r:embed="rId4"/>
          <a:srcRect/>
          <a:stretch>
            <a:fillRect/>
          </a:stretch>
        </p:blipFill>
        <p:spPr>
          <a:xfrm rot="-97348">
            <a:off x="1357017" y="1011825"/>
            <a:ext cx="8807834" cy="8263350"/>
          </a:xfrm>
          <a:prstGeom prst="rect">
            <a:avLst/>
          </a:prstGeom>
        </p:spPr>
      </p:pic>
      <p:pic>
        <p:nvPicPr>
          <p:cNvPr id="3" name="Picture 3"/>
          <p:cNvPicPr>
            <a:picLocks noChangeAspect="1"/>
          </p:cNvPicPr>
          <p:nvPr/>
        </p:nvPicPr>
        <p:blipFill>
          <a:blip r:embed="rId5"/>
          <a:srcRect/>
          <a:stretch>
            <a:fillRect/>
          </a:stretch>
        </p:blipFill>
        <p:spPr>
          <a:xfrm>
            <a:off x="1357313" y="1521680"/>
            <a:ext cx="8591591" cy="7279420"/>
          </a:xfrm>
          <a:prstGeom prst="rect">
            <a:avLst/>
          </a:prstGeom>
        </p:spPr>
      </p:pic>
      <p:grpSp>
        <p:nvGrpSpPr>
          <p:cNvPr id="4" name="Group 4"/>
          <p:cNvGrpSpPr/>
          <p:nvPr/>
        </p:nvGrpSpPr>
        <p:grpSpPr>
          <a:xfrm>
            <a:off x="10905270" y="3712556"/>
            <a:ext cx="6469523" cy="1855021"/>
            <a:chOff x="0" y="76200"/>
            <a:chExt cx="8626031" cy="2473362"/>
          </a:xfrm>
        </p:grpSpPr>
        <p:sp>
          <p:nvSpPr>
            <p:cNvPr id="5" name="TextBox 5"/>
            <p:cNvSpPr txBox="1"/>
            <p:nvPr/>
          </p:nvSpPr>
          <p:spPr>
            <a:xfrm>
              <a:off x="0" y="2108758"/>
              <a:ext cx="8626031"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6"/>
          <a:srcRect/>
          <a:stretch>
            <a:fillRect/>
          </a:stretch>
        </p:blipFill>
        <p:spPr>
          <a:xfrm rot="-7192640">
            <a:off x="15389523" y="7210090"/>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33600" y="2247900"/>
            <a:ext cx="6502400" cy="4876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rot="-97348">
            <a:off x="10125083" y="3297970"/>
            <a:ext cx="5097551" cy="4782430"/>
          </a:xfrm>
          <a:prstGeom prst="rect">
            <a:avLst/>
          </a:prstGeom>
        </p:spPr>
      </p:pic>
      <p:pic>
        <p:nvPicPr>
          <p:cNvPr id="4" name="Picture 4"/>
          <p:cNvPicPr>
            <a:picLocks noChangeAspect="1"/>
          </p:cNvPicPr>
          <p:nvPr/>
        </p:nvPicPr>
        <p:blipFill>
          <a:blip r:embed="rId5"/>
          <a:srcRect/>
          <a:stretch>
            <a:fillRect/>
          </a:stretch>
        </p:blipFill>
        <p:spPr>
          <a:xfrm>
            <a:off x="2514600" y="3317917"/>
            <a:ext cx="5082517" cy="4768325"/>
          </a:xfrm>
          <a:prstGeom prst="rect">
            <a:avLst/>
          </a:prstGeom>
        </p:spPr>
      </p:pic>
      <p:pic>
        <p:nvPicPr>
          <p:cNvPr id="5" name="Picture 5"/>
          <p:cNvPicPr>
            <a:picLocks noChangeAspect="1"/>
          </p:cNvPicPr>
          <p:nvPr/>
        </p:nvPicPr>
        <p:blipFill>
          <a:blip r:embed="rId6"/>
          <a:srcRect/>
          <a:stretch>
            <a:fillRect/>
          </a:stretch>
        </p:blipFill>
        <p:spPr>
          <a:xfrm>
            <a:off x="2438400" y="3226763"/>
            <a:ext cx="5539717" cy="4693652"/>
          </a:xfrm>
          <a:prstGeom prst="rect">
            <a:avLst/>
          </a:prstGeom>
        </p:spPr>
      </p:pic>
      <p:pic>
        <p:nvPicPr>
          <p:cNvPr id="6" name="Picture 6"/>
          <p:cNvPicPr>
            <a:picLocks noChangeAspect="1"/>
          </p:cNvPicPr>
          <p:nvPr/>
        </p:nvPicPr>
        <p:blipFill>
          <a:blip r:embed="rId6"/>
          <a:srcRect/>
          <a:stretch>
            <a:fillRect/>
          </a:stretch>
        </p:blipFill>
        <p:spPr>
          <a:xfrm rot="98487">
            <a:off x="9746177" y="3399485"/>
            <a:ext cx="5765074" cy="4884591"/>
          </a:xfrm>
          <a:prstGeom prst="rect">
            <a:avLst/>
          </a:prstGeom>
        </p:spPr>
      </p:pic>
      <p:sp>
        <p:nvSpPr>
          <p:cNvPr id="10" name="TextBox 10"/>
          <p:cNvSpPr txBox="1"/>
          <p:nvPr/>
        </p:nvSpPr>
        <p:spPr>
          <a:xfrm>
            <a:off x="2339317" y="8151607"/>
            <a:ext cx="5334000" cy="1401730"/>
          </a:xfrm>
          <a:prstGeom prst="rect">
            <a:avLst/>
          </a:prstGeom>
        </p:spPr>
        <p:txBody>
          <a:bodyPr wrap="square" lIns="0" tIns="0" rIns="0" bIns="0" rtlCol="0" anchor="t">
            <a:spAutoFit/>
          </a:bodyPr>
          <a:lstStyle/>
          <a:p>
            <a:pPr lvl="0" algn="ctr">
              <a:lnSpc>
                <a:spcPts val="2800"/>
              </a:lnSpc>
              <a:spcBef>
                <a:spcPct val="0"/>
              </a:spcBef>
            </a:pPr>
            <a:r>
              <a:rPr lang="en-GB" sz="2000" dirty="0">
                <a:solidFill>
                  <a:srgbClr val="000000"/>
                </a:solidFill>
                <a:latin typeface="Muli Regular"/>
              </a:rPr>
              <a:t>Horrid Henry - Energy Saving</a:t>
            </a:r>
          </a:p>
          <a:p>
            <a:pPr lvl="0" algn="ctr">
              <a:lnSpc>
                <a:spcPts val="2800"/>
              </a:lnSpc>
              <a:spcBef>
                <a:spcPct val="0"/>
              </a:spcBef>
            </a:pPr>
            <a:r>
              <a:rPr lang="en-GB" sz="2000" dirty="0">
                <a:solidFill>
                  <a:srgbClr val="000000"/>
                </a:solidFill>
                <a:latin typeface="Muli Regular"/>
              </a:rPr>
              <a:t>Cartoons For Children </a:t>
            </a:r>
            <a:endParaRPr lang="en-US" sz="2000" dirty="0">
              <a:solidFill>
                <a:srgbClr val="000000"/>
              </a:solidFill>
              <a:latin typeface="Muli Regular"/>
            </a:endParaRPr>
          </a:p>
          <a:p>
            <a:pPr lvl="0" algn="ctr">
              <a:lnSpc>
                <a:spcPts val="2800"/>
              </a:lnSpc>
              <a:spcBef>
                <a:spcPct val="0"/>
              </a:spcBef>
            </a:pPr>
            <a:r>
              <a:rPr lang="en-US" dirty="0">
                <a:solidFill>
                  <a:srgbClr val="000000"/>
                </a:solidFill>
                <a:latin typeface="Muli Regular"/>
                <a:hlinkClick r:id="rId7"/>
              </a:rPr>
              <a:t>https://www.youtube.com/watch?v=9t5QpuueZ_k</a:t>
            </a:r>
            <a:endParaRPr lang="en-US" dirty="0">
              <a:solidFill>
                <a:srgbClr val="000000"/>
              </a:solidFill>
              <a:latin typeface="Muli Regular"/>
            </a:endParaRPr>
          </a:p>
          <a:p>
            <a:pPr lvl="0" algn="ctr">
              <a:lnSpc>
                <a:spcPts val="2800"/>
              </a:lnSpc>
              <a:spcBef>
                <a:spcPct val="0"/>
              </a:spcBef>
            </a:pPr>
            <a:endParaRPr lang="en-US" dirty="0">
              <a:solidFill>
                <a:srgbClr val="000000"/>
              </a:solidFill>
              <a:latin typeface="Muli Regular"/>
            </a:endParaRPr>
          </a:p>
        </p:txBody>
      </p:sp>
      <p:sp>
        <p:nvSpPr>
          <p:cNvPr id="11" name="TextBox 11"/>
          <p:cNvSpPr txBox="1"/>
          <p:nvPr/>
        </p:nvSpPr>
        <p:spPr>
          <a:xfrm>
            <a:off x="9744146" y="8445701"/>
            <a:ext cx="5791199" cy="1401730"/>
          </a:xfrm>
          <a:prstGeom prst="rect">
            <a:avLst/>
          </a:prstGeom>
        </p:spPr>
        <p:txBody>
          <a:bodyPr wrap="square" lIns="0" tIns="0" rIns="0" bIns="0" rtlCol="0" anchor="t">
            <a:spAutoFit/>
          </a:bodyPr>
          <a:lstStyle/>
          <a:p>
            <a:pPr lvl="0" algn="ctr">
              <a:lnSpc>
                <a:spcPts val="2800"/>
              </a:lnSpc>
              <a:spcBef>
                <a:spcPct val="0"/>
              </a:spcBef>
            </a:pPr>
            <a:r>
              <a:rPr lang="en-US" sz="2000" dirty="0">
                <a:solidFill>
                  <a:srgbClr val="000000"/>
                </a:solidFill>
                <a:latin typeface="Muli Regular"/>
              </a:rPr>
              <a:t>Yes </a:t>
            </a:r>
            <a:r>
              <a:rPr lang="en-US" sz="2000" dirty="0" err="1">
                <a:solidFill>
                  <a:srgbClr val="000000"/>
                </a:solidFill>
                <a:latin typeface="Muli Regular"/>
              </a:rPr>
              <a:t>Yes</a:t>
            </a:r>
            <a:r>
              <a:rPr lang="en-US" sz="2000" dirty="0">
                <a:solidFill>
                  <a:srgbClr val="000000"/>
                </a:solidFill>
                <a:latin typeface="Muli Regular"/>
              </a:rPr>
              <a:t> Save Energy!</a:t>
            </a:r>
          </a:p>
          <a:p>
            <a:pPr lvl="0" algn="ctr">
              <a:lnSpc>
                <a:spcPts val="2800"/>
              </a:lnSpc>
              <a:spcBef>
                <a:spcPct val="0"/>
              </a:spcBef>
            </a:pPr>
            <a:r>
              <a:rPr lang="en-US" sz="2000" dirty="0" err="1">
                <a:solidFill>
                  <a:srgbClr val="000000"/>
                </a:solidFill>
                <a:latin typeface="Muli Regular"/>
              </a:rPr>
              <a:t>Wolfoo</a:t>
            </a:r>
            <a:r>
              <a:rPr lang="en-US" sz="2000" dirty="0">
                <a:solidFill>
                  <a:srgbClr val="000000"/>
                </a:solidFill>
                <a:latin typeface="Muli Regular"/>
              </a:rPr>
              <a:t> Learns Good Habits for </a:t>
            </a:r>
            <a:r>
              <a:rPr lang="en-US" dirty="0">
                <a:solidFill>
                  <a:srgbClr val="000000"/>
                </a:solidFill>
                <a:latin typeface="Muli Regular"/>
              </a:rPr>
              <a:t>Kids </a:t>
            </a:r>
            <a:r>
              <a:rPr lang="en-US" dirty="0">
                <a:solidFill>
                  <a:srgbClr val="000000"/>
                </a:solidFill>
                <a:latin typeface="Muli Regular"/>
                <a:hlinkClick r:id="rId8"/>
              </a:rPr>
              <a:t>https://www.youtube.com/watch?v=uyY_sYTmKn0</a:t>
            </a:r>
            <a:endParaRPr lang="en-US" dirty="0">
              <a:solidFill>
                <a:srgbClr val="000000"/>
              </a:solidFill>
              <a:latin typeface="Muli Regular"/>
            </a:endParaRPr>
          </a:p>
          <a:p>
            <a:pPr lvl="0" algn="ctr">
              <a:lnSpc>
                <a:spcPts val="2800"/>
              </a:lnSpc>
              <a:spcBef>
                <a:spcPct val="0"/>
              </a:spcBef>
            </a:pPr>
            <a:endParaRPr lang="en-US" dirty="0">
              <a:solidFill>
                <a:srgbClr val="000000"/>
              </a:solidFill>
              <a:latin typeface="Muli Regular"/>
            </a:endParaRP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endParaRPr lang="en-US" sz="2000" u="none" dirty="0">
                <a:solidFill>
                  <a:srgbClr val="000000"/>
                </a:solidFill>
                <a:latin typeface="Muli Regular"/>
              </a:endParaRP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9"/>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9t5QpuueZ_k"/>
          <p:cNvPicPr>
            <a:picLocks noRot="1" noChangeAspect="1"/>
          </p:cNvPicPr>
          <p:nvPr>
            <a:videoFile r:link="rId1"/>
          </p:nvPr>
        </p:nvPicPr>
        <p:blipFill>
          <a:blip r:embed="rId10"/>
          <a:stretch>
            <a:fillRect/>
          </a:stretch>
        </p:blipFill>
        <p:spPr>
          <a:xfrm>
            <a:off x="2743200" y="4088580"/>
            <a:ext cx="4584746" cy="2578920"/>
          </a:xfrm>
          <a:prstGeom prst="rect">
            <a:avLst/>
          </a:prstGeom>
        </p:spPr>
      </p:pic>
      <p:pic>
        <p:nvPicPr>
          <p:cNvPr id="19" name="uyY_sYTmKn0"/>
          <p:cNvPicPr>
            <a:picLocks noRot="1" noChangeAspect="1"/>
          </p:cNvPicPr>
          <p:nvPr>
            <a:videoFile r:link="rId2"/>
          </p:nvPr>
        </p:nvPicPr>
        <p:blipFill>
          <a:blip r:embed="rId11"/>
          <a:stretch>
            <a:fillRect/>
          </a:stretch>
        </p:blipFill>
        <p:spPr>
          <a:xfrm>
            <a:off x="9963150" y="4088580"/>
            <a:ext cx="5012267" cy="2819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a:srcRect t="748" b="748"/>
          <a:stretch>
            <a:fillRect/>
          </a:stretch>
        </p:blipFill>
        <p:spPr>
          <a:xfrm>
            <a:off x="15570248" y="9460852"/>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600" y="9520240"/>
            <a:ext cx="4248912" cy="5852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783341" y="2097925"/>
            <a:ext cx="8115300" cy="5013569"/>
            <a:chOff x="0" y="0"/>
            <a:chExt cx="10820400" cy="6684758"/>
          </a:xfrm>
        </p:grpSpPr>
        <p:sp>
          <p:nvSpPr>
            <p:cNvPr id="3" name="TextBox 3"/>
            <p:cNvSpPr txBox="1"/>
            <p:nvPr/>
          </p:nvSpPr>
          <p:spPr>
            <a:xfrm>
              <a:off x="0" y="76200"/>
              <a:ext cx="8220101" cy="30310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MATERIALS NEEDED FOR CLASS</a:t>
              </a:r>
            </a:p>
          </p:txBody>
        </p:sp>
        <p:sp>
          <p:nvSpPr>
            <p:cNvPr id="4" name="TextBox 4"/>
            <p:cNvSpPr txBox="1"/>
            <p:nvPr/>
          </p:nvSpPr>
          <p:spPr>
            <a:xfrm>
              <a:off x="0" y="3924413"/>
              <a:ext cx="10820400" cy="27603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314560" y="3189835"/>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a:srcRect l="12160" t="17796" r="14927" b="21823"/>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a:srcRect l="34025" t="15329" r="31970" b="16663"/>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a:srcRect l="23386" t="16682" r="26825" b="17273"/>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6"/>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7"/>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679393"/>
            <a:ext cx="10590914" cy="2118183"/>
          </a:xfrm>
          <a:prstGeom prst="rect">
            <a:avLst/>
          </a:prstGeom>
        </p:spPr>
      </p:pic>
      <p:sp>
        <p:nvSpPr>
          <p:cNvPr id="10" name="TextBox 10"/>
          <p:cNvSpPr txBox="1"/>
          <p:nvPr/>
        </p:nvSpPr>
        <p:spPr>
          <a:xfrm>
            <a:off x="4701985" y="1066800"/>
            <a:ext cx="8884030"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CLASS OBJECTIVES AND RULES</a:t>
            </a:r>
          </a:p>
        </p:txBody>
      </p:sp>
      <p:pic>
        <p:nvPicPr>
          <p:cNvPr id="11" name="Picture 11"/>
          <p:cNvPicPr>
            <a:picLocks noChangeAspect="1"/>
          </p:cNvPicPr>
          <p:nvPr/>
        </p:nvPicPr>
        <p:blipFill>
          <a:blip r:embed="rId6"/>
          <a:srcRect l="24274" t="12627" r="27335" b="10210"/>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a:srcRect l="24681" t="19957" r="25654" b="19187"/>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3"/>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FOUNDATION STAGE</a:t>
            </a:r>
          </a:p>
        </p:txBody>
      </p:sp>
      <p:pic>
        <p:nvPicPr>
          <p:cNvPr id="26" name="Picture 23"/>
          <p:cNvPicPr>
            <a:picLocks noChangeAspect="1"/>
          </p:cNvPicPr>
          <p:nvPr/>
        </p:nvPicPr>
        <p:blipFill>
          <a:blip r:embed="rId12"/>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151061" y="613123"/>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167385" y="2621623"/>
            <a:ext cx="9774626" cy="1614810"/>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96800" y="2250592"/>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1066800" y="4834582"/>
            <a:ext cx="10363199" cy="3052118"/>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Before kids can understand why saving energy is important</a:t>
            </a:r>
          </a:p>
          <a:p>
            <a:pPr algn="ctr">
              <a:lnSpc>
                <a:spcPts val="3359"/>
              </a:lnSpc>
              <a:spcBef>
                <a:spcPct val="0"/>
              </a:spcBef>
            </a:pPr>
            <a:r>
              <a:rPr lang="en-GB" sz="2400" dirty="0">
                <a:solidFill>
                  <a:srgbClr val="000000"/>
                </a:solidFill>
                <a:latin typeface="Muli Regular"/>
              </a:rPr>
              <a:t>they need to understand what energy is!</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Energy is another word for power. </a:t>
            </a:r>
          </a:p>
          <a:p>
            <a:pPr algn="ctr">
              <a:lnSpc>
                <a:spcPts val="3359"/>
              </a:lnSpc>
              <a:spcBef>
                <a:spcPct val="0"/>
              </a:spcBef>
            </a:pPr>
            <a:r>
              <a:rPr lang="en-GB" sz="2400" dirty="0">
                <a:solidFill>
                  <a:srgbClr val="000000"/>
                </a:solidFill>
                <a:latin typeface="Muli Regular"/>
              </a:rPr>
              <a:t>Energy makes things move. </a:t>
            </a:r>
          </a:p>
          <a:p>
            <a:pPr algn="ctr">
              <a:lnSpc>
                <a:spcPts val="3359"/>
              </a:lnSpc>
              <a:spcBef>
                <a:spcPct val="0"/>
              </a:spcBef>
            </a:pPr>
            <a:r>
              <a:rPr lang="en-GB" sz="2400" dirty="0">
                <a:solidFill>
                  <a:srgbClr val="000000"/>
                </a:solidFill>
                <a:latin typeface="Muli Regular"/>
              </a:rPr>
              <a:t>It makes machines work. </a:t>
            </a:r>
          </a:p>
          <a:p>
            <a:pPr algn="ctr">
              <a:lnSpc>
                <a:spcPts val="3359"/>
              </a:lnSpc>
              <a:spcBef>
                <a:spcPct val="0"/>
              </a:spcBef>
            </a:pPr>
            <a:r>
              <a:rPr lang="en-GB" sz="2400" dirty="0">
                <a:solidFill>
                  <a:srgbClr val="000000"/>
                </a:solidFill>
                <a:latin typeface="Muli Regular"/>
              </a:rPr>
              <a:t>Energy also makes living things grow.</a:t>
            </a:r>
            <a:endParaRPr lang="en-US" sz="2400" dirty="0">
              <a:solidFill>
                <a:srgbClr val="000000"/>
              </a:solidFill>
              <a:latin typeface="Muli Regular"/>
            </a:endParaRP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775719" y="2028656"/>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8"/>
          <p:cNvSpPr txBox="1"/>
          <p:nvPr/>
        </p:nvSpPr>
        <p:spPr>
          <a:xfrm>
            <a:off x="12492548" y="2330030"/>
            <a:ext cx="3890452" cy="5232202"/>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SAVING ENERGY</a:t>
            </a:r>
          </a:p>
          <a:p>
            <a:pPr algn="ctr">
              <a:lnSpc>
                <a:spcPts val="3359"/>
              </a:lnSpc>
              <a:spcBef>
                <a:spcPct val="0"/>
              </a:spcBef>
            </a:pPr>
            <a:r>
              <a:rPr lang="en-GB" sz="2400" dirty="0">
                <a:solidFill>
                  <a:srgbClr val="000000"/>
                </a:solidFill>
                <a:latin typeface="Muli Regular"/>
              </a:rPr>
              <a:t>Saving energy means you spend less money on school and household bills.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It also has a positive impact on the environment.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In turn, that helps contribute to a happier, healthier planet for everyone.</a:t>
            </a:r>
            <a:endParaRPr lang="en-US" sz="2400" dirty="0">
              <a:solidFill>
                <a:srgbClr val="000000"/>
              </a:solidFill>
              <a:latin typeface="Muli Regular"/>
            </a:endParaRPr>
          </a:p>
        </p:txBody>
      </p:sp>
      <p:sp>
        <p:nvSpPr>
          <p:cNvPr id="23" name="TextBox 9"/>
          <p:cNvSpPr txBox="1"/>
          <p:nvPr/>
        </p:nvSpPr>
        <p:spPr>
          <a:xfrm>
            <a:off x="2438400" y="3745216"/>
            <a:ext cx="5334000" cy="995850"/>
          </a:xfrm>
          <a:prstGeom prst="rect">
            <a:avLst/>
          </a:prstGeom>
        </p:spPr>
        <p:txBody>
          <a:bodyPr wrap="square" lIns="0" tIns="0" rIns="0" bIns="0" rtlCol="0" anchor="t">
            <a:spAutoFit/>
          </a:bodyPr>
          <a:lstStyle/>
          <a:p>
            <a:pPr algn="ctr">
              <a:lnSpc>
                <a:spcPts val="8800"/>
              </a:lnSpc>
            </a:pPr>
            <a:r>
              <a:rPr lang="en-US" sz="5000" dirty="0">
                <a:solidFill>
                  <a:srgbClr val="000000"/>
                </a:solidFill>
                <a:latin typeface="Amatic SC Bold"/>
              </a:rPr>
              <a:t>What is energy?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09074" y="236629"/>
            <a:ext cx="4279619" cy="11076633"/>
          </a:xfrm>
          <a:prstGeom prst="rect">
            <a:avLst/>
          </a:prstGeom>
        </p:spPr>
      </p:pic>
      <p:pic>
        <p:nvPicPr>
          <p:cNvPr id="3" name="Picture 3"/>
          <p:cNvPicPr>
            <a:picLocks noChangeAspect="1"/>
          </p:cNvPicPr>
          <p:nvPr/>
        </p:nvPicPr>
        <p:blipFill>
          <a:blip r:embed="rId3"/>
          <a:srcRect/>
          <a:stretch>
            <a:fillRect/>
          </a:stretch>
        </p:blipFill>
        <p:spPr>
          <a:xfrm rot="-133821">
            <a:off x="1167385" y="2621623"/>
            <a:ext cx="9774626" cy="1614810"/>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96800" y="2250592"/>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1057919" y="5174630"/>
            <a:ext cx="10535508" cy="2144626"/>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Water is energy too - Conserving water is a big part of conserving energy.</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Some devices use energy even when they are not on – can you think of any?</a:t>
            </a:r>
          </a:p>
          <a:p>
            <a:pPr algn="ctr">
              <a:lnSpc>
                <a:spcPts val="3359"/>
              </a:lnSpc>
              <a:spcBef>
                <a:spcPct val="0"/>
              </a:spcBef>
            </a:pPr>
            <a:r>
              <a:rPr lang="en-GB" sz="2400" dirty="0">
                <a:solidFill>
                  <a:srgbClr val="000000"/>
                </a:solidFill>
                <a:latin typeface="Muli Regular"/>
              </a:rPr>
              <a:t>Answer: kettle, phone charger, lamps, fans, etc.</a:t>
            </a:r>
            <a:endParaRPr lang="en-US" sz="2400" dirty="0">
              <a:solidFill>
                <a:srgbClr val="000000"/>
              </a:solidFill>
              <a:latin typeface="Muli Regular"/>
            </a:endParaRP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775719" y="2028656"/>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8"/>
          <p:cNvSpPr txBox="1"/>
          <p:nvPr/>
        </p:nvSpPr>
        <p:spPr>
          <a:xfrm>
            <a:off x="12492548" y="2330030"/>
            <a:ext cx="3890452" cy="5232202"/>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SAVING ENERGY</a:t>
            </a:r>
          </a:p>
          <a:p>
            <a:pPr algn="ctr">
              <a:lnSpc>
                <a:spcPts val="3359"/>
              </a:lnSpc>
              <a:spcBef>
                <a:spcPct val="0"/>
              </a:spcBef>
            </a:pPr>
            <a:r>
              <a:rPr lang="en-GB" sz="2400" dirty="0">
                <a:solidFill>
                  <a:srgbClr val="000000"/>
                </a:solidFill>
                <a:latin typeface="Muli Regular"/>
              </a:rPr>
              <a:t>Saving energy means you spend less money on school and household bills.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It also has a positive impact on the environment.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In turn, that helps contribute to a happier, healthier planet for everyone.</a:t>
            </a:r>
            <a:endParaRPr lang="en-US" sz="2400" dirty="0">
              <a:solidFill>
                <a:srgbClr val="000000"/>
              </a:solidFill>
              <a:latin typeface="Muli Regular"/>
            </a:endParaRPr>
          </a:p>
        </p:txBody>
      </p:sp>
      <p:sp>
        <p:nvSpPr>
          <p:cNvPr id="23" name="TextBox 9"/>
          <p:cNvSpPr txBox="1"/>
          <p:nvPr/>
        </p:nvSpPr>
        <p:spPr>
          <a:xfrm>
            <a:off x="2514600" y="3817135"/>
            <a:ext cx="5334000" cy="995850"/>
          </a:xfrm>
          <a:prstGeom prst="rect">
            <a:avLst/>
          </a:prstGeom>
        </p:spPr>
        <p:txBody>
          <a:bodyPr wrap="square" lIns="0" tIns="0" rIns="0" bIns="0" rtlCol="0" anchor="t">
            <a:spAutoFit/>
          </a:bodyPr>
          <a:lstStyle/>
          <a:p>
            <a:pPr algn="ctr">
              <a:lnSpc>
                <a:spcPts val="8800"/>
              </a:lnSpc>
            </a:pPr>
            <a:r>
              <a:rPr lang="en-US" sz="5000" dirty="0">
                <a:solidFill>
                  <a:srgbClr val="000000"/>
                </a:solidFill>
                <a:latin typeface="Amatic SC Bold"/>
              </a:rPr>
              <a:t>Did you know?</a:t>
            </a:r>
          </a:p>
        </p:txBody>
      </p:sp>
    </p:spTree>
    <p:extLst>
      <p:ext uri="{BB962C8B-B14F-4D97-AF65-F5344CB8AC3E}">
        <p14:creationId xmlns:p14="http://schemas.microsoft.com/office/powerpoint/2010/main" val="4290370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219199" y="207647"/>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2"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2"/>
          <p:cNvSpPr txBox="1"/>
          <p:nvPr/>
        </p:nvSpPr>
        <p:spPr>
          <a:xfrm>
            <a:off x="1905000" y="1176827"/>
            <a:ext cx="7014485" cy="1128514"/>
          </a:xfrm>
          <a:prstGeom prst="rect">
            <a:avLst/>
          </a:prstGeom>
        </p:spPr>
        <p:txBody>
          <a:bodyPr wrap="square" lIns="0" tIns="0" rIns="0" bIns="0" rtlCol="0" anchor="t">
            <a:spAutoFit/>
          </a:bodyPr>
          <a:lstStyle/>
          <a:p>
            <a:pPr>
              <a:lnSpc>
                <a:spcPts val="8800"/>
              </a:lnSpc>
            </a:pPr>
            <a:r>
              <a:rPr lang="en-US" sz="6000" dirty="0">
                <a:solidFill>
                  <a:srgbClr val="000000"/>
                </a:solidFill>
                <a:latin typeface="Amatic SC Bold"/>
              </a:rPr>
              <a:t>What can we do to save energy?</a:t>
            </a:r>
          </a:p>
        </p:txBody>
      </p:sp>
      <p:sp>
        <p:nvSpPr>
          <p:cNvPr id="17" name="TextBox 8"/>
          <p:cNvSpPr txBox="1"/>
          <p:nvPr/>
        </p:nvSpPr>
        <p:spPr>
          <a:xfrm>
            <a:off x="1536899" y="4053459"/>
            <a:ext cx="3581400" cy="2580643"/>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Switch off the lights when you leave a room</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Open the curtains during the day to let natural light in</a:t>
            </a:r>
            <a:endParaRPr lang="en-US" sz="2400" dirty="0">
              <a:solidFill>
                <a:srgbClr val="000000"/>
              </a:solidFill>
              <a:latin typeface="Muli Regular"/>
            </a:endParaRPr>
          </a:p>
        </p:txBody>
      </p:sp>
      <p:sp>
        <p:nvSpPr>
          <p:cNvPr id="18" name="TextBox 8"/>
          <p:cNvSpPr txBox="1"/>
          <p:nvPr/>
        </p:nvSpPr>
        <p:spPr>
          <a:xfrm>
            <a:off x="7031145" y="4134729"/>
            <a:ext cx="3581400" cy="4360168"/>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Turn off the tap when you are not using it. For example when you are brushing your teeth or washing your hands (this does not mean skimping on your hand-washing time!)</a:t>
            </a:r>
          </a:p>
          <a:p>
            <a:pPr algn="ctr">
              <a:lnSpc>
                <a:spcPts val="3359"/>
              </a:lnSpc>
              <a:spcBef>
                <a:spcPct val="0"/>
              </a:spcBef>
            </a:pPr>
            <a:endParaRPr lang="en-GB" sz="2400" dirty="0">
              <a:solidFill>
                <a:srgbClr val="000000"/>
              </a:solidFill>
              <a:latin typeface="Muli Regular"/>
            </a:endParaRPr>
          </a:p>
        </p:txBody>
      </p:sp>
      <p:sp>
        <p:nvSpPr>
          <p:cNvPr id="19" name="TextBox 8"/>
          <p:cNvSpPr txBox="1"/>
          <p:nvPr/>
        </p:nvSpPr>
        <p:spPr>
          <a:xfrm>
            <a:off x="12649200" y="4112467"/>
            <a:ext cx="3316442" cy="3488134"/>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Put on a jumper and thick socks instead of turning the heating on</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Close the door behind you when you come inside</a:t>
            </a:r>
          </a:p>
          <a:p>
            <a:pPr algn="ctr">
              <a:lnSpc>
                <a:spcPts val="3359"/>
              </a:lnSpc>
              <a:spcBef>
                <a:spcPct val="0"/>
              </a:spcBef>
            </a:pPr>
            <a:endParaRPr lang="en-GB" sz="2400" dirty="0">
              <a:solidFill>
                <a:srgbClr val="000000"/>
              </a:solidFill>
              <a:latin typeface="Muli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852640" y="1600952"/>
            <a:ext cx="5299030" cy="3288365"/>
            <a:chOff x="0" y="195499"/>
            <a:chExt cx="7065373" cy="4384486"/>
          </a:xfrm>
        </p:grpSpPr>
        <p:sp>
          <p:nvSpPr>
            <p:cNvPr id="3" name="TextBox 3"/>
            <p:cNvSpPr txBox="1"/>
            <p:nvPr/>
          </p:nvSpPr>
          <p:spPr>
            <a:xfrm>
              <a:off x="0" y="2301840"/>
              <a:ext cx="7065373" cy="2278145"/>
            </a:xfrm>
            <a:prstGeom prst="rect">
              <a:avLst/>
            </a:prstGeom>
          </p:spPr>
          <p:txBody>
            <a:bodyPr lIns="0" tIns="0" rIns="0" bIns="0" rtlCol="0" anchor="t">
              <a:spAutoFit/>
            </a:bodyPr>
            <a:lstStyle/>
            <a:p>
              <a:pPr marL="0" lvl="0" indent="0" algn="ctr">
                <a:lnSpc>
                  <a:spcPts val="3359"/>
                </a:lnSpc>
                <a:spcBef>
                  <a:spcPct val="0"/>
                </a:spcBef>
              </a:pPr>
              <a:r>
                <a:rPr lang="en-US" sz="2400" u="none" spc="72" dirty="0">
                  <a:solidFill>
                    <a:srgbClr val="000000"/>
                  </a:solidFill>
                  <a:latin typeface="Muli Bold"/>
                </a:rPr>
                <a:t>Based on the list of examples previously shown, here are answers to the following questions</a:t>
              </a:r>
            </a:p>
          </p:txBody>
        </p:sp>
        <p:pic>
          <p:nvPicPr>
            <p:cNvPr id="4" name="Picture 4"/>
            <p:cNvPicPr>
              <a:picLocks noChangeAspect="1"/>
            </p:cNvPicPr>
            <p:nvPr/>
          </p:nvPicPr>
          <p:blipFill>
            <a:blip r:embed="rId2"/>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66760" y="5692589"/>
            <a:ext cx="6892696" cy="3735526"/>
            <a:chOff x="9076" y="-30579"/>
            <a:chExt cx="9190261" cy="4980702"/>
          </a:xfrm>
        </p:grpSpPr>
        <p:pic>
          <p:nvPicPr>
            <p:cNvPr id="7" name="Picture 7"/>
            <p:cNvPicPr>
              <a:picLocks noChangeAspect="1"/>
            </p:cNvPicPr>
            <p:nvPr/>
          </p:nvPicPr>
          <p:blipFill>
            <a:blip r:embed="rId3"/>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115435"/>
            </a:xfrm>
            <a:prstGeom prst="rect">
              <a:avLst/>
            </a:prstGeom>
          </p:spPr>
          <p:txBody>
            <a:bodyPr lIns="0" tIns="0" rIns="0" bIns="0" rtlCol="0" anchor="t">
              <a:spAutoFit/>
            </a:bodyPr>
            <a:lstStyle/>
            <a:p>
              <a:pPr marL="0" lvl="0" indent="0">
                <a:lnSpc>
                  <a:spcPts val="3359"/>
                </a:lnSpc>
                <a:spcBef>
                  <a:spcPct val="0"/>
                </a:spcBef>
              </a:pPr>
              <a:r>
                <a:rPr lang="en-US" sz="2400" u="none" dirty="0">
                  <a:solidFill>
                    <a:srgbClr val="000000"/>
                  </a:solidFill>
                  <a:latin typeface="Muli Regular Bold"/>
                </a:rPr>
                <a:t>Question 1: </a:t>
              </a:r>
              <a:r>
                <a:rPr lang="en-US" sz="2400" dirty="0">
                  <a:solidFill>
                    <a:srgbClr val="000000"/>
                  </a:solidFill>
                  <a:latin typeface="Muli Regular"/>
                </a:rPr>
                <a:t>Can you suggest any other example of good practices to save energy?</a:t>
              </a:r>
              <a:endParaRPr lang="en-US" sz="2400" u="none" dirty="0">
                <a:solidFill>
                  <a:srgbClr val="000000"/>
                </a:solidFill>
                <a:latin typeface="Muli Regular"/>
              </a:endParaRPr>
            </a:p>
          </p:txBody>
        </p:sp>
        <p:sp>
          <p:nvSpPr>
            <p:cNvPr id="9" name="TextBox 9"/>
            <p:cNvSpPr txBox="1"/>
            <p:nvPr/>
          </p:nvSpPr>
          <p:spPr>
            <a:xfrm>
              <a:off x="173265" y="1461988"/>
              <a:ext cx="8975272" cy="3488135"/>
            </a:xfrm>
            <a:prstGeom prst="rect">
              <a:avLst/>
            </a:prstGeom>
          </p:spPr>
          <p:txBody>
            <a:bodyPr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Answer 1: Switch off the television and any consoles when you are not using them. </a:t>
              </a:r>
            </a:p>
            <a:p>
              <a:pPr marL="0" lvl="0" indent="0" algn="l">
                <a:lnSpc>
                  <a:spcPts val="3359"/>
                </a:lnSpc>
                <a:spcBef>
                  <a:spcPct val="0"/>
                </a:spcBef>
              </a:pPr>
              <a:r>
                <a:rPr lang="en-US" sz="2400" u="none" dirty="0">
                  <a:solidFill>
                    <a:srgbClr val="000000"/>
                  </a:solidFill>
                  <a:latin typeface="Muli Regular Bold"/>
                </a:rPr>
                <a:t>Use the shut down function on your computers and laptops.</a:t>
              </a:r>
            </a:p>
            <a:p>
              <a:pPr marL="0" lvl="0" indent="0" algn="l">
                <a:lnSpc>
                  <a:spcPts val="3359"/>
                </a:lnSpc>
                <a:spcBef>
                  <a:spcPct val="0"/>
                </a:spcBef>
              </a:pPr>
              <a:r>
                <a:rPr lang="en-US" sz="2400" dirty="0">
                  <a:solidFill>
                    <a:srgbClr val="000000"/>
                  </a:solidFill>
                  <a:latin typeface="Muli Regular Bold"/>
                </a:rPr>
                <a:t>Turn off or unplug electric items when you are finished with them. </a:t>
              </a:r>
              <a:endParaRPr lang="en-US" sz="2400" u="none" dirty="0">
                <a:solidFill>
                  <a:srgbClr val="000000"/>
                </a:solidFill>
                <a:latin typeface="Muli Regular Bold"/>
              </a:endParaRPr>
            </a:p>
          </p:txBody>
        </p:sp>
      </p:grpSp>
      <p:grpSp>
        <p:nvGrpSpPr>
          <p:cNvPr id="10" name="Group 10"/>
          <p:cNvGrpSpPr/>
          <p:nvPr/>
        </p:nvGrpSpPr>
        <p:grpSpPr>
          <a:xfrm>
            <a:off x="9753600" y="5686272"/>
            <a:ext cx="6892696" cy="2863491"/>
            <a:chOff x="9076" y="-30579"/>
            <a:chExt cx="9190261" cy="3817995"/>
          </a:xfrm>
        </p:grpSpPr>
        <p:pic>
          <p:nvPicPr>
            <p:cNvPr id="11" name="Picture 11"/>
            <p:cNvPicPr>
              <a:picLocks noChangeAspect="1"/>
            </p:cNvPicPr>
            <p:nvPr/>
          </p:nvPicPr>
          <p:blipFill>
            <a:blip r:embed="rId3"/>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115435"/>
            </a:xfrm>
            <a:prstGeom prst="rect">
              <a:avLst/>
            </a:prstGeom>
          </p:spPr>
          <p:txBody>
            <a:bodyPr lIns="0" tIns="0" rIns="0" bIns="0" rtlCol="0" anchor="t">
              <a:spAutoFit/>
            </a:bodyPr>
            <a:lstStyle/>
            <a:p>
              <a:pPr marL="0" lvl="0" indent="0">
                <a:lnSpc>
                  <a:spcPts val="3359"/>
                </a:lnSpc>
                <a:spcBef>
                  <a:spcPct val="0"/>
                </a:spcBef>
              </a:pPr>
              <a:r>
                <a:rPr lang="en-US" sz="2400" u="none" dirty="0">
                  <a:solidFill>
                    <a:srgbClr val="000000"/>
                  </a:solidFill>
                  <a:latin typeface="Muli Regular Bold"/>
                </a:rPr>
                <a:t>Question 2: </a:t>
              </a:r>
              <a:r>
                <a:rPr lang="en-US" sz="2400" u="none" dirty="0">
                  <a:solidFill>
                    <a:srgbClr val="000000"/>
                  </a:solidFill>
                  <a:latin typeface="Muli Regular"/>
                </a:rPr>
                <a:t>Can you keep track of all actions to save energy you take in a week?</a:t>
              </a:r>
            </a:p>
          </p:txBody>
        </p:sp>
        <p:sp>
          <p:nvSpPr>
            <p:cNvPr id="13" name="TextBox 13"/>
            <p:cNvSpPr txBox="1"/>
            <p:nvPr/>
          </p:nvSpPr>
          <p:spPr>
            <a:xfrm>
              <a:off x="173265" y="1461989"/>
              <a:ext cx="8975272" cy="2325427"/>
            </a:xfrm>
            <a:prstGeom prst="rect">
              <a:avLst/>
            </a:prstGeom>
          </p:spPr>
          <p:txBody>
            <a:bodyPr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Answer 2: Create a tally board with pupils’ names and 3-4 actions to save energy and track their progress</a:t>
              </a:r>
            </a:p>
            <a:p>
              <a:pPr marL="0" lvl="0" indent="0" algn="l">
                <a:lnSpc>
                  <a:spcPts val="3359"/>
                </a:lnSpc>
                <a:spcBef>
                  <a:spcPct val="0"/>
                </a:spcBef>
              </a:pPr>
              <a:endParaRPr lang="en-US" sz="2400" u="none" dirty="0">
                <a:solidFill>
                  <a:srgbClr val="000000"/>
                </a:solidFill>
                <a:latin typeface="Muli Regular Bold"/>
              </a:endParaRPr>
            </a:p>
          </p:txBody>
        </p:sp>
      </p:grpSp>
      <p:pic>
        <p:nvPicPr>
          <p:cNvPr id="18" name="Picture 23"/>
          <p:cNvPicPr>
            <a:picLocks noChangeAspect="1"/>
          </p:cNvPicPr>
          <p:nvPr/>
        </p:nvPicPr>
        <p:blipFill>
          <a:blip r:embed="rId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687</Words>
  <Application>Microsoft Office PowerPoint</Application>
  <PresentationFormat>Custom</PresentationFormat>
  <Paragraphs>77</Paragraphs>
  <Slides>14</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Amatic SC Bold</vt:lpstr>
      <vt:lpstr>Muli Bold</vt:lpstr>
      <vt:lpstr>Muli Regular Bold</vt:lpstr>
      <vt:lpstr>Arial</vt:lpstr>
      <vt:lpstr>Calibri</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Francesca Di Palo</cp:lastModifiedBy>
  <cp:revision>21</cp:revision>
  <dcterms:created xsi:type="dcterms:W3CDTF">2006-08-16T00:00:00Z</dcterms:created>
  <dcterms:modified xsi:type="dcterms:W3CDTF">2021-03-31T08:47:43Z</dcterms:modified>
  <dc:identifier>DAEDc3676mY</dc:identifier>
</cp:coreProperties>
</file>